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710" r:id="rId2"/>
    <p:sldId id="2783" r:id="rId3"/>
    <p:sldId id="2761" r:id="rId4"/>
    <p:sldId id="2794" r:id="rId5"/>
    <p:sldId id="2789" r:id="rId6"/>
    <p:sldId id="2779" r:id="rId7"/>
    <p:sldId id="2766" r:id="rId8"/>
    <p:sldId id="2791" r:id="rId9"/>
    <p:sldId id="2719" r:id="rId10"/>
    <p:sldId id="2770" r:id="rId11"/>
    <p:sldId id="2773" r:id="rId12"/>
    <p:sldId id="2772" r:id="rId13"/>
    <p:sldId id="2771" r:id="rId14"/>
    <p:sldId id="2749" r:id="rId15"/>
    <p:sldId id="2756" r:id="rId16"/>
    <p:sldId id="2750" r:id="rId17"/>
    <p:sldId id="2751" r:id="rId18"/>
    <p:sldId id="2721" r:id="rId19"/>
    <p:sldId id="2737" r:id="rId20"/>
    <p:sldId id="2738" r:id="rId21"/>
    <p:sldId id="2739" r:id="rId22"/>
    <p:sldId id="2741" r:id="rId23"/>
    <p:sldId id="2774" r:id="rId24"/>
    <p:sldId id="2775" r:id="rId25"/>
    <p:sldId id="2776" r:id="rId26"/>
    <p:sldId id="2777" r:id="rId27"/>
    <p:sldId id="2790" r:id="rId28"/>
    <p:sldId id="2778" r:id="rId29"/>
    <p:sldId id="2780" r:id="rId30"/>
    <p:sldId id="2781" r:id="rId31"/>
    <p:sldId id="2762" r:id="rId32"/>
    <p:sldId id="2785" r:id="rId33"/>
    <p:sldId id="2784" r:id="rId34"/>
    <p:sldId id="2748" r:id="rId35"/>
    <p:sldId id="2754"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18"/>
    <p:restoredTop sz="95885"/>
  </p:normalViewPr>
  <p:slideViewPr>
    <p:cSldViewPr snapToGrid="0" snapToObjects="1">
      <p:cViewPr varScale="1">
        <p:scale>
          <a:sx n="118" d="100"/>
          <a:sy n="118" d="100"/>
        </p:scale>
        <p:origin x="216" y="27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FDDCFF-ED8B-4643-9DEB-FCB4F00BA877}" type="doc">
      <dgm:prSet loTypeId="urn:microsoft.com/office/officeart/2005/8/layout/hProcess11" loCatId="list" qsTypeId="urn:microsoft.com/office/officeart/2005/8/quickstyle/simple1" qsCatId="simple" csTypeId="urn:microsoft.com/office/officeart/2005/8/colors/accent2_5" csCatId="accent2" phldr="1"/>
      <dgm:spPr/>
      <dgm:t>
        <a:bodyPr/>
        <a:lstStyle/>
        <a:p>
          <a:endParaRPr lang="en-GB"/>
        </a:p>
      </dgm:t>
    </dgm:pt>
    <dgm:pt modelId="{9CEA79A7-D97B-D341-B6E5-73FAB3EB972E}">
      <dgm:prSet custT="1"/>
      <dgm:spPr/>
      <dgm:t>
        <a:bodyPr/>
        <a:lstStyle/>
        <a:p>
          <a:r>
            <a:rPr lang="en-US" sz="900" b="0" i="0">
              <a:latin typeface="Avenir Next" panose="020B0503020202020204" pitchFamily="34" charset="0"/>
            </a:rPr>
            <a:t>Working Prototype</a:t>
          </a:r>
          <a:endParaRPr lang="en-IN" sz="900" b="0" i="0" dirty="0">
            <a:latin typeface="Avenir Next" panose="020B0503020202020204" pitchFamily="34" charset="0"/>
          </a:endParaRPr>
        </a:p>
      </dgm:t>
    </dgm:pt>
    <dgm:pt modelId="{112CCF04-C124-3941-8C71-707D4B607A73}" type="parTrans" cxnId="{8F36FE72-5A20-DB42-91E9-07712CE18F96}">
      <dgm:prSet/>
      <dgm:spPr/>
      <dgm:t>
        <a:bodyPr/>
        <a:lstStyle/>
        <a:p>
          <a:endParaRPr lang="en-GB" sz="900" b="0" i="0">
            <a:latin typeface="Avenir Next" panose="020B0503020202020204" pitchFamily="34" charset="0"/>
          </a:endParaRPr>
        </a:p>
      </dgm:t>
    </dgm:pt>
    <dgm:pt modelId="{DF047CEF-1BA8-2D40-AD87-64730DA7700C}" type="sibTrans" cxnId="{8F36FE72-5A20-DB42-91E9-07712CE18F96}">
      <dgm:prSet/>
      <dgm:spPr/>
      <dgm:t>
        <a:bodyPr/>
        <a:lstStyle/>
        <a:p>
          <a:endParaRPr lang="en-GB" sz="900" b="0" i="0">
            <a:latin typeface="Avenir Next" panose="020B0503020202020204" pitchFamily="34" charset="0"/>
          </a:endParaRPr>
        </a:p>
      </dgm:t>
    </dgm:pt>
    <dgm:pt modelId="{7E7699D0-76A4-E144-AA77-5F915A26ECD8}">
      <dgm:prSet custT="1"/>
      <dgm:spPr/>
      <dgm:t>
        <a:bodyPr/>
        <a:lstStyle/>
        <a:p>
          <a:r>
            <a:rPr lang="en-US" sz="900" b="0" i="0">
              <a:latin typeface="Avenir Next" panose="020B0503020202020204" pitchFamily="34" charset="0"/>
            </a:rPr>
            <a:t>Onboarding University Partners, </a:t>
          </a:r>
          <a:r>
            <a:rPr lang="en-US" sz="900" b="0" i="0" dirty="0">
              <a:latin typeface="Avenir Next" panose="020B0503020202020204" pitchFamily="34" charset="0"/>
            </a:rPr>
            <a:t>K12.</a:t>
          </a:r>
          <a:r>
            <a:rPr lang="en-US" sz="900" b="0" i="0">
              <a:latin typeface="Avenir Next" panose="020B0503020202020204" pitchFamily="34" charset="0"/>
            </a:rPr>
            <a:t>com and Educators </a:t>
          </a:r>
          <a:r>
            <a:rPr lang="en-US" sz="900" b="0" i="0" dirty="0">
              <a:latin typeface="Avenir Next" panose="020B0503020202020204" pitchFamily="34" charset="0"/>
            </a:rPr>
            <a:t>for course </a:t>
          </a:r>
          <a:r>
            <a:rPr lang="en-US" sz="900" b="0" i="0">
              <a:latin typeface="Avenir Next" panose="020B0503020202020204" pitchFamily="34" charset="0"/>
            </a:rPr>
            <a:t>framework and career courses content</a:t>
          </a:r>
          <a:endParaRPr lang="en-IN" sz="900" b="0" i="0" dirty="0">
            <a:latin typeface="Avenir Next" panose="020B0503020202020204" pitchFamily="34" charset="0"/>
          </a:endParaRPr>
        </a:p>
      </dgm:t>
    </dgm:pt>
    <dgm:pt modelId="{03981F12-ABD9-D24E-B056-B0343AA0E247}" type="parTrans" cxnId="{252FAB93-A2D8-0340-B105-D18D05ABC3AA}">
      <dgm:prSet/>
      <dgm:spPr/>
      <dgm:t>
        <a:bodyPr/>
        <a:lstStyle/>
        <a:p>
          <a:endParaRPr lang="en-GB" sz="900" b="0" i="0">
            <a:latin typeface="Avenir Next" panose="020B0503020202020204" pitchFamily="34" charset="0"/>
          </a:endParaRPr>
        </a:p>
      </dgm:t>
    </dgm:pt>
    <dgm:pt modelId="{399CA4C5-DCEA-8C45-9A46-53C7BF6F9C0F}" type="sibTrans" cxnId="{252FAB93-A2D8-0340-B105-D18D05ABC3AA}">
      <dgm:prSet/>
      <dgm:spPr/>
      <dgm:t>
        <a:bodyPr/>
        <a:lstStyle/>
        <a:p>
          <a:endParaRPr lang="en-GB" sz="900" b="0" i="0">
            <a:latin typeface="Avenir Next" panose="020B0503020202020204" pitchFamily="34" charset="0"/>
          </a:endParaRPr>
        </a:p>
      </dgm:t>
    </dgm:pt>
    <dgm:pt modelId="{48046E31-92AE-494B-8796-94E2901432F5}">
      <dgm:prSet custT="1"/>
      <dgm:spPr/>
      <dgm:t>
        <a:bodyPr/>
        <a:lstStyle/>
        <a:p>
          <a:r>
            <a:rPr lang="en-US" sz="900" b="0" i="0">
              <a:latin typeface="Avenir Next" panose="020B0503020202020204" pitchFamily="34" charset="0"/>
            </a:rPr>
            <a:t>Pitching  for partnership with High/ Middle School </a:t>
          </a:r>
          <a:r>
            <a:rPr lang="en-US" sz="900" b="0" i="0" dirty="0">
              <a:latin typeface="Avenir Next" panose="020B0503020202020204" pitchFamily="34" charset="0"/>
            </a:rPr>
            <a:t>in US &amp; India</a:t>
          </a:r>
          <a:endParaRPr lang="en-IN" sz="900" b="0" i="0" dirty="0">
            <a:latin typeface="Avenir Next" panose="020B0503020202020204" pitchFamily="34" charset="0"/>
          </a:endParaRPr>
        </a:p>
      </dgm:t>
    </dgm:pt>
    <dgm:pt modelId="{D1E9CB95-ABDC-DD40-BCB8-894DE7AD8E86}" type="parTrans" cxnId="{E6C0776B-BE33-4F4F-9FB7-E0C9C5436458}">
      <dgm:prSet/>
      <dgm:spPr/>
      <dgm:t>
        <a:bodyPr/>
        <a:lstStyle/>
        <a:p>
          <a:endParaRPr lang="en-GB" sz="900" b="0" i="0">
            <a:latin typeface="Avenir Next" panose="020B0503020202020204" pitchFamily="34" charset="0"/>
          </a:endParaRPr>
        </a:p>
      </dgm:t>
    </dgm:pt>
    <dgm:pt modelId="{CC0C8A9F-8D87-3E41-B4BA-D0858892FED2}" type="sibTrans" cxnId="{E6C0776B-BE33-4F4F-9FB7-E0C9C5436458}">
      <dgm:prSet/>
      <dgm:spPr/>
      <dgm:t>
        <a:bodyPr/>
        <a:lstStyle/>
        <a:p>
          <a:endParaRPr lang="en-GB" sz="900" b="0" i="0">
            <a:latin typeface="Avenir Next" panose="020B0503020202020204" pitchFamily="34" charset="0"/>
          </a:endParaRPr>
        </a:p>
      </dgm:t>
    </dgm:pt>
    <dgm:pt modelId="{59B3494F-C464-1F4C-960A-5A0996259C1F}">
      <dgm:prSet custT="1"/>
      <dgm:spPr/>
      <dgm:t>
        <a:bodyPr/>
        <a:lstStyle/>
        <a:p>
          <a:r>
            <a:rPr lang="en-US" sz="900" b="0" i="0" dirty="0">
              <a:latin typeface="Avenir Next" panose="020B0503020202020204" pitchFamily="34" charset="0"/>
            </a:rPr>
            <a:t>Onboarding 1</a:t>
          </a:r>
          <a:r>
            <a:rPr lang="en-US" sz="900" b="0" i="0" baseline="30000" dirty="0">
              <a:latin typeface="Avenir Next" panose="020B0503020202020204" pitchFamily="34" charset="0"/>
            </a:rPr>
            <a:t>st</a:t>
          </a:r>
          <a:r>
            <a:rPr lang="en-US" sz="900" b="0" i="0" dirty="0">
              <a:latin typeface="Avenir Next" panose="020B0503020202020204" pitchFamily="34" charset="0"/>
            </a:rPr>
            <a:t> 200 students (50 each in Grade 9-12)</a:t>
          </a:r>
          <a:endParaRPr lang="en-IN" sz="900" b="0" i="0" dirty="0">
            <a:latin typeface="Avenir Next" panose="020B0503020202020204" pitchFamily="34" charset="0"/>
          </a:endParaRPr>
        </a:p>
      </dgm:t>
    </dgm:pt>
    <dgm:pt modelId="{43BE4DEA-E532-DC49-867A-BC4CA234E747}" type="parTrans" cxnId="{623D21B4-6520-6F40-BD8C-DB747D4F4755}">
      <dgm:prSet/>
      <dgm:spPr/>
      <dgm:t>
        <a:bodyPr/>
        <a:lstStyle/>
        <a:p>
          <a:endParaRPr lang="en-GB" sz="900" b="0" i="0">
            <a:latin typeface="Avenir Next" panose="020B0503020202020204" pitchFamily="34" charset="0"/>
          </a:endParaRPr>
        </a:p>
      </dgm:t>
    </dgm:pt>
    <dgm:pt modelId="{CF6CE668-9154-974D-9893-78C593C3506B}" type="sibTrans" cxnId="{623D21B4-6520-6F40-BD8C-DB747D4F4755}">
      <dgm:prSet/>
      <dgm:spPr/>
      <dgm:t>
        <a:bodyPr/>
        <a:lstStyle/>
        <a:p>
          <a:endParaRPr lang="en-GB" sz="900" b="0" i="0">
            <a:latin typeface="Avenir Next" panose="020B0503020202020204" pitchFamily="34" charset="0"/>
          </a:endParaRPr>
        </a:p>
      </dgm:t>
    </dgm:pt>
    <dgm:pt modelId="{2219A9E2-8CE1-D041-9AF5-B23CFFCE0B56}">
      <dgm:prSet custT="1"/>
      <dgm:spPr/>
      <dgm:t>
        <a:bodyPr/>
        <a:lstStyle/>
        <a:p>
          <a:r>
            <a:rPr lang="en-US" sz="900" b="0" i="0" dirty="0">
              <a:latin typeface="Avenir Next" panose="020B0503020202020204" pitchFamily="34" charset="0"/>
            </a:rPr>
            <a:t>1</a:t>
          </a:r>
          <a:r>
            <a:rPr lang="en-US" sz="900" b="0" i="0" baseline="30000" dirty="0">
              <a:latin typeface="Avenir Next" panose="020B0503020202020204" pitchFamily="34" charset="0"/>
            </a:rPr>
            <a:t>st</a:t>
          </a:r>
          <a:r>
            <a:rPr lang="en-US" sz="900" b="0" i="0" dirty="0">
              <a:latin typeface="Avenir Next" panose="020B0503020202020204" pitchFamily="34" charset="0"/>
            </a:rPr>
            <a:t> Term to  Start in mid Aug and last till Dec ‘21</a:t>
          </a:r>
          <a:endParaRPr lang="en-IN" sz="900" b="0" i="0" dirty="0">
            <a:latin typeface="Avenir Next" panose="020B0503020202020204" pitchFamily="34" charset="0"/>
          </a:endParaRPr>
        </a:p>
      </dgm:t>
    </dgm:pt>
    <dgm:pt modelId="{F2B46484-80AD-0C4D-AEFD-7BFF45A2E68A}" type="parTrans" cxnId="{C5851E8C-19D5-7647-BBC9-F57271B9955A}">
      <dgm:prSet/>
      <dgm:spPr/>
      <dgm:t>
        <a:bodyPr/>
        <a:lstStyle/>
        <a:p>
          <a:endParaRPr lang="en-GB" sz="900" b="0" i="0">
            <a:latin typeface="Avenir Next" panose="020B0503020202020204" pitchFamily="34" charset="0"/>
          </a:endParaRPr>
        </a:p>
      </dgm:t>
    </dgm:pt>
    <dgm:pt modelId="{DD53E64B-CAAC-BB41-B536-99DBE7F0CA27}" type="sibTrans" cxnId="{C5851E8C-19D5-7647-BBC9-F57271B9955A}">
      <dgm:prSet/>
      <dgm:spPr/>
      <dgm:t>
        <a:bodyPr/>
        <a:lstStyle/>
        <a:p>
          <a:endParaRPr lang="en-GB" sz="900" b="0" i="0">
            <a:latin typeface="Avenir Next" panose="020B0503020202020204" pitchFamily="34" charset="0"/>
          </a:endParaRPr>
        </a:p>
      </dgm:t>
    </dgm:pt>
    <dgm:pt modelId="{374608C6-AE57-BB40-A9A1-E9E1B89CE6C3}">
      <dgm:prSet custT="1"/>
      <dgm:spPr/>
      <dgm:t>
        <a:bodyPr/>
        <a:lstStyle/>
        <a:p>
          <a:r>
            <a:rPr lang="en-US" sz="900" b="0" i="0" dirty="0">
              <a:latin typeface="Avenir Next" panose="020B0503020202020204" pitchFamily="34" charset="0"/>
            </a:rPr>
            <a:t>Partner more institutes to target 1000 students in US  &amp; 5 Schools in India for next session 2022-23</a:t>
          </a:r>
          <a:endParaRPr lang="en-IN" sz="900" b="0" i="0" dirty="0">
            <a:latin typeface="Avenir Next" panose="020B0503020202020204" pitchFamily="34" charset="0"/>
          </a:endParaRPr>
        </a:p>
      </dgm:t>
    </dgm:pt>
    <dgm:pt modelId="{D701094F-51D0-B44E-9C8D-4B1748BE9140}" type="parTrans" cxnId="{2CFECBAA-1D31-B144-BF4B-2F10C9F74B79}">
      <dgm:prSet/>
      <dgm:spPr/>
      <dgm:t>
        <a:bodyPr/>
        <a:lstStyle/>
        <a:p>
          <a:endParaRPr lang="en-GB" sz="900" b="0" i="0">
            <a:latin typeface="Avenir Next" panose="020B0503020202020204" pitchFamily="34" charset="0"/>
          </a:endParaRPr>
        </a:p>
      </dgm:t>
    </dgm:pt>
    <dgm:pt modelId="{CD6C55DD-8642-7849-ABB9-02DBC47104A8}" type="sibTrans" cxnId="{2CFECBAA-1D31-B144-BF4B-2F10C9F74B79}">
      <dgm:prSet/>
      <dgm:spPr/>
      <dgm:t>
        <a:bodyPr/>
        <a:lstStyle/>
        <a:p>
          <a:endParaRPr lang="en-GB" sz="900" b="0" i="0">
            <a:latin typeface="Avenir Next" panose="020B0503020202020204" pitchFamily="34" charset="0"/>
          </a:endParaRPr>
        </a:p>
      </dgm:t>
    </dgm:pt>
    <dgm:pt modelId="{060D3555-943A-984C-A554-CD433C82862F}">
      <dgm:prSet custT="1"/>
      <dgm:spPr/>
      <dgm:t>
        <a:bodyPr/>
        <a:lstStyle/>
        <a:p>
          <a:r>
            <a:rPr lang="en-US" sz="900" b="0" i="0" dirty="0">
              <a:latin typeface="Avenir Next" panose="020B0503020202020204" pitchFamily="34" charset="0"/>
            </a:rPr>
            <a:t>1</a:t>
          </a:r>
          <a:r>
            <a:rPr lang="en-US" sz="900" b="0" i="0" baseline="30000" dirty="0">
              <a:latin typeface="Avenir Next" panose="020B0503020202020204" pitchFamily="34" charset="0"/>
            </a:rPr>
            <a:t>st</a:t>
          </a:r>
          <a:r>
            <a:rPr lang="en-US" sz="900" b="0" i="0" dirty="0">
              <a:latin typeface="Avenir Next" panose="020B0503020202020204" pitchFamily="34" charset="0"/>
            </a:rPr>
            <a:t>  batch from Grade 12 with Career Track Certificate</a:t>
          </a:r>
          <a:endParaRPr lang="en-IN" sz="900" b="0" i="0" dirty="0">
            <a:latin typeface="Avenir Next" panose="020B0503020202020204" pitchFamily="34" charset="0"/>
          </a:endParaRPr>
        </a:p>
      </dgm:t>
    </dgm:pt>
    <dgm:pt modelId="{2AED47C8-7995-5F47-9336-F2BF818FFF6B}" type="parTrans" cxnId="{A562A2A3-F0D9-DB4A-A2EA-C31D4A8BBF54}">
      <dgm:prSet/>
      <dgm:spPr/>
      <dgm:t>
        <a:bodyPr/>
        <a:lstStyle/>
        <a:p>
          <a:endParaRPr lang="en-GB" sz="900" b="0" i="0">
            <a:latin typeface="Avenir Next" panose="020B0503020202020204" pitchFamily="34" charset="0"/>
          </a:endParaRPr>
        </a:p>
      </dgm:t>
    </dgm:pt>
    <dgm:pt modelId="{69024A8F-F433-6947-A4A2-F9F2869949DE}" type="sibTrans" cxnId="{A562A2A3-F0D9-DB4A-A2EA-C31D4A8BBF54}">
      <dgm:prSet/>
      <dgm:spPr/>
      <dgm:t>
        <a:bodyPr/>
        <a:lstStyle/>
        <a:p>
          <a:endParaRPr lang="en-GB" sz="900" b="0" i="0">
            <a:latin typeface="Avenir Next" panose="020B0503020202020204" pitchFamily="34" charset="0"/>
          </a:endParaRPr>
        </a:p>
      </dgm:t>
    </dgm:pt>
    <dgm:pt modelId="{BAA99A29-AAEA-9847-82F0-8B96BBC73D9D}">
      <dgm:prSet custT="1"/>
      <dgm:spPr/>
      <dgm:t>
        <a:bodyPr/>
        <a:lstStyle/>
        <a:p>
          <a:r>
            <a:rPr lang="en-US" sz="900" b="0" i="0" dirty="0">
              <a:latin typeface="Avenir Next" panose="020B0503020202020204" pitchFamily="34" charset="0"/>
            </a:rPr>
            <a:t>COGNIA Accredited </a:t>
          </a:r>
          <a:endParaRPr lang="en-IN" sz="900" b="0" i="0" dirty="0">
            <a:latin typeface="Avenir Next" panose="020B0503020202020204" pitchFamily="34" charset="0"/>
          </a:endParaRPr>
        </a:p>
      </dgm:t>
    </dgm:pt>
    <dgm:pt modelId="{1D5AA636-0052-7A4D-B965-E921671236B5}" type="parTrans" cxnId="{6C51C4F5-6D2C-3048-B16B-5B9C1F10A3EB}">
      <dgm:prSet/>
      <dgm:spPr/>
      <dgm:t>
        <a:bodyPr/>
        <a:lstStyle/>
        <a:p>
          <a:endParaRPr lang="en-GB" sz="900" b="0" i="0">
            <a:latin typeface="Avenir Next" panose="020B0503020202020204" pitchFamily="34" charset="0"/>
          </a:endParaRPr>
        </a:p>
      </dgm:t>
    </dgm:pt>
    <dgm:pt modelId="{36A14D40-FD49-824D-BBFC-88030F94BCA9}" type="sibTrans" cxnId="{6C51C4F5-6D2C-3048-B16B-5B9C1F10A3EB}">
      <dgm:prSet/>
      <dgm:spPr/>
      <dgm:t>
        <a:bodyPr/>
        <a:lstStyle/>
        <a:p>
          <a:endParaRPr lang="en-GB" sz="900" b="0" i="0">
            <a:latin typeface="Avenir Next" panose="020B0503020202020204" pitchFamily="34" charset="0"/>
          </a:endParaRPr>
        </a:p>
      </dgm:t>
    </dgm:pt>
    <dgm:pt modelId="{3C59AD9B-7B46-7A48-B2FF-3BCD75F33AB1}">
      <dgm:prSet custT="1"/>
      <dgm:spPr/>
      <dgm:t>
        <a:bodyPr/>
        <a:lstStyle/>
        <a:p>
          <a:r>
            <a:rPr lang="en-US" sz="900" b="0" i="0" dirty="0">
              <a:latin typeface="Avenir Next" panose="020B0503020202020204" pitchFamily="34" charset="0"/>
            </a:rPr>
            <a:t>Launch of Independent School</a:t>
          </a:r>
          <a:endParaRPr lang="en-IN" sz="900" b="0" i="0" dirty="0">
            <a:latin typeface="Avenir Next" panose="020B0503020202020204" pitchFamily="34" charset="0"/>
          </a:endParaRPr>
        </a:p>
      </dgm:t>
    </dgm:pt>
    <dgm:pt modelId="{07512F96-B88B-3647-B9A5-B85F92C3DFE4}" type="parTrans" cxnId="{E6CC7EEA-1E49-3647-B55C-8D1BD4D9191B}">
      <dgm:prSet/>
      <dgm:spPr/>
      <dgm:t>
        <a:bodyPr/>
        <a:lstStyle/>
        <a:p>
          <a:endParaRPr lang="en-GB" sz="900" b="0" i="0">
            <a:latin typeface="Avenir Next" panose="020B0503020202020204" pitchFamily="34" charset="0"/>
          </a:endParaRPr>
        </a:p>
      </dgm:t>
    </dgm:pt>
    <dgm:pt modelId="{C65B61A7-A559-7046-95EB-32237E7400AD}" type="sibTrans" cxnId="{E6CC7EEA-1E49-3647-B55C-8D1BD4D9191B}">
      <dgm:prSet/>
      <dgm:spPr/>
      <dgm:t>
        <a:bodyPr/>
        <a:lstStyle/>
        <a:p>
          <a:endParaRPr lang="en-GB" sz="900" b="0" i="0">
            <a:latin typeface="Avenir Next" panose="020B0503020202020204" pitchFamily="34" charset="0"/>
          </a:endParaRPr>
        </a:p>
      </dgm:t>
    </dgm:pt>
    <dgm:pt modelId="{D639B432-5A50-0F44-B2DA-585B2D3529B0}">
      <dgm:prSet custT="1"/>
      <dgm:spPr/>
      <dgm:t>
        <a:bodyPr/>
        <a:lstStyle/>
        <a:p>
          <a:r>
            <a:rPr lang="en-US" sz="900" b="0" i="0" dirty="0">
              <a:latin typeface="Avenir Next" panose="020B0503020202020204" pitchFamily="34" charset="0"/>
            </a:rPr>
            <a:t>Onboarding 10,000 students across the globe</a:t>
          </a:r>
          <a:endParaRPr lang="en-IN" sz="900" b="0" i="0" dirty="0">
            <a:latin typeface="Avenir Next" panose="020B0503020202020204" pitchFamily="34" charset="0"/>
          </a:endParaRPr>
        </a:p>
      </dgm:t>
    </dgm:pt>
    <dgm:pt modelId="{0ECDD52B-D303-D54A-A13A-598F85B46159}" type="parTrans" cxnId="{293D1456-8BFC-8D44-9566-24FB2575297B}">
      <dgm:prSet/>
      <dgm:spPr/>
      <dgm:t>
        <a:bodyPr/>
        <a:lstStyle/>
        <a:p>
          <a:endParaRPr lang="en-GB" sz="900" b="0" i="0">
            <a:latin typeface="Avenir Next" panose="020B0503020202020204" pitchFamily="34" charset="0"/>
          </a:endParaRPr>
        </a:p>
      </dgm:t>
    </dgm:pt>
    <dgm:pt modelId="{05DAEF61-1FCB-9B41-B496-6ABC427C7B1F}" type="sibTrans" cxnId="{293D1456-8BFC-8D44-9566-24FB2575297B}">
      <dgm:prSet/>
      <dgm:spPr/>
      <dgm:t>
        <a:bodyPr/>
        <a:lstStyle/>
        <a:p>
          <a:endParaRPr lang="en-GB" sz="900" b="0" i="0">
            <a:latin typeface="Avenir Next" panose="020B0503020202020204" pitchFamily="34" charset="0"/>
          </a:endParaRPr>
        </a:p>
      </dgm:t>
    </dgm:pt>
    <dgm:pt modelId="{19BA0288-4BEE-5141-8C8F-EB1ADC0FC34C}">
      <dgm:prSet custT="1"/>
      <dgm:spPr/>
      <dgm:t>
        <a:bodyPr/>
        <a:lstStyle/>
        <a:p>
          <a:r>
            <a:rPr lang="en-US" sz="900" b="0" i="0" dirty="0">
              <a:latin typeface="Avenir Next" panose="020B0503020202020204" pitchFamily="34" charset="0"/>
            </a:rPr>
            <a:t>Applying for COGNIA &amp;, </a:t>
          </a:r>
          <a:r>
            <a:rPr lang="en-IN" sz="900" b="0" i="0" dirty="0">
              <a:latin typeface="Avenir Next" panose="020B0503020202020204" pitchFamily="34" charset="0"/>
            </a:rPr>
            <a:t>ACS WASC accreditation after 1</a:t>
          </a:r>
          <a:r>
            <a:rPr lang="en-IN" sz="900" b="0" i="0" baseline="30000" dirty="0">
              <a:latin typeface="Avenir Next" panose="020B0503020202020204" pitchFamily="34" charset="0"/>
            </a:rPr>
            <a:t>st</a:t>
          </a:r>
          <a:r>
            <a:rPr lang="en-IN" sz="900" b="0" i="0" dirty="0">
              <a:latin typeface="Avenir Next" panose="020B0503020202020204" pitchFamily="34" charset="0"/>
            </a:rPr>
            <a:t> term completion</a:t>
          </a:r>
        </a:p>
      </dgm:t>
    </dgm:pt>
    <dgm:pt modelId="{1F241ECD-4AAD-A44C-9752-3E6494E39322}" type="sibTrans" cxnId="{B0F2EF13-1470-C14B-9B11-02739A81114B}">
      <dgm:prSet/>
      <dgm:spPr/>
      <dgm:t>
        <a:bodyPr/>
        <a:lstStyle/>
        <a:p>
          <a:endParaRPr lang="en-GB" sz="900" b="0" i="0">
            <a:latin typeface="Avenir Next" panose="020B0503020202020204" pitchFamily="34" charset="0"/>
          </a:endParaRPr>
        </a:p>
      </dgm:t>
    </dgm:pt>
    <dgm:pt modelId="{85F46EEA-0535-5448-8535-A1E6C61003F7}" type="parTrans" cxnId="{B0F2EF13-1470-C14B-9B11-02739A81114B}">
      <dgm:prSet/>
      <dgm:spPr/>
      <dgm:t>
        <a:bodyPr/>
        <a:lstStyle/>
        <a:p>
          <a:endParaRPr lang="en-GB" sz="900" b="0" i="0">
            <a:latin typeface="Avenir Next" panose="020B0503020202020204" pitchFamily="34" charset="0"/>
          </a:endParaRPr>
        </a:p>
      </dgm:t>
    </dgm:pt>
    <dgm:pt modelId="{C89419FF-7717-E347-8DB9-844A21618256}" type="pres">
      <dgm:prSet presAssocID="{74FDDCFF-ED8B-4643-9DEB-FCB4F00BA877}" presName="Name0" presStyleCnt="0">
        <dgm:presLayoutVars>
          <dgm:dir/>
          <dgm:resizeHandles val="exact"/>
        </dgm:presLayoutVars>
      </dgm:prSet>
      <dgm:spPr/>
    </dgm:pt>
    <dgm:pt modelId="{779E4112-4C65-5946-B3C5-56276A37617E}" type="pres">
      <dgm:prSet presAssocID="{74FDDCFF-ED8B-4643-9DEB-FCB4F00BA877}" presName="arrow" presStyleLbl="bgShp" presStyleIdx="0" presStyleCnt="1" custScaleY="56434"/>
      <dgm:spPr/>
    </dgm:pt>
    <dgm:pt modelId="{F78C62A1-0938-7645-A4B5-9CC377292751}" type="pres">
      <dgm:prSet presAssocID="{74FDDCFF-ED8B-4643-9DEB-FCB4F00BA877}" presName="points" presStyleCnt="0"/>
      <dgm:spPr/>
    </dgm:pt>
    <dgm:pt modelId="{1CF70E04-6662-6641-B431-26B0AAB94371}" type="pres">
      <dgm:prSet presAssocID="{9CEA79A7-D97B-D341-B6E5-73FAB3EB972E}" presName="compositeA" presStyleCnt="0"/>
      <dgm:spPr/>
    </dgm:pt>
    <dgm:pt modelId="{CE01DB0F-9525-9D4A-AA84-9CE25E0E878B}" type="pres">
      <dgm:prSet presAssocID="{9CEA79A7-D97B-D341-B6E5-73FAB3EB972E}" presName="textA" presStyleLbl="revTx" presStyleIdx="0" presStyleCnt="11" custScaleX="136893" custLinFactNeighborX="51540" custLinFactNeighborY="6832">
        <dgm:presLayoutVars>
          <dgm:bulletEnabled val="1"/>
        </dgm:presLayoutVars>
      </dgm:prSet>
      <dgm:spPr/>
    </dgm:pt>
    <dgm:pt modelId="{E3F3A049-14B3-4946-BAF5-8960554AF9A0}" type="pres">
      <dgm:prSet presAssocID="{9CEA79A7-D97B-D341-B6E5-73FAB3EB972E}" presName="circleA" presStyleLbl="node1" presStyleIdx="0" presStyleCnt="11" custScaleX="29505" custScaleY="12232" custLinFactNeighborX="72677" custLinFactNeighborY="26771"/>
      <dgm:spPr/>
    </dgm:pt>
    <dgm:pt modelId="{5369E872-20FB-C442-8930-32C1072437DD}" type="pres">
      <dgm:prSet presAssocID="{9CEA79A7-D97B-D341-B6E5-73FAB3EB972E}" presName="spaceA" presStyleCnt="0"/>
      <dgm:spPr/>
    </dgm:pt>
    <dgm:pt modelId="{9917FC07-A0A1-7646-B823-6F231E1AC644}" type="pres">
      <dgm:prSet presAssocID="{DF047CEF-1BA8-2D40-AD87-64730DA7700C}" presName="space" presStyleCnt="0"/>
      <dgm:spPr/>
    </dgm:pt>
    <dgm:pt modelId="{6A8ADD7B-391D-4748-8F85-567D65DD7D03}" type="pres">
      <dgm:prSet presAssocID="{7E7699D0-76A4-E144-AA77-5F915A26ECD8}" presName="compositeB" presStyleCnt="0"/>
      <dgm:spPr/>
    </dgm:pt>
    <dgm:pt modelId="{0DA67C5D-E297-074B-B32F-5628DA9046EC}" type="pres">
      <dgm:prSet presAssocID="{7E7699D0-76A4-E144-AA77-5F915A26ECD8}" presName="textB" presStyleLbl="revTx" presStyleIdx="1" presStyleCnt="11" custScaleX="193136" custLinFactNeighborX="27715" custLinFactNeighborY="-7373">
        <dgm:presLayoutVars>
          <dgm:bulletEnabled val="1"/>
        </dgm:presLayoutVars>
      </dgm:prSet>
      <dgm:spPr/>
    </dgm:pt>
    <dgm:pt modelId="{D05CD567-0D3C-9E49-A700-46AEB85C2B39}" type="pres">
      <dgm:prSet presAssocID="{7E7699D0-76A4-E144-AA77-5F915A26ECD8}" presName="circleB" presStyleLbl="node1" presStyleIdx="1" presStyleCnt="11" custScaleX="29505" custScaleY="12232" custLinFactNeighborX="48413" custLinFactNeighborY="25865"/>
      <dgm:spPr/>
    </dgm:pt>
    <dgm:pt modelId="{4B5B5E56-C353-5348-AB23-E16E7829CE2A}" type="pres">
      <dgm:prSet presAssocID="{7E7699D0-76A4-E144-AA77-5F915A26ECD8}" presName="spaceB" presStyleCnt="0"/>
      <dgm:spPr/>
    </dgm:pt>
    <dgm:pt modelId="{7F397681-53E2-8343-8780-76E21904014B}" type="pres">
      <dgm:prSet presAssocID="{399CA4C5-DCEA-8C45-9A46-53C7BF6F9C0F}" presName="space" presStyleCnt="0"/>
      <dgm:spPr/>
    </dgm:pt>
    <dgm:pt modelId="{B7D04048-D81C-DD47-82A9-4C00E6B60179}" type="pres">
      <dgm:prSet presAssocID="{48046E31-92AE-494B-8796-94E2901432F5}" presName="compositeA" presStyleCnt="0"/>
      <dgm:spPr/>
    </dgm:pt>
    <dgm:pt modelId="{B2460F3A-0E13-EE48-848E-6AA6CF9EABDE}" type="pres">
      <dgm:prSet presAssocID="{48046E31-92AE-494B-8796-94E2901432F5}" presName="textA" presStyleLbl="revTx" presStyleIdx="2" presStyleCnt="11" custScaleX="176575" custLinFactNeighborX="12680" custLinFactNeighborY="6773">
        <dgm:presLayoutVars>
          <dgm:bulletEnabled val="1"/>
        </dgm:presLayoutVars>
      </dgm:prSet>
      <dgm:spPr/>
    </dgm:pt>
    <dgm:pt modelId="{C25C5CCB-4A65-F74A-806F-A54FAD13FC42}" type="pres">
      <dgm:prSet presAssocID="{48046E31-92AE-494B-8796-94E2901432F5}" presName="circleA" presStyleLbl="node1" presStyleIdx="2" presStyleCnt="11" custFlipVert="1" custScaleX="29505" custScaleY="12214" custLinFactNeighborX="24095" custLinFactNeighborY="23411"/>
      <dgm:spPr/>
    </dgm:pt>
    <dgm:pt modelId="{D5D411AE-DCE1-4D42-8FA7-F92F125D9CB3}" type="pres">
      <dgm:prSet presAssocID="{48046E31-92AE-494B-8796-94E2901432F5}" presName="spaceA" presStyleCnt="0"/>
      <dgm:spPr/>
    </dgm:pt>
    <dgm:pt modelId="{DF6ADF03-5EB5-4245-95F0-2B3B4705D0DD}" type="pres">
      <dgm:prSet presAssocID="{CC0C8A9F-8D87-3E41-B4BA-D0858892FED2}" presName="space" presStyleCnt="0"/>
      <dgm:spPr/>
    </dgm:pt>
    <dgm:pt modelId="{351BCCF1-595E-DF49-8976-39B08A1875BA}" type="pres">
      <dgm:prSet presAssocID="{59B3494F-C464-1F4C-960A-5A0996259C1F}" presName="compositeB" presStyleCnt="0"/>
      <dgm:spPr/>
    </dgm:pt>
    <dgm:pt modelId="{950EC968-4160-8C48-94D4-15828A06D8AB}" type="pres">
      <dgm:prSet presAssocID="{59B3494F-C464-1F4C-960A-5A0996259C1F}" presName="textB" presStyleLbl="revTx" presStyleIdx="3" presStyleCnt="11" custScaleX="140314" custLinFactNeighborX="7153" custLinFactNeighborY="3283">
        <dgm:presLayoutVars>
          <dgm:bulletEnabled val="1"/>
        </dgm:presLayoutVars>
      </dgm:prSet>
      <dgm:spPr/>
    </dgm:pt>
    <dgm:pt modelId="{3ED60E82-D4A0-B34C-8053-94831A3C88DB}" type="pres">
      <dgm:prSet presAssocID="{59B3494F-C464-1F4C-960A-5A0996259C1F}" presName="circleB" presStyleLbl="node1" presStyleIdx="3" presStyleCnt="11" custScaleX="29505" custScaleY="12232" custLinFactNeighborY="24464"/>
      <dgm:spPr/>
    </dgm:pt>
    <dgm:pt modelId="{E6792937-5E3F-7449-B9BD-AB0F7D1C476D}" type="pres">
      <dgm:prSet presAssocID="{59B3494F-C464-1F4C-960A-5A0996259C1F}" presName="spaceB" presStyleCnt="0"/>
      <dgm:spPr/>
    </dgm:pt>
    <dgm:pt modelId="{1B0E5C93-9BBC-EA4A-AC8F-399F20203EA6}" type="pres">
      <dgm:prSet presAssocID="{CF6CE668-9154-974D-9893-78C593C3506B}" presName="space" presStyleCnt="0"/>
      <dgm:spPr/>
    </dgm:pt>
    <dgm:pt modelId="{D989F953-FAB7-BD40-8E78-FB31BD00FB2D}" type="pres">
      <dgm:prSet presAssocID="{2219A9E2-8CE1-D041-9AF5-B23CFFCE0B56}" presName="compositeA" presStyleCnt="0"/>
      <dgm:spPr/>
    </dgm:pt>
    <dgm:pt modelId="{8F5224C0-C8F8-474D-9E28-CBF3DD6F67C4}" type="pres">
      <dgm:prSet presAssocID="{2219A9E2-8CE1-D041-9AF5-B23CFFCE0B56}" presName="textA" presStyleLbl="revTx" presStyleIdx="4" presStyleCnt="11" custScaleX="141838" custLinFactNeighborX="23299" custLinFactNeighborY="9402">
        <dgm:presLayoutVars>
          <dgm:bulletEnabled val="1"/>
        </dgm:presLayoutVars>
      </dgm:prSet>
      <dgm:spPr/>
    </dgm:pt>
    <dgm:pt modelId="{369800E3-9D16-CA4E-AFA8-8DB9849E2FBA}" type="pres">
      <dgm:prSet presAssocID="{2219A9E2-8CE1-D041-9AF5-B23CFFCE0B56}" presName="circleA" presStyleLbl="node1" presStyleIdx="4" presStyleCnt="11" custScaleX="29505" custScaleY="12232" custLinFactNeighborX="29779" custLinFactNeighborY="24464"/>
      <dgm:spPr/>
    </dgm:pt>
    <dgm:pt modelId="{F69759DF-3134-0749-BA2C-8F9045C92A19}" type="pres">
      <dgm:prSet presAssocID="{2219A9E2-8CE1-D041-9AF5-B23CFFCE0B56}" presName="spaceA" presStyleCnt="0"/>
      <dgm:spPr/>
    </dgm:pt>
    <dgm:pt modelId="{CA8F7046-A4C3-8B49-9F59-3372836AE457}" type="pres">
      <dgm:prSet presAssocID="{DD53E64B-CAAC-BB41-B536-99DBE7F0CA27}" presName="space" presStyleCnt="0"/>
      <dgm:spPr/>
    </dgm:pt>
    <dgm:pt modelId="{33D6A026-DF1C-F74E-B466-D31D66894D6E}" type="pres">
      <dgm:prSet presAssocID="{19BA0288-4BEE-5141-8C8F-EB1ADC0FC34C}" presName="compositeB" presStyleCnt="0"/>
      <dgm:spPr/>
    </dgm:pt>
    <dgm:pt modelId="{90FF1949-195B-444C-99D4-42A8D8A45167}" type="pres">
      <dgm:prSet presAssocID="{19BA0288-4BEE-5141-8C8F-EB1ADC0FC34C}" presName="textB" presStyleLbl="revTx" presStyleIdx="5" presStyleCnt="11" custScaleX="149588" custLinFactNeighborX="35079" custLinFactNeighborY="-1255">
        <dgm:presLayoutVars>
          <dgm:bulletEnabled val="1"/>
        </dgm:presLayoutVars>
      </dgm:prSet>
      <dgm:spPr/>
    </dgm:pt>
    <dgm:pt modelId="{5A6EC956-4531-1C4E-A27D-88B2AF17BDE7}" type="pres">
      <dgm:prSet presAssocID="{19BA0288-4BEE-5141-8C8F-EB1ADC0FC34C}" presName="circleB" presStyleLbl="node1" presStyleIdx="5" presStyleCnt="11" custScaleX="29505" custScaleY="12232" custLinFactNeighborX="50025" custLinFactNeighborY="24464"/>
      <dgm:spPr/>
    </dgm:pt>
    <dgm:pt modelId="{9198894D-1F86-A841-88F3-5991F0D828DB}" type="pres">
      <dgm:prSet presAssocID="{19BA0288-4BEE-5141-8C8F-EB1ADC0FC34C}" presName="spaceB" presStyleCnt="0"/>
      <dgm:spPr/>
    </dgm:pt>
    <dgm:pt modelId="{62D12DA6-8F0B-DA4F-A26A-D9024E19BA58}" type="pres">
      <dgm:prSet presAssocID="{1F241ECD-4AAD-A44C-9752-3E6494E39322}" presName="space" presStyleCnt="0"/>
      <dgm:spPr/>
    </dgm:pt>
    <dgm:pt modelId="{CBE14515-D90F-0043-B855-5E95938B8B3A}" type="pres">
      <dgm:prSet presAssocID="{374608C6-AE57-BB40-A9A1-E9E1B89CE6C3}" presName="compositeA" presStyleCnt="0"/>
      <dgm:spPr/>
    </dgm:pt>
    <dgm:pt modelId="{AB5DC615-5986-E842-BDDC-9EAF3C755358}" type="pres">
      <dgm:prSet presAssocID="{374608C6-AE57-BB40-A9A1-E9E1B89CE6C3}" presName="textA" presStyleLbl="revTx" presStyleIdx="6" presStyleCnt="11" custScaleX="190311" custLinFactNeighborX="34204" custLinFactNeighborY="6534">
        <dgm:presLayoutVars>
          <dgm:bulletEnabled val="1"/>
        </dgm:presLayoutVars>
      </dgm:prSet>
      <dgm:spPr/>
    </dgm:pt>
    <dgm:pt modelId="{4316520E-6D11-5042-9CAC-29595E96F4F3}" type="pres">
      <dgm:prSet presAssocID="{374608C6-AE57-BB40-A9A1-E9E1B89CE6C3}" presName="circleA" presStyleLbl="node1" presStyleIdx="6" presStyleCnt="11" custScaleX="29505" custScaleY="12232" custLinFactNeighborX="57168" custLinFactNeighborY="24464"/>
      <dgm:spPr/>
    </dgm:pt>
    <dgm:pt modelId="{FBE80D0C-22C7-7349-AEDA-1344E0E142F1}" type="pres">
      <dgm:prSet presAssocID="{374608C6-AE57-BB40-A9A1-E9E1B89CE6C3}" presName="spaceA" presStyleCnt="0"/>
      <dgm:spPr/>
    </dgm:pt>
    <dgm:pt modelId="{C63FFDC1-4B5D-3343-A865-9E0702F5435B}" type="pres">
      <dgm:prSet presAssocID="{CD6C55DD-8642-7849-ABB9-02DBC47104A8}" presName="space" presStyleCnt="0"/>
      <dgm:spPr/>
    </dgm:pt>
    <dgm:pt modelId="{2FAA6461-9A43-E04C-8AB0-04ACBB2C6ADE}" type="pres">
      <dgm:prSet presAssocID="{060D3555-943A-984C-A554-CD433C82862F}" presName="compositeB" presStyleCnt="0"/>
      <dgm:spPr/>
    </dgm:pt>
    <dgm:pt modelId="{5550B61C-8343-1C44-8AC5-50A22C498662}" type="pres">
      <dgm:prSet presAssocID="{060D3555-943A-984C-A554-CD433C82862F}" presName="textB" presStyleLbl="revTx" presStyleIdx="7" presStyleCnt="11" custScaleX="152219" custLinFactNeighborX="48761" custLinFactNeighborY="-2146">
        <dgm:presLayoutVars>
          <dgm:bulletEnabled val="1"/>
        </dgm:presLayoutVars>
      </dgm:prSet>
      <dgm:spPr/>
    </dgm:pt>
    <dgm:pt modelId="{DEC17AA8-CEDB-BA4A-A6C8-3D97DE29A96B}" type="pres">
      <dgm:prSet presAssocID="{060D3555-943A-984C-A554-CD433C82862F}" presName="circleB" presStyleLbl="node1" presStyleIdx="7" presStyleCnt="11" custScaleX="29505" custScaleY="12232" custLinFactNeighborX="76507" custLinFactNeighborY="27731"/>
      <dgm:spPr/>
    </dgm:pt>
    <dgm:pt modelId="{BE55B2FA-8F7B-EC4A-B38D-768D253B967E}" type="pres">
      <dgm:prSet presAssocID="{060D3555-943A-984C-A554-CD433C82862F}" presName="spaceB" presStyleCnt="0"/>
      <dgm:spPr/>
    </dgm:pt>
    <dgm:pt modelId="{CDC7EDD2-43F0-704C-A3AA-B9024AE4C4FB}" type="pres">
      <dgm:prSet presAssocID="{69024A8F-F433-6947-A4A2-F9F2869949DE}" presName="space" presStyleCnt="0"/>
      <dgm:spPr/>
    </dgm:pt>
    <dgm:pt modelId="{EACFBF6E-6714-FE41-B9A0-BD84396F1AEA}" type="pres">
      <dgm:prSet presAssocID="{BAA99A29-AAEA-9847-82F0-8B96BBC73D9D}" presName="compositeA" presStyleCnt="0"/>
      <dgm:spPr/>
    </dgm:pt>
    <dgm:pt modelId="{D16F85A6-BE38-1C4A-A9FA-BB0E9F0796E5}" type="pres">
      <dgm:prSet presAssocID="{BAA99A29-AAEA-9847-82F0-8B96BBC73D9D}" presName="textA" presStyleLbl="revTx" presStyleIdx="8" presStyleCnt="11" custScaleX="124362" custLinFactNeighborX="70112" custLinFactNeighborY="5151">
        <dgm:presLayoutVars>
          <dgm:bulletEnabled val="1"/>
        </dgm:presLayoutVars>
      </dgm:prSet>
      <dgm:spPr/>
    </dgm:pt>
    <dgm:pt modelId="{2708C926-9572-FA43-9AFF-8E133CA245E4}" type="pres">
      <dgm:prSet presAssocID="{BAA99A29-AAEA-9847-82F0-8B96BBC73D9D}" presName="circleA" presStyleLbl="node1" presStyleIdx="8" presStyleCnt="11" custScaleX="29505" custScaleY="12232" custLinFactX="19069" custLinFactNeighborX="100000" custLinFactNeighborY="24464"/>
      <dgm:spPr/>
    </dgm:pt>
    <dgm:pt modelId="{0544EC2B-07B0-A946-A8A5-48B6FB72841A}" type="pres">
      <dgm:prSet presAssocID="{BAA99A29-AAEA-9847-82F0-8B96BBC73D9D}" presName="spaceA" presStyleCnt="0"/>
      <dgm:spPr/>
    </dgm:pt>
    <dgm:pt modelId="{720E1D73-A0E2-0D44-8A4F-98F5F2C46837}" type="pres">
      <dgm:prSet presAssocID="{36A14D40-FD49-824D-BBFC-88030F94BCA9}" presName="space" presStyleCnt="0"/>
      <dgm:spPr/>
    </dgm:pt>
    <dgm:pt modelId="{2CA6DD5A-9709-8B4F-8ED7-D5DB7D0E4B45}" type="pres">
      <dgm:prSet presAssocID="{3C59AD9B-7B46-7A48-B2FF-3BCD75F33AB1}" presName="compositeB" presStyleCnt="0"/>
      <dgm:spPr/>
    </dgm:pt>
    <dgm:pt modelId="{3D522C03-A7EE-0147-9A33-4F3104B8BBE0}" type="pres">
      <dgm:prSet presAssocID="{3C59AD9B-7B46-7A48-B2FF-3BCD75F33AB1}" presName="textB" presStyleLbl="revTx" presStyleIdx="9" presStyleCnt="11" custScaleX="140380" custLinFactX="7022" custLinFactNeighborX="100000" custLinFactNeighborY="-2041">
        <dgm:presLayoutVars>
          <dgm:bulletEnabled val="1"/>
        </dgm:presLayoutVars>
      </dgm:prSet>
      <dgm:spPr/>
    </dgm:pt>
    <dgm:pt modelId="{C125D80F-F5D5-024A-8DF9-09D8D785C2F3}" type="pres">
      <dgm:prSet presAssocID="{3C59AD9B-7B46-7A48-B2FF-3BCD75F33AB1}" presName="circleB" presStyleLbl="node1" presStyleIdx="9" presStyleCnt="11" custScaleX="29505" custScaleY="12232" custLinFactX="66937" custLinFactNeighborX="100000" custLinFactNeighborY="29177"/>
      <dgm:spPr/>
    </dgm:pt>
    <dgm:pt modelId="{D912FA04-852D-BF4D-B0D2-DCB3E7EB3153}" type="pres">
      <dgm:prSet presAssocID="{3C59AD9B-7B46-7A48-B2FF-3BCD75F33AB1}" presName="spaceB" presStyleCnt="0"/>
      <dgm:spPr/>
    </dgm:pt>
    <dgm:pt modelId="{2B97E6DD-CF29-C54A-91F6-AD61FEC3CFF7}" type="pres">
      <dgm:prSet presAssocID="{C65B61A7-A559-7046-95EB-32237E7400AD}" presName="space" presStyleCnt="0"/>
      <dgm:spPr/>
    </dgm:pt>
    <dgm:pt modelId="{B1DC5FC5-E5D4-EE48-A51C-92FA71ADE2DA}" type="pres">
      <dgm:prSet presAssocID="{D639B432-5A50-0F44-B2DA-585B2D3529B0}" presName="compositeA" presStyleCnt="0"/>
      <dgm:spPr/>
    </dgm:pt>
    <dgm:pt modelId="{CAEC41CC-1A8E-C344-A580-2C65DF4B3633}" type="pres">
      <dgm:prSet presAssocID="{D639B432-5A50-0F44-B2DA-585B2D3529B0}" presName="textA" presStyleLbl="revTx" presStyleIdx="10" presStyleCnt="11" custScaleX="165924" custScaleY="46420" custLinFactNeighborX="87227" custLinFactNeighborY="47558">
        <dgm:presLayoutVars>
          <dgm:bulletEnabled val="1"/>
        </dgm:presLayoutVars>
      </dgm:prSet>
      <dgm:spPr/>
    </dgm:pt>
    <dgm:pt modelId="{CE94B2F0-C445-C546-A80D-2B40DA777703}" type="pres">
      <dgm:prSet presAssocID="{D639B432-5A50-0F44-B2DA-585B2D3529B0}" presName="circleA" presStyleLbl="node1" presStyleIdx="10" presStyleCnt="11" custScaleX="29505" custScaleY="12232" custLinFactX="57550" custLinFactNeighborX="100000" custLinFactNeighborY="76490"/>
      <dgm:spPr/>
    </dgm:pt>
    <dgm:pt modelId="{FA01D23C-E9CD-1744-AA42-D8A8549E5D13}" type="pres">
      <dgm:prSet presAssocID="{D639B432-5A50-0F44-B2DA-585B2D3529B0}" presName="spaceA" presStyleCnt="0"/>
      <dgm:spPr/>
    </dgm:pt>
  </dgm:ptLst>
  <dgm:cxnLst>
    <dgm:cxn modelId="{B0F2EF13-1470-C14B-9B11-02739A81114B}" srcId="{74FDDCFF-ED8B-4643-9DEB-FCB4F00BA877}" destId="{19BA0288-4BEE-5141-8C8F-EB1ADC0FC34C}" srcOrd="5" destOrd="0" parTransId="{85F46EEA-0535-5448-8535-A1E6C61003F7}" sibTransId="{1F241ECD-4AAD-A44C-9752-3E6494E39322}"/>
    <dgm:cxn modelId="{BADCC617-BB1A-904C-A64B-FA70614324D3}" type="presOf" srcId="{19BA0288-4BEE-5141-8C8F-EB1ADC0FC34C}" destId="{90FF1949-195B-444C-99D4-42A8D8A45167}" srcOrd="0" destOrd="0" presId="urn:microsoft.com/office/officeart/2005/8/layout/hProcess11"/>
    <dgm:cxn modelId="{00501436-836D-7D4F-8F25-95DE99719377}" type="presOf" srcId="{2219A9E2-8CE1-D041-9AF5-B23CFFCE0B56}" destId="{8F5224C0-C8F8-474D-9E28-CBF3DD6F67C4}" srcOrd="0" destOrd="0" presId="urn:microsoft.com/office/officeart/2005/8/layout/hProcess11"/>
    <dgm:cxn modelId="{43E97554-8DA7-334F-B64A-7FD228B6EA1C}" type="presOf" srcId="{3C59AD9B-7B46-7A48-B2FF-3BCD75F33AB1}" destId="{3D522C03-A7EE-0147-9A33-4F3104B8BBE0}" srcOrd="0" destOrd="0" presId="urn:microsoft.com/office/officeart/2005/8/layout/hProcess11"/>
    <dgm:cxn modelId="{293D1456-8BFC-8D44-9566-24FB2575297B}" srcId="{74FDDCFF-ED8B-4643-9DEB-FCB4F00BA877}" destId="{D639B432-5A50-0F44-B2DA-585B2D3529B0}" srcOrd="10" destOrd="0" parTransId="{0ECDD52B-D303-D54A-A13A-598F85B46159}" sibTransId="{05DAEF61-1FCB-9B41-B496-6ABC427C7B1F}"/>
    <dgm:cxn modelId="{E6C0776B-BE33-4F4F-9FB7-E0C9C5436458}" srcId="{74FDDCFF-ED8B-4643-9DEB-FCB4F00BA877}" destId="{48046E31-92AE-494B-8796-94E2901432F5}" srcOrd="2" destOrd="0" parTransId="{D1E9CB95-ABDC-DD40-BCB8-894DE7AD8E86}" sibTransId="{CC0C8A9F-8D87-3E41-B4BA-D0858892FED2}"/>
    <dgm:cxn modelId="{8F36FE72-5A20-DB42-91E9-07712CE18F96}" srcId="{74FDDCFF-ED8B-4643-9DEB-FCB4F00BA877}" destId="{9CEA79A7-D97B-D341-B6E5-73FAB3EB972E}" srcOrd="0" destOrd="0" parTransId="{112CCF04-C124-3941-8C71-707D4B607A73}" sibTransId="{DF047CEF-1BA8-2D40-AD87-64730DA7700C}"/>
    <dgm:cxn modelId="{6F477675-873D-6E48-A8C5-09723BC3B2E0}" type="presOf" srcId="{374608C6-AE57-BB40-A9A1-E9E1B89CE6C3}" destId="{AB5DC615-5986-E842-BDDC-9EAF3C755358}" srcOrd="0" destOrd="0" presId="urn:microsoft.com/office/officeart/2005/8/layout/hProcess11"/>
    <dgm:cxn modelId="{622BCB87-46D4-DB40-B996-B3D34E3657AB}" type="presOf" srcId="{BAA99A29-AAEA-9847-82F0-8B96BBC73D9D}" destId="{D16F85A6-BE38-1C4A-A9FA-BB0E9F0796E5}" srcOrd="0" destOrd="0" presId="urn:microsoft.com/office/officeart/2005/8/layout/hProcess11"/>
    <dgm:cxn modelId="{C5851E8C-19D5-7647-BBC9-F57271B9955A}" srcId="{74FDDCFF-ED8B-4643-9DEB-FCB4F00BA877}" destId="{2219A9E2-8CE1-D041-9AF5-B23CFFCE0B56}" srcOrd="4" destOrd="0" parTransId="{F2B46484-80AD-0C4D-AEFD-7BFF45A2E68A}" sibTransId="{DD53E64B-CAAC-BB41-B536-99DBE7F0CA27}"/>
    <dgm:cxn modelId="{252FAB93-A2D8-0340-B105-D18D05ABC3AA}" srcId="{74FDDCFF-ED8B-4643-9DEB-FCB4F00BA877}" destId="{7E7699D0-76A4-E144-AA77-5F915A26ECD8}" srcOrd="1" destOrd="0" parTransId="{03981F12-ABD9-D24E-B056-B0343AA0E247}" sibTransId="{399CA4C5-DCEA-8C45-9A46-53C7BF6F9C0F}"/>
    <dgm:cxn modelId="{6556019B-651D-B14C-81EE-BBA35EB1E392}" type="presOf" srcId="{48046E31-92AE-494B-8796-94E2901432F5}" destId="{B2460F3A-0E13-EE48-848E-6AA6CF9EABDE}" srcOrd="0" destOrd="0" presId="urn:microsoft.com/office/officeart/2005/8/layout/hProcess11"/>
    <dgm:cxn modelId="{A562A2A3-F0D9-DB4A-A2EA-C31D4A8BBF54}" srcId="{74FDDCFF-ED8B-4643-9DEB-FCB4F00BA877}" destId="{060D3555-943A-984C-A554-CD433C82862F}" srcOrd="7" destOrd="0" parTransId="{2AED47C8-7995-5F47-9336-F2BF818FFF6B}" sibTransId="{69024A8F-F433-6947-A4A2-F9F2869949DE}"/>
    <dgm:cxn modelId="{2CFECBAA-1D31-B144-BF4B-2F10C9F74B79}" srcId="{74FDDCFF-ED8B-4643-9DEB-FCB4F00BA877}" destId="{374608C6-AE57-BB40-A9A1-E9E1B89CE6C3}" srcOrd="6" destOrd="0" parTransId="{D701094F-51D0-B44E-9C8D-4B1748BE9140}" sibTransId="{CD6C55DD-8642-7849-ABB9-02DBC47104A8}"/>
    <dgm:cxn modelId="{623D21B4-6520-6F40-BD8C-DB747D4F4755}" srcId="{74FDDCFF-ED8B-4643-9DEB-FCB4F00BA877}" destId="{59B3494F-C464-1F4C-960A-5A0996259C1F}" srcOrd="3" destOrd="0" parTransId="{43BE4DEA-E532-DC49-867A-BC4CA234E747}" sibTransId="{CF6CE668-9154-974D-9893-78C593C3506B}"/>
    <dgm:cxn modelId="{AF95FED3-486C-7843-A0AF-146277182FBA}" type="presOf" srcId="{060D3555-943A-984C-A554-CD433C82862F}" destId="{5550B61C-8343-1C44-8AC5-50A22C498662}" srcOrd="0" destOrd="0" presId="urn:microsoft.com/office/officeart/2005/8/layout/hProcess11"/>
    <dgm:cxn modelId="{C800EDD4-0C44-7342-87FF-9DB285C7AA34}" type="presOf" srcId="{D639B432-5A50-0F44-B2DA-585B2D3529B0}" destId="{CAEC41CC-1A8E-C344-A580-2C65DF4B3633}" srcOrd="0" destOrd="0" presId="urn:microsoft.com/office/officeart/2005/8/layout/hProcess11"/>
    <dgm:cxn modelId="{8D791AD7-5545-7C4E-9B46-EE43B11C2723}" type="presOf" srcId="{7E7699D0-76A4-E144-AA77-5F915A26ECD8}" destId="{0DA67C5D-E297-074B-B32F-5628DA9046EC}" srcOrd="0" destOrd="0" presId="urn:microsoft.com/office/officeart/2005/8/layout/hProcess11"/>
    <dgm:cxn modelId="{FF52B2E5-534B-C543-ADD0-ACDCF7389FF8}" type="presOf" srcId="{9CEA79A7-D97B-D341-B6E5-73FAB3EB972E}" destId="{CE01DB0F-9525-9D4A-AA84-9CE25E0E878B}" srcOrd="0" destOrd="0" presId="urn:microsoft.com/office/officeart/2005/8/layout/hProcess11"/>
    <dgm:cxn modelId="{E6CC7EEA-1E49-3647-B55C-8D1BD4D9191B}" srcId="{74FDDCFF-ED8B-4643-9DEB-FCB4F00BA877}" destId="{3C59AD9B-7B46-7A48-B2FF-3BCD75F33AB1}" srcOrd="9" destOrd="0" parTransId="{07512F96-B88B-3647-B9A5-B85F92C3DFE4}" sibTransId="{C65B61A7-A559-7046-95EB-32237E7400AD}"/>
    <dgm:cxn modelId="{EF9054EF-0290-CD44-AA54-0AD78FD90291}" type="presOf" srcId="{74FDDCFF-ED8B-4643-9DEB-FCB4F00BA877}" destId="{C89419FF-7717-E347-8DB9-844A21618256}" srcOrd="0" destOrd="0" presId="urn:microsoft.com/office/officeart/2005/8/layout/hProcess11"/>
    <dgm:cxn modelId="{6C51C4F5-6D2C-3048-B16B-5B9C1F10A3EB}" srcId="{74FDDCFF-ED8B-4643-9DEB-FCB4F00BA877}" destId="{BAA99A29-AAEA-9847-82F0-8B96BBC73D9D}" srcOrd="8" destOrd="0" parTransId="{1D5AA636-0052-7A4D-B965-E921671236B5}" sibTransId="{36A14D40-FD49-824D-BBFC-88030F94BCA9}"/>
    <dgm:cxn modelId="{476AFCFE-0EE7-4547-BA9E-6015E0EF9A4E}" type="presOf" srcId="{59B3494F-C464-1F4C-960A-5A0996259C1F}" destId="{950EC968-4160-8C48-94D4-15828A06D8AB}" srcOrd="0" destOrd="0" presId="urn:microsoft.com/office/officeart/2005/8/layout/hProcess11"/>
    <dgm:cxn modelId="{7BD6DAD8-C84E-4B42-9807-4FC22166D4C4}" type="presParOf" srcId="{C89419FF-7717-E347-8DB9-844A21618256}" destId="{779E4112-4C65-5946-B3C5-56276A37617E}" srcOrd="0" destOrd="0" presId="urn:microsoft.com/office/officeart/2005/8/layout/hProcess11"/>
    <dgm:cxn modelId="{F31C18AA-F8AD-A34F-8E13-DD3DE9AA1F79}" type="presParOf" srcId="{C89419FF-7717-E347-8DB9-844A21618256}" destId="{F78C62A1-0938-7645-A4B5-9CC377292751}" srcOrd="1" destOrd="0" presId="urn:microsoft.com/office/officeart/2005/8/layout/hProcess11"/>
    <dgm:cxn modelId="{CAD70D2F-74A9-EF43-BD12-AB0AFD8B0713}" type="presParOf" srcId="{F78C62A1-0938-7645-A4B5-9CC377292751}" destId="{1CF70E04-6662-6641-B431-26B0AAB94371}" srcOrd="0" destOrd="0" presId="urn:microsoft.com/office/officeart/2005/8/layout/hProcess11"/>
    <dgm:cxn modelId="{D203F111-C2D6-1E45-BC1F-447AF6092088}" type="presParOf" srcId="{1CF70E04-6662-6641-B431-26B0AAB94371}" destId="{CE01DB0F-9525-9D4A-AA84-9CE25E0E878B}" srcOrd="0" destOrd="0" presId="urn:microsoft.com/office/officeart/2005/8/layout/hProcess11"/>
    <dgm:cxn modelId="{DEBCDDAE-B458-E24C-AA50-90A51B20E284}" type="presParOf" srcId="{1CF70E04-6662-6641-B431-26B0AAB94371}" destId="{E3F3A049-14B3-4946-BAF5-8960554AF9A0}" srcOrd="1" destOrd="0" presId="urn:microsoft.com/office/officeart/2005/8/layout/hProcess11"/>
    <dgm:cxn modelId="{6FB4BCC7-2070-3742-8BBC-F61CBEA8FB7C}" type="presParOf" srcId="{1CF70E04-6662-6641-B431-26B0AAB94371}" destId="{5369E872-20FB-C442-8930-32C1072437DD}" srcOrd="2" destOrd="0" presId="urn:microsoft.com/office/officeart/2005/8/layout/hProcess11"/>
    <dgm:cxn modelId="{60830694-2A7D-3349-BC6F-607F910B084B}" type="presParOf" srcId="{F78C62A1-0938-7645-A4B5-9CC377292751}" destId="{9917FC07-A0A1-7646-B823-6F231E1AC644}" srcOrd="1" destOrd="0" presId="urn:microsoft.com/office/officeart/2005/8/layout/hProcess11"/>
    <dgm:cxn modelId="{89075F00-802A-4E4E-8D82-D628443C6B77}" type="presParOf" srcId="{F78C62A1-0938-7645-A4B5-9CC377292751}" destId="{6A8ADD7B-391D-4748-8F85-567D65DD7D03}" srcOrd="2" destOrd="0" presId="urn:microsoft.com/office/officeart/2005/8/layout/hProcess11"/>
    <dgm:cxn modelId="{14140669-15BC-1047-8F47-0FB38AE67058}" type="presParOf" srcId="{6A8ADD7B-391D-4748-8F85-567D65DD7D03}" destId="{0DA67C5D-E297-074B-B32F-5628DA9046EC}" srcOrd="0" destOrd="0" presId="urn:microsoft.com/office/officeart/2005/8/layout/hProcess11"/>
    <dgm:cxn modelId="{B13E42ED-5970-2744-876A-D18C5E53093E}" type="presParOf" srcId="{6A8ADD7B-391D-4748-8F85-567D65DD7D03}" destId="{D05CD567-0D3C-9E49-A700-46AEB85C2B39}" srcOrd="1" destOrd="0" presId="urn:microsoft.com/office/officeart/2005/8/layout/hProcess11"/>
    <dgm:cxn modelId="{DE10FB57-E9DD-3F40-9965-913258579CF4}" type="presParOf" srcId="{6A8ADD7B-391D-4748-8F85-567D65DD7D03}" destId="{4B5B5E56-C353-5348-AB23-E16E7829CE2A}" srcOrd="2" destOrd="0" presId="urn:microsoft.com/office/officeart/2005/8/layout/hProcess11"/>
    <dgm:cxn modelId="{2B76E02D-B8DF-5C41-BC25-9AB75AF65832}" type="presParOf" srcId="{F78C62A1-0938-7645-A4B5-9CC377292751}" destId="{7F397681-53E2-8343-8780-76E21904014B}" srcOrd="3" destOrd="0" presId="urn:microsoft.com/office/officeart/2005/8/layout/hProcess11"/>
    <dgm:cxn modelId="{2BA83AF0-4599-CC43-81C2-B2D2968C9057}" type="presParOf" srcId="{F78C62A1-0938-7645-A4B5-9CC377292751}" destId="{B7D04048-D81C-DD47-82A9-4C00E6B60179}" srcOrd="4" destOrd="0" presId="urn:microsoft.com/office/officeart/2005/8/layout/hProcess11"/>
    <dgm:cxn modelId="{F4102267-5F63-FE4A-BF9A-1223232038E4}" type="presParOf" srcId="{B7D04048-D81C-DD47-82A9-4C00E6B60179}" destId="{B2460F3A-0E13-EE48-848E-6AA6CF9EABDE}" srcOrd="0" destOrd="0" presId="urn:microsoft.com/office/officeart/2005/8/layout/hProcess11"/>
    <dgm:cxn modelId="{8F115DC8-A670-CB4B-A434-E364F717F57B}" type="presParOf" srcId="{B7D04048-D81C-DD47-82A9-4C00E6B60179}" destId="{C25C5CCB-4A65-F74A-806F-A54FAD13FC42}" srcOrd="1" destOrd="0" presId="urn:microsoft.com/office/officeart/2005/8/layout/hProcess11"/>
    <dgm:cxn modelId="{CEF05C00-5798-1446-B4EC-366258AB38A1}" type="presParOf" srcId="{B7D04048-D81C-DD47-82A9-4C00E6B60179}" destId="{D5D411AE-DCE1-4D42-8FA7-F92F125D9CB3}" srcOrd="2" destOrd="0" presId="urn:microsoft.com/office/officeart/2005/8/layout/hProcess11"/>
    <dgm:cxn modelId="{76F2B6E9-EBDE-AE4D-8907-D26FCB76AB93}" type="presParOf" srcId="{F78C62A1-0938-7645-A4B5-9CC377292751}" destId="{DF6ADF03-5EB5-4245-95F0-2B3B4705D0DD}" srcOrd="5" destOrd="0" presId="urn:microsoft.com/office/officeart/2005/8/layout/hProcess11"/>
    <dgm:cxn modelId="{ADA17D74-5588-2B42-9171-A65EC912866F}" type="presParOf" srcId="{F78C62A1-0938-7645-A4B5-9CC377292751}" destId="{351BCCF1-595E-DF49-8976-39B08A1875BA}" srcOrd="6" destOrd="0" presId="urn:microsoft.com/office/officeart/2005/8/layout/hProcess11"/>
    <dgm:cxn modelId="{976CBFA3-8E10-044F-B910-FFBE21F264C8}" type="presParOf" srcId="{351BCCF1-595E-DF49-8976-39B08A1875BA}" destId="{950EC968-4160-8C48-94D4-15828A06D8AB}" srcOrd="0" destOrd="0" presId="urn:microsoft.com/office/officeart/2005/8/layout/hProcess11"/>
    <dgm:cxn modelId="{6A537C44-35D9-E54C-86BE-3688F4B38017}" type="presParOf" srcId="{351BCCF1-595E-DF49-8976-39B08A1875BA}" destId="{3ED60E82-D4A0-B34C-8053-94831A3C88DB}" srcOrd="1" destOrd="0" presId="urn:microsoft.com/office/officeart/2005/8/layout/hProcess11"/>
    <dgm:cxn modelId="{E5444903-4A6C-0041-B58D-57A032F5C3F5}" type="presParOf" srcId="{351BCCF1-595E-DF49-8976-39B08A1875BA}" destId="{E6792937-5E3F-7449-B9BD-AB0F7D1C476D}" srcOrd="2" destOrd="0" presId="urn:microsoft.com/office/officeart/2005/8/layout/hProcess11"/>
    <dgm:cxn modelId="{DDE41C14-E7F2-6D45-92C0-7077DBD1E659}" type="presParOf" srcId="{F78C62A1-0938-7645-A4B5-9CC377292751}" destId="{1B0E5C93-9BBC-EA4A-AC8F-399F20203EA6}" srcOrd="7" destOrd="0" presId="urn:microsoft.com/office/officeart/2005/8/layout/hProcess11"/>
    <dgm:cxn modelId="{5EB88898-6956-EA47-8672-CC2F4AF953C3}" type="presParOf" srcId="{F78C62A1-0938-7645-A4B5-9CC377292751}" destId="{D989F953-FAB7-BD40-8E78-FB31BD00FB2D}" srcOrd="8" destOrd="0" presId="urn:microsoft.com/office/officeart/2005/8/layout/hProcess11"/>
    <dgm:cxn modelId="{D6DB1B4C-332B-9A42-9FAB-914E074FC0A9}" type="presParOf" srcId="{D989F953-FAB7-BD40-8E78-FB31BD00FB2D}" destId="{8F5224C0-C8F8-474D-9E28-CBF3DD6F67C4}" srcOrd="0" destOrd="0" presId="urn:microsoft.com/office/officeart/2005/8/layout/hProcess11"/>
    <dgm:cxn modelId="{24517FA5-328C-BE40-8738-97FFD72BDE0E}" type="presParOf" srcId="{D989F953-FAB7-BD40-8E78-FB31BD00FB2D}" destId="{369800E3-9D16-CA4E-AFA8-8DB9849E2FBA}" srcOrd="1" destOrd="0" presId="urn:microsoft.com/office/officeart/2005/8/layout/hProcess11"/>
    <dgm:cxn modelId="{3F74CDB5-13B3-7148-85FF-6E223304CC65}" type="presParOf" srcId="{D989F953-FAB7-BD40-8E78-FB31BD00FB2D}" destId="{F69759DF-3134-0749-BA2C-8F9045C92A19}" srcOrd="2" destOrd="0" presId="urn:microsoft.com/office/officeart/2005/8/layout/hProcess11"/>
    <dgm:cxn modelId="{E5F66B83-EA48-4443-AE1B-44B58F432DBF}" type="presParOf" srcId="{F78C62A1-0938-7645-A4B5-9CC377292751}" destId="{CA8F7046-A4C3-8B49-9F59-3372836AE457}" srcOrd="9" destOrd="0" presId="urn:microsoft.com/office/officeart/2005/8/layout/hProcess11"/>
    <dgm:cxn modelId="{C7CF5486-570E-0F4F-85EC-7B606F9085B5}" type="presParOf" srcId="{F78C62A1-0938-7645-A4B5-9CC377292751}" destId="{33D6A026-DF1C-F74E-B466-D31D66894D6E}" srcOrd="10" destOrd="0" presId="urn:microsoft.com/office/officeart/2005/8/layout/hProcess11"/>
    <dgm:cxn modelId="{AAE8E401-9C5A-7B4C-8422-F46C0A78E6B3}" type="presParOf" srcId="{33D6A026-DF1C-F74E-B466-D31D66894D6E}" destId="{90FF1949-195B-444C-99D4-42A8D8A45167}" srcOrd="0" destOrd="0" presId="urn:microsoft.com/office/officeart/2005/8/layout/hProcess11"/>
    <dgm:cxn modelId="{F8DEE5E6-BA82-3045-8383-DF606C4E9CE0}" type="presParOf" srcId="{33D6A026-DF1C-F74E-B466-D31D66894D6E}" destId="{5A6EC956-4531-1C4E-A27D-88B2AF17BDE7}" srcOrd="1" destOrd="0" presId="urn:microsoft.com/office/officeart/2005/8/layout/hProcess11"/>
    <dgm:cxn modelId="{928E72D1-464A-E349-9062-FF8AFF7B448E}" type="presParOf" srcId="{33D6A026-DF1C-F74E-B466-D31D66894D6E}" destId="{9198894D-1F86-A841-88F3-5991F0D828DB}" srcOrd="2" destOrd="0" presId="urn:microsoft.com/office/officeart/2005/8/layout/hProcess11"/>
    <dgm:cxn modelId="{3B9D38CD-CB20-964E-A2AF-25130557BE60}" type="presParOf" srcId="{F78C62A1-0938-7645-A4B5-9CC377292751}" destId="{62D12DA6-8F0B-DA4F-A26A-D9024E19BA58}" srcOrd="11" destOrd="0" presId="urn:microsoft.com/office/officeart/2005/8/layout/hProcess11"/>
    <dgm:cxn modelId="{998F9D11-6CAF-0C4C-9A29-F654DCE32E68}" type="presParOf" srcId="{F78C62A1-0938-7645-A4B5-9CC377292751}" destId="{CBE14515-D90F-0043-B855-5E95938B8B3A}" srcOrd="12" destOrd="0" presId="urn:microsoft.com/office/officeart/2005/8/layout/hProcess11"/>
    <dgm:cxn modelId="{23496852-75D6-FD4A-85F1-AEBC57831CD2}" type="presParOf" srcId="{CBE14515-D90F-0043-B855-5E95938B8B3A}" destId="{AB5DC615-5986-E842-BDDC-9EAF3C755358}" srcOrd="0" destOrd="0" presId="urn:microsoft.com/office/officeart/2005/8/layout/hProcess11"/>
    <dgm:cxn modelId="{87E55705-D67A-6F4F-B1B6-41584D27492A}" type="presParOf" srcId="{CBE14515-D90F-0043-B855-5E95938B8B3A}" destId="{4316520E-6D11-5042-9CAC-29595E96F4F3}" srcOrd="1" destOrd="0" presId="urn:microsoft.com/office/officeart/2005/8/layout/hProcess11"/>
    <dgm:cxn modelId="{D9E33004-80B5-EB41-BE5A-ED64CA1EBF49}" type="presParOf" srcId="{CBE14515-D90F-0043-B855-5E95938B8B3A}" destId="{FBE80D0C-22C7-7349-AEDA-1344E0E142F1}" srcOrd="2" destOrd="0" presId="urn:microsoft.com/office/officeart/2005/8/layout/hProcess11"/>
    <dgm:cxn modelId="{195FE15C-0BD7-8E41-95D2-8D12E1313EED}" type="presParOf" srcId="{F78C62A1-0938-7645-A4B5-9CC377292751}" destId="{C63FFDC1-4B5D-3343-A865-9E0702F5435B}" srcOrd="13" destOrd="0" presId="urn:microsoft.com/office/officeart/2005/8/layout/hProcess11"/>
    <dgm:cxn modelId="{A6F99ED0-AE10-D84A-BBDF-68DC6889BFE9}" type="presParOf" srcId="{F78C62A1-0938-7645-A4B5-9CC377292751}" destId="{2FAA6461-9A43-E04C-8AB0-04ACBB2C6ADE}" srcOrd="14" destOrd="0" presId="urn:microsoft.com/office/officeart/2005/8/layout/hProcess11"/>
    <dgm:cxn modelId="{867C7CBF-72B9-6D41-81F3-42359AFD07BA}" type="presParOf" srcId="{2FAA6461-9A43-E04C-8AB0-04ACBB2C6ADE}" destId="{5550B61C-8343-1C44-8AC5-50A22C498662}" srcOrd="0" destOrd="0" presId="urn:microsoft.com/office/officeart/2005/8/layout/hProcess11"/>
    <dgm:cxn modelId="{73BB7520-4AC9-2A45-A32B-D2B7B8FD7C5C}" type="presParOf" srcId="{2FAA6461-9A43-E04C-8AB0-04ACBB2C6ADE}" destId="{DEC17AA8-CEDB-BA4A-A6C8-3D97DE29A96B}" srcOrd="1" destOrd="0" presId="urn:microsoft.com/office/officeart/2005/8/layout/hProcess11"/>
    <dgm:cxn modelId="{D9BD689F-8072-2F41-BC94-D63A45840831}" type="presParOf" srcId="{2FAA6461-9A43-E04C-8AB0-04ACBB2C6ADE}" destId="{BE55B2FA-8F7B-EC4A-B38D-768D253B967E}" srcOrd="2" destOrd="0" presId="urn:microsoft.com/office/officeart/2005/8/layout/hProcess11"/>
    <dgm:cxn modelId="{90EB284B-79BC-9346-B950-48071DE63E34}" type="presParOf" srcId="{F78C62A1-0938-7645-A4B5-9CC377292751}" destId="{CDC7EDD2-43F0-704C-A3AA-B9024AE4C4FB}" srcOrd="15" destOrd="0" presId="urn:microsoft.com/office/officeart/2005/8/layout/hProcess11"/>
    <dgm:cxn modelId="{88C2F065-427E-8744-A259-EEB780CDCA52}" type="presParOf" srcId="{F78C62A1-0938-7645-A4B5-9CC377292751}" destId="{EACFBF6E-6714-FE41-B9A0-BD84396F1AEA}" srcOrd="16" destOrd="0" presId="urn:microsoft.com/office/officeart/2005/8/layout/hProcess11"/>
    <dgm:cxn modelId="{5D20C718-2F2A-9F49-8ACA-54B1E43CC3AA}" type="presParOf" srcId="{EACFBF6E-6714-FE41-B9A0-BD84396F1AEA}" destId="{D16F85A6-BE38-1C4A-A9FA-BB0E9F0796E5}" srcOrd="0" destOrd="0" presId="urn:microsoft.com/office/officeart/2005/8/layout/hProcess11"/>
    <dgm:cxn modelId="{CC29D5DD-EF31-DA44-A46A-91C4DE9CE683}" type="presParOf" srcId="{EACFBF6E-6714-FE41-B9A0-BD84396F1AEA}" destId="{2708C926-9572-FA43-9AFF-8E133CA245E4}" srcOrd="1" destOrd="0" presId="urn:microsoft.com/office/officeart/2005/8/layout/hProcess11"/>
    <dgm:cxn modelId="{85819121-9BA6-FD47-9DA7-7FFE787D5C95}" type="presParOf" srcId="{EACFBF6E-6714-FE41-B9A0-BD84396F1AEA}" destId="{0544EC2B-07B0-A946-A8A5-48B6FB72841A}" srcOrd="2" destOrd="0" presId="urn:microsoft.com/office/officeart/2005/8/layout/hProcess11"/>
    <dgm:cxn modelId="{28BA7EA4-18A8-474F-8BD6-27A8E0CD60C8}" type="presParOf" srcId="{F78C62A1-0938-7645-A4B5-9CC377292751}" destId="{720E1D73-A0E2-0D44-8A4F-98F5F2C46837}" srcOrd="17" destOrd="0" presId="urn:microsoft.com/office/officeart/2005/8/layout/hProcess11"/>
    <dgm:cxn modelId="{2FADDD4E-E99A-D24E-8391-13B4218DEACF}" type="presParOf" srcId="{F78C62A1-0938-7645-A4B5-9CC377292751}" destId="{2CA6DD5A-9709-8B4F-8ED7-D5DB7D0E4B45}" srcOrd="18" destOrd="0" presId="urn:microsoft.com/office/officeart/2005/8/layout/hProcess11"/>
    <dgm:cxn modelId="{1C3C807E-5F9F-8C45-BB4F-B07CAB10E387}" type="presParOf" srcId="{2CA6DD5A-9709-8B4F-8ED7-D5DB7D0E4B45}" destId="{3D522C03-A7EE-0147-9A33-4F3104B8BBE0}" srcOrd="0" destOrd="0" presId="urn:microsoft.com/office/officeart/2005/8/layout/hProcess11"/>
    <dgm:cxn modelId="{929395F7-9E4C-B945-89B5-E8E72AB837C8}" type="presParOf" srcId="{2CA6DD5A-9709-8B4F-8ED7-D5DB7D0E4B45}" destId="{C125D80F-F5D5-024A-8DF9-09D8D785C2F3}" srcOrd="1" destOrd="0" presId="urn:microsoft.com/office/officeart/2005/8/layout/hProcess11"/>
    <dgm:cxn modelId="{E270A7DB-17BD-B440-96D1-AF474A03E73C}" type="presParOf" srcId="{2CA6DD5A-9709-8B4F-8ED7-D5DB7D0E4B45}" destId="{D912FA04-852D-BF4D-B0D2-DCB3E7EB3153}" srcOrd="2" destOrd="0" presId="urn:microsoft.com/office/officeart/2005/8/layout/hProcess11"/>
    <dgm:cxn modelId="{4583B0FB-7303-BC40-9E0D-D36AEC6B2C2B}" type="presParOf" srcId="{F78C62A1-0938-7645-A4B5-9CC377292751}" destId="{2B97E6DD-CF29-C54A-91F6-AD61FEC3CFF7}" srcOrd="19" destOrd="0" presId="urn:microsoft.com/office/officeart/2005/8/layout/hProcess11"/>
    <dgm:cxn modelId="{044F45B7-FF62-8747-8FC1-A03646384FFC}" type="presParOf" srcId="{F78C62A1-0938-7645-A4B5-9CC377292751}" destId="{B1DC5FC5-E5D4-EE48-A51C-92FA71ADE2DA}" srcOrd="20" destOrd="0" presId="urn:microsoft.com/office/officeart/2005/8/layout/hProcess11"/>
    <dgm:cxn modelId="{1DF17F26-00CC-D94A-ADCD-B731AB2F2CB4}" type="presParOf" srcId="{B1DC5FC5-E5D4-EE48-A51C-92FA71ADE2DA}" destId="{CAEC41CC-1A8E-C344-A580-2C65DF4B3633}" srcOrd="0" destOrd="0" presId="urn:microsoft.com/office/officeart/2005/8/layout/hProcess11"/>
    <dgm:cxn modelId="{978C571D-8056-7640-9D28-287D1BBE24A3}" type="presParOf" srcId="{B1DC5FC5-E5D4-EE48-A51C-92FA71ADE2DA}" destId="{CE94B2F0-C445-C546-A80D-2B40DA777703}" srcOrd="1" destOrd="0" presId="urn:microsoft.com/office/officeart/2005/8/layout/hProcess11"/>
    <dgm:cxn modelId="{4420F92F-85BC-C147-9600-860F8EC06C42}" type="presParOf" srcId="{B1DC5FC5-E5D4-EE48-A51C-92FA71ADE2DA}" destId="{FA01D23C-E9CD-1744-AA42-D8A8549E5D13}"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9E4112-4C65-5946-B3C5-56276A37617E}">
      <dsp:nvSpPr>
        <dsp:cNvPr id="0" name=""/>
        <dsp:cNvSpPr/>
      </dsp:nvSpPr>
      <dsp:spPr>
        <a:xfrm>
          <a:off x="0" y="1449160"/>
          <a:ext cx="11496841" cy="845003"/>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01DB0F-9525-9D4A-AA84-9CE25E0E878B}">
      <dsp:nvSpPr>
        <dsp:cNvPr id="0" name=""/>
        <dsp:cNvSpPr/>
      </dsp:nvSpPr>
      <dsp:spPr>
        <a:xfrm>
          <a:off x="303241" y="102297"/>
          <a:ext cx="804017" cy="1497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08" tIns="64008" rIns="64008" bIns="64008" numCol="1" spcCol="1270" anchor="b" anchorCtr="0">
          <a:noAutofit/>
        </a:bodyPr>
        <a:lstStyle/>
        <a:p>
          <a:pPr marL="0" lvl="0" indent="0" algn="ctr" defTabSz="400050">
            <a:lnSpc>
              <a:spcPct val="90000"/>
            </a:lnSpc>
            <a:spcBef>
              <a:spcPct val="0"/>
            </a:spcBef>
            <a:spcAft>
              <a:spcPct val="35000"/>
            </a:spcAft>
            <a:buNone/>
          </a:pPr>
          <a:r>
            <a:rPr lang="en-US" sz="900" b="0" i="0" kern="1200">
              <a:latin typeface="Avenir Next" panose="020B0503020202020204" pitchFamily="34" charset="0"/>
            </a:rPr>
            <a:t>Working Prototype</a:t>
          </a:r>
          <a:endParaRPr lang="en-IN" sz="900" b="0" i="0" kern="1200" dirty="0">
            <a:latin typeface="Avenir Next" panose="020B0503020202020204" pitchFamily="34" charset="0"/>
          </a:endParaRPr>
        </a:p>
      </dsp:txBody>
      <dsp:txXfrm>
        <a:off x="303241" y="102297"/>
        <a:ext cx="804017" cy="1497330"/>
      </dsp:txXfrm>
    </dsp:sp>
    <dsp:sp modelId="{E3F3A049-14B3-4946-BAF5-8960554AF9A0}">
      <dsp:nvSpPr>
        <dsp:cNvPr id="0" name=""/>
        <dsp:cNvSpPr/>
      </dsp:nvSpPr>
      <dsp:spPr>
        <a:xfrm>
          <a:off x="619368" y="1948980"/>
          <a:ext cx="110446" cy="45788"/>
        </a:xfrm>
        <a:prstGeom prst="ellipse">
          <a:avLst/>
        </a:prstGeom>
        <a:solidFill>
          <a:schemeClr val="accent2">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A67C5D-E297-074B-B32F-5628DA9046EC}">
      <dsp:nvSpPr>
        <dsp:cNvPr id="0" name=""/>
        <dsp:cNvSpPr/>
      </dsp:nvSpPr>
      <dsp:spPr>
        <a:xfrm>
          <a:off x="996692" y="2135596"/>
          <a:ext cx="1134350" cy="1497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08" tIns="64008" rIns="64008" bIns="64008" numCol="1" spcCol="1270" anchor="t" anchorCtr="0">
          <a:noAutofit/>
        </a:bodyPr>
        <a:lstStyle/>
        <a:p>
          <a:pPr marL="0" lvl="0" indent="0" algn="ctr" defTabSz="400050">
            <a:lnSpc>
              <a:spcPct val="90000"/>
            </a:lnSpc>
            <a:spcBef>
              <a:spcPct val="0"/>
            </a:spcBef>
            <a:spcAft>
              <a:spcPct val="35000"/>
            </a:spcAft>
            <a:buNone/>
          </a:pPr>
          <a:r>
            <a:rPr lang="en-US" sz="900" b="0" i="0" kern="1200">
              <a:latin typeface="Avenir Next" panose="020B0503020202020204" pitchFamily="34" charset="0"/>
            </a:rPr>
            <a:t>Onboarding University Partners, </a:t>
          </a:r>
          <a:r>
            <a:rPr lang="en-US" sz="900" b="0" i="0" kern="1200" dirty="0">
              <a:latin typeface="Avenir Next" panose="020B0503020202020204" pitchFamily="34" charset="0"/>
            </a:rPr>
            <a:t>K12.</a:t>
          </a:r>
          <a:r>
            <a:rPr lang="en-US" sz="900" b="0" i="0" kern="1200">
              <a:latin typeface="Avenir Next" panose="020B0503020202020204" pitchFamily="34" charset="0"/>
            </a:rPr>
            <a:t>com and Educators </a:t>
          </a:r>
          <a:r>
            <a:rPr lang="en-US" sz="900" b="0" i="0" kern="1200" dirty="0">
              <a:latin typeface="Avenir Next" panose="020B0503020202020204" pitchFamily="34" charset="0"/>
            </a:rPr>
            <a:t>for course </a:t>
          </a:r>
          <a:r>
            <a:rPr lang="en-US" sz="900" b="0" i="0" kern="1200">
              <a:latin typeface="Avenir Next" panose="020B0503020202020204" pitchFamily="34" charset="0"/>
            </a:rPr>
            <a:t>framework and career courses content</a:t>
          </a:r>
          <a:endParaRPr lang="en-IN" sz="900" b="0" i="0" kern="1200" dirty="0">
            <a:latin typeface="Avenir Next" panose="020B0503020202020204" pitchFamily="34" charset="0"/>
          </a:endParaRPr>
        </a:p>
      </dsp:txBody>
      <dsp:txXfrm>
        <a:off x="996692" y="2135596"/>
        <a:ext cx="1134350" cy="1497330"/>
      </dsp:txXfrm>
    </dsp:sp>
    <dsp:sp modelId="{D05CD567-0D3C-9E49-A700-46AEB85C2B39}">
      <dsp:nvSpPr>
        <dsp:cNvPr id="0" name=""/>
        <dsp:cNvSpPr/>
      </dsp:nvSpPr>
      <dsp:spPr>
        <a:xfrm>
          <a:off x="1527091" y="1945589"/>
          <a:ext cx="110446" cy="45788"/>
        </a:xfrm>
        <a:prstGeom prst="ellipse">
          <a:avLst/>
        </a:prstGeom>
        <a:solidFill>
          <a:schemeClr val="accent2">
            <a:alpha val="90000"/>
            <a:hueOff val="0"/>
            <a:satOff val="0"/>
            <a:lumOff val="0"/>
            <a:alphaOff val="-4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460F3A-0E13-EE48-848E-6AA6CF9EABDE}">
      <dsp:nvSpPr>
        <dsp:cNvPr id="0" name=""/>
        <dsp:cNvSpPr/>
      </dsp:nvSpPr>
      <dsp:spPr>
        <a:xfrm>
          <a:off x="2072104" y="101414"/>
          <a:ext cx="1037082" cy="1497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08" tIns="64008" rIns="64008" bIns="64008" numCol="1" spcCol="1270" anchor="b" anchorCtr="0">
          <a:noAutofit/>
        </a:bodyPr>
        <a:lstStyle/>
        <a:p>
          <a:pPr marL="0" lvl="0" indent="0" algn="ctr" defTabSz="400050">
            <a:lnSpc>
              <a:spcPct val="90000"/>
            </a:lnSpc>
            <a:spcBef>
              <a:spcPct val="0"/>
            </a:spcBef>
            <a:spcAft>
              <a:spcPct val="35000"/>
            </a:spcAft>
            <a:buNone/>
          </a:pPr>
          <a:r>
            <a:rPr lang="en-US" sz="900" b="0" i="0" kern="1200">
              <a:latin typeface="Avenir Next" panose="020B0503020202020204" pitchFamily="34" charset="0"/>
            </a:rPr>
            <a:t>Pitching  for partnership with High/ Middle School </a:t>
          </a:r>
          <a:r>
            <a:rPr lang="en-US" sz="900" b="0" i="0" kern="1200" dirty="0">
              <a:latin typeface="Avenir Next" panose="020B0503020202020204" pitchFamily="34" charset="0"/>
            </a:rPr>
            <a:t>in US &amp; India</a:t>
          </a:r>
          <a:endParaRPr lang="en-IN" sz="900" b="0" i="0" kern="1200" dirty="0">
            <a:latin typeface="Avenir Next" panose="020B0503020202020204" pitchFamily="34" charset="0"/>
          </a:endParaRPr>
        </a:p>
      </dsp:txBody>
      <dsp:txXfrm>
        <a:off x="2072104" y="101414"/>
        <a:ext cx="1037082" cy="1497330"/>
      </dsp:txXfrm>
    </dsp:sp>
    <dsp:sp modelId="{C25C5CCB-4A65-F74A-806F-A54FAD13FC42}">
      <dsp:nvSpPr>
        <dsp:cNvPr id="0" name=""/>
        <dsp:cNvSpPr/>
      </dsp:nvSpPr>
      <dsp:spPr>
        <a:xfrm flipV="1">
          <a:off x="2551143" y="1936436"/>
          <a:ext cx="110446" cy="45720"/>
        </a:xfrm>
        <a:prstGeom prst="ellipse">
          <a:avLst/>
        </a:prstGeom>
        <a:solidFill>
          <a:schemeClr val="accent2">
            <a:alpha val="90000"/>
            <a:hueOff val="0"/>
            <a:satOff val="0"/>
            <a:lumOff val="0"/>
            <a:alphaOff val="-8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0EC968-4160-8C48-94D4-15828A06D8AB}">
      <dsp:nvSpPr>
        <dsp:cNvPr id="0" name=""/>
        <dsp:cNvSpPr/>
      </dsp:nvSpPr>
      <dsp:spPr>
        <a:xfrm>
          <a:off x="3106091" y="2245995"/>
          <a:ext cx="824109" cy="1497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08" tIns="64008" rIns="64008" bIns="64008" numCol="1" spcCol="1270" anchor="t" anchorCtr="0">
          <a:noAutofit/>
        </a:bodyPr>
        <a:lstStyle/>
        <a:p>
          <a:pPr marL="0" lvl="0" indent="0" algn="ctr" defTabSz="400050">
            <a:lnSpc>
              <a:spcPct val="90000"/>
            </a:lnSpc>
            <a:spcBef>
              <a:spcPct val="0"/>
            </a:spcBef>
            <a:spcAft>
              <a:spcPct val="35000"/>
            </a:spcAft>
            <a:buNone/>
          </a:pPr>
          <a:r>
            <a:rPr lang="en-US" sz="900" b="0" i="0" kern="1200" dirty="0">
              <a:latin typeface="Avenir Next" panose="020B0503020202020204" pitchFamily="34" charset="0"/>
            </a:rPr>
            <a:t>Onboarding 1</a:t>
          </a:r>
          <a:r>
            <a:rPr lang="en-US" sz="900" b="0" i="0" kern="1200" baseline="30000" dirty="0">
              <a:latin typeface="Avenir Next" panose="020B0503020202020204" pitchFamily="34" charset="0"/>
            </a:rPr>
            <a:t>st</a:t>
          </a:r>
          <a:r>
            <a:rPr lang="en-US" sz="900" b="0" i="0" kern="1200" dirty="0">
              <a:latin typeface="Avenir Next" panose="020B0503020202020204" pitchFamily="34" charset="0"/>
            </a:rPr>
            <a:t> 200 students (50 each in Grade 9-12)</a:t>
          </a:r>
          <a:endParaRPr lang="en-IN" sz="900" b="0" i="0" kern="1200" dirty="0">
            <a:latin typeface="Avenir Next" panose="020B0503020202020204" pitchFamily="34" charset="0"/>
          </a:endParaRPr>
        </a:p>
      </dsp:txBody>
      <dsp:txXfrm>
        <a:off x="3106091" y="2245995"/>
        <a:ext cx="824109" cy="1497330"/>
      </dsp:txXfrm>
    </dsp:sp>
    <dsp:sp modelId="{3ED60E82-D4A0-B34C-8053-94831A3C88DB}">
      <dsp:nvSpPr>
        <dsp:cNvPr id="0" name=""/>
        <dsp:cNvSpPr/>
      </dsp:nvSpPr>
      <dsp:spPr>
        <a:xfrm>
          <a:off x="3420911" y="1940345"/>
          <a:ext cx="110446" cy="45788"/>
        </a:xfrm>
        <a:prstGeom prst="ellipse">
          <a:avLst/>
        </a:prstGeom>
        <a:solidFill>
          <a:schemeClr val="accent2">
            <a:alpha val="90000"/>
            <a:hueOff val="0"/>
            <a:satOff val="0"/>
            <a:lumOff val="0"/>
            <a:alphaOff val="-1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5224C0-C8F8-474D-9E28-CBF3DD6F67C4}">
      <dsp:nvSpPr>
        <dsp:cNvPr id="0" name=""/>
        <dsp:cNvSpPr/>
      </dsp:nvSpPr>
      <dsp:spPr>
        <a:xfrm>
          <a:off x="4054398" y="140778"/>
          <a:ext cx="833060" cy="1497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08" tIns="64008" rIns="64008" bIns="64008" numCol="1" spcCol="1270" anchor="b" anchorCtr="0">
          <a:noAutofit/>
        </a:bodyPr>
        <a:lstStyle/>
        <a:p>
          <a:pPr marL="0" lvl="0" indent="0" algn="ctr" defTabSz="400050">
            <a:lnSpc>
              <a:spcPct val="90000"/>
            </a:lnSpc>
            <a:spcBef>
              <a:spcPct val="0"/>
            </a:spcBef>
            <a:spcAft>
              <a:spcPct val="35000"/>
            </a:spcAft>
            <a:buNone/>
          </a:pPr>
          <a:r>
            <a:rPr lang="en-US" sz="900" b="0" i="0" kern="1200" dirty="0">
              <a:latin typeface="Avenir Next" panose="020B0503020202020204" pitchFamily="34" charset="0"/>
            </a:rPr>
            <a:t>1</a:t>
          </a:r>
          <a:r>
            <a:rPr lang="en-US" sz="900" b="0" i="0" kern="1200" baseline="30000" dirty="0">
              <a:latin typeface="Avenir Next" panose="020B0503020202020204" pitchFamily="34" charset="0"/>
            </a:rPr>
            <a:t>st</a:t>
          </a:r>
          <a:r>
            <a:rPr lang="en-US" sz="900" b="0" i="0" kern="1200" dirty="0">
              <a:latin typeface="Avenir Next" panose="020B0503020202020204" pitchFamily="34" charset="0"/>
            </a:rPr>
            <a:t> Term to  Start in mid Aug and last till Dec ‘21</a:t>
          </a:r>
          <a:endParaRPr lang="en-IN" sz="900" b="0" i="0" kern="1200" dirty="0">
            <a:latin typeface="Avenir Next" panose="020B0503020202020204" pitchFamily="34" charset="0"/>
          </a:endParaRPr>
        </a:p>
      </dsp:txBody>
      <dsp:txXfrm>
        <a:off x="4054398" y="140778"/>
        <a:ext cx="833060" cy="1497330"/>
      </dsp:txXfrm>
    </dsp:sp>
    <dsp:sp modelId="{369800E3-9D16-CA4E-AFA8-8DB9849E2FBA}">
      <dsp:nvSpPr>
        <dsp:cNvPr id="0" name=""/>
        <dsp:cNvSpPr/>
      </dsp:nvSpPr>
      <dsp:spPr>
        <a:xfrm>
          <a:off x="4390335" y="1940345"/>
          <a:ext cx="110446" cy="45788"/>
        </a:xfrm>
        <a:prstGeom prst="ellipse">
          <a:avLst/>
        </a:prstGeom>
        <a:solidFill>
          <a:schemeClr val="accent2">
            <a:alpha val="90000"/>
            <a:hueOff val="0"/>
            <a:satOff val="0"/>
            <a:lumOff val="0"/>
            <a:alphaOff val="-16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FF1949-195B-444C-99D4-42A8D8A45167}">
      <dsp:nvSpPr>
        <dsp:cNvPr id="0" name=""/>
        <dsp:cNvSpPr/>
      </dsp:nvSpPr>
      <dsp:spPr>
        <a:xfrm>
          <a:off x="4986013" y="2227203"/>
          <a:ext cx="878578" cy="1497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08" tIns="64008" rIns="64008" bIns="64008" numCol="1" spcCol="1270" anchor="t" anchorCtr="0">
          <a:noAutofit/>
        </a:bodyPr>
        <a:lstStyle/>
        <a:p>
          <a:pPr marL="0" lvl="0" indent="0" algn="ctr" defTabSz="400050">
            <a:lnSpc>
              <a:spcPct val="90000"/>
            </a:lnSpc>
            <a:spcBef>
              <a:spcPct val="0"/>
            </a:spcBef>
            <a:spcAft>
              <a:spcPct val="35000"/>
            </a:spcAft>
            <a:buNone/>
          </a:pPr>
          <a:r>
            <a:rPr lang="en-US" sz="900" b="0" i="0" kern="1200" dirty="0">
              <a:latin typeface="Avenir Next" panose="020B0503020202020204" pitchFamily="34" charset="0"/>
            </a:rPr>
            <a:t>Applying for COGNIA &amp;, </a:t>
          </a:r>
          <a:r>
            <a:rPr lang="en-IN" sz="900" b="0" i="0" kern="1200" dirty="0">
              <a:latin typeface="Avenir Next" panose="020B0503020202020204" pitchFamily="34" charset="0"/>
            </a:rPr>
            <a:t>ACS WASC accreditation after 1</a:t>
          </a:r>
          <a:r>
            <a:rPr lang="en-IN" sz="900" b="0" i="0" kern="1200" baseline="30000" dirty="0">
              <a:latin typeface="Avenir Next" panose="020B0503020202020204" pitchFamily="34" charset="0"/>
            </a:rPr>
            <a:t>st</a:t>
          </a:r>
          <a:r>
            <a:rPr lang="en-IN" sz="900" b="0" i="0" kern="1200" dirty="0">
              <a:latin typeface="Avenir Next" panose="020B0503020202020204" pitchFamily="34" charset="0"/>
            </a:rPr>
            <a:t> term completion</a:t>
          </a:r>
        </a:p>
      </dsp:txBody>
      <dsp:txXfrm>
        <a:off x="4986013" y="2227203"/>
        <a:ext cx="878578" cy="1497330"/>
      </dsp:txXfrm>
    </dsp:sp>
    <dsp:sp modelId="{5A6EC956-4531-1C4E-A27D-88B2AF17BDE7}">
      <dsp:nvSpPr>
        <dsp:cNvPr id="0" name=""/>
        <dsp:cNvSpPr/>
      </dsp:nvSpPr>
      <dsp:spPr>
        <a:xfrm>
          <a:off x="5351309" y="1940345"/>
          <a:ext cx="110446" cy="45788"/>
        </a:xfrm>
        <a:prstGeom prst="ellipse">
          <a:avLst/>
        </a:prstGeom>
        <a:solidFill>
          <a:schemeClr val="accent2">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5DC615-5986-E842-BDDC-9EAF3C755358}">
      <dsp:nvSpPr>
        <dsp:cNvPr id="0" name=""/>
        <dsp:cNvSpPr/>
      </dsp:nvSpPr>
      <dsp:spPr>
        <a:xfrm>
          <a:off x="5888820" y="97835"/>
          <a:ext cx="1117758" cy="1497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08" tIns="64008" rIns="64008" bIns="64008" numCol="1" spcCol="1270" anchor="b" anchorCtr="0">
          <a:noAutofit/>
        </a:bodyPr>
        <a:lstStyle/>
        <a:p>
          <a:pPr marL="0" lvl="0" indent="0" algn="ctr" defTabSz="400050">
            <a:lnSpc>
              <a:spcPct val="90000"/>
            </a:lnSpc>
            <a:spcBef>
              <a:spcPct val="0"/>
            </a:spcBef>
            <a:spcAft>
              <a:spcPct val="35000"/>
            </a:spcAft>
            <a:buNone/>
          </a:pPr>
          <a:r>
            <a:rPr lang="en-US" sz="900" b="0" i="0" kern="1200" dirty="0">
              <a:latin typeface="Avenir Next" panose="020B0503020202020204" pitchFamily="34" charset="0"/>
            </a:rPr>
            <a:t>Partner more institutes to target 1000 students in US  &amp; 5 Schools in India for next session 2022-23</a:t>
          </a:r>
          <a:endParaRPr lang="en-IN" sz="900" b="0" i="0" kern="1200" dirty="0">
            <a:latin typeface="Avenir Next" panose="020B0503020202020204" pitchFamily="34" charset="0"/>
          </a:endParaRPr>
        </a:p>
      </dsp:txBody>
      <dsp:txXfrm>
        <a:off x="5888820" y="97835"/>
        <a:ext cx="1117758" cy="1497330"/>
      </dsp:txXfrm>
    </dsp:sp>
    <dsp:sp modelId="{4316520E-6D11-5042-9CAC-29595E96F4F3}">
      <dsp:nvSpPr>
        <dsp:cNvPr id="0" name=""/>
        <dsp:cNvSpPr/>
      </dsp:nvSpPr>
      <dsp:spPr>
        <a:xfrm>
          <a:off x="6405583" y="1940345"/>
          <a:ext cx="110446" cy="45788"/>
        </a:xfrm>
        <a:prstGeom prst="ellipse">
          <a:avLst/>
        </a:prstGeom>
        <a:solidFill>
          <a:schemeClr val="accent2">
            <a:alpha val="90000"/>
            <a:hueOff val="0"/>
            <a:satOff val="0"/>
            <a:lumOff val="0"/>
            <a:alphaOff val="-24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50B61C-8343-1C44-8AC5-50A22C498662}">
      <dsp:nvSpPr>
        <dsp:cNvPr id="0" name=""/>
        <dsp:cNvSpPr/>
      </dsp:nvSpPr>
      <dsp:spPr>
        <a:xfrm>
          <a:off x="7121443" y="2213862"/>
          <a:ext cx="894031" cy="1497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08" tIns="64008" rIns="64008" bIns="64008" numCol="1" spcCol="1270" anchor="t" anchorCtr="0">
          <a:noAutofit/>
        </a:bodyPr>
        <a:lstStyle/>
        <a:p>
          <a:pPr marL="0" lvl="0" indent="0" algn="ctr" defTabSz="400050">
            <a:lnSpc>
              <a:spcPct val="90000"/>
            </a:lnSpc>
            <a:spcBef>
              <a:spcPct val="0"/>
            </a:spcBef>
            <a:spcAft>
              <a:spcPct val="35000"/>
            </a:spcAft>
            <a:buNone/>
          </a:pPr>
          <a:r>
            <a:rPr lang="en-US" sz="900" b="0" i="0" kern="1200" dirty="0">
              <a:latin typeface="Avenir Next" panose="020B0503020202020204" pitchFamily="34" charset="0"/>
            </a:rPr>
            <a:t>1</a:t>
          </a:r>
          <a:r>
            <a:rPr lang="en-US" sz="900" b="0" i="0" kern="1200" baseline="30000" dirty="0">
              <a:latin typeface="Avenir Next" panose="020B0503020202020204" pitchFamily="34" charset="0"/>
            </a:rPr>
            <a:t>st</a:t>
          </a:r>
          <a:r>
            <a:rPr lang="en-US" sz="900" b="0" i="0" kern="1200" dirty="0">
              <a:latin typeface="Avenir Next" panose="020B0503020202020204" pitchFamily="34" charset="0"/>
            </a:rPr>
            <a:t>  batch from Grade 12 with Career Track Certificate</a:t>
          </a:r>
          <a:endParaRPr lang="en-IN" sz="900" b="0" i="0" kern="1200" dirty="0">
            <a:latin typeface="Avenir Next" panose="020B0503020202020204" pitchFamily="34" charset="0"/>
          </a:endParaRPr>
        </a:p>
      </dsp:txBody>
      <dsp:txXfrm>
        <a:off x="7121443" y="2213862"/>
        <a:ext cx="894031" cy="1497330"/>
      </dsp:txXfrm>
    </dsp:sp>
    <dsp:sp modelId="{DEC17AA8-CEDB-BA4A-A6C8-3D97DE29A96B}">
      <dsp:nvSpPr>
        <dsp:cNvPr id="0" name=""/>
        <dsp:cNvSpPr/>
      </dsp:nvSpPr>
      <dsp:spPr>
        <a:xfrm>
          <a:off x="7513237" y="1952574"/>
          <a:ext cx="110446" cy="45788"/>
        </a:xfrm>
        <a:prstGeom prst="ellipse">
          <a:avLst/>
        </a:prstGeom>
        <a:solidFill>
          <a:schemeClr val="accent2">
            <a:alpha val="90000"/>
            <a:hueOff val="0"/>
            <a:satOff val="0"/>
            <a:lumOff val="0"/>
            <a:alphaOff val="-28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6F85A6-BE38-1C4A-A9FA-BB0E9F0796E5}">
      <dsp:nvSpPr>
        <dsp:cNvPr id="0" name=""/>
        <dsp:cNvSpPr/>
      </dsp:nvSpPr>
      <dsp:spPr>
        <a:xfrm>
          <a:off x="8170242" y="77127"/>
          <a:ext cx="730418" cy="1497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08" tIns="64008" rIns="64008" bIns="64008" numCol="1" spcCol="1270" anchor="b" anchorCtr="0">
          <a:noAutofit/>
        </a:bodyPr>
        <a:lstStyle/>
        <a:p>
          <a:pPr marL="0" lvl="0" indent="0" algn="ctr" defTabSz="400050">
            <a:lnSpc>
              <a:spcPct val="90000"/>
            </a:lnSpc>
            <a:spcBef>
              <a:spcPct val="0"/>
            </a:spcBef>
            <a:spcAft>
              <a:spcPct val="35000"/>
            </a:spcAft>
            <a:buNone/>
          </a:pPr>
          <a:r>
            <a:rPr lang="en-US" sz="900" b="0" i="0" kern="1200" dirty="0">
              <a:latin typeface="Avenir Next" panose="020B0503020202020204" pitchFamily="34" charset="0"/>
            </a:rPr>
            <a:t>COGNIA Accredited </a:t>
          </a:r>
          <a:endParaRPr lang="en-IN" sz="900" b="0" i="0" kern="1200" dirty="0">
            <a:latin typeface="Avenir Next" panose="020B0503020202020204" pitchFamily="34" charset="0"/>
          </a:endParaRPr>
        </a:p>
      </dsp:txBody>
      <dsp:txXfrm>
        <a:off x="8170242" y="77127"/>
        <a:ext cx="730418" cy="1497330"/>
      </dsp:txXfrm>
    </dsp:sp>
    <dsp:sp modelId="{2708C926-9572-FA43-9AFF-8E133CA245E4}">
      <dsp:nvSpPr>
        <dsp:cNvPr id="0" name=""/>
        <dsp:cNvSpPr/>
      </dsp:nvSpPr>
      <dsp:spPr>
        <a:xfrm>
          <a:off x="8514152" y="1940345"/>
          <a:ext cx="110446" cy="45788"/>
        </a:xfrm>
        <a:prstGeom prst="ellipse">
          <a:avLst/>
        </a:prstGeom>
        <a:solidFill>
          <a:schemeClr val="accent2">
            <a:alpha val="90000"/>
            <a:hueOff val="0"/>
            <a:satOff val="0"/>
            <a:lumOff val="0"/>
            <a:alphaOff val="-3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522C03-A7EE-0147-9A33-4F3104B8BBE0}">
      <dsp:nvSpPr>
        <dsp:cNvPr id="0" name=""/>
        <dsp:cNvSpPr/>
      </dsp:nvSpPr>
      <dsp:spPr>
        <a:xfrm>
          <a:off x="9146812" y="2215434"/>
          <a:ext cx="824497" cy="1497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08" tIns="64008" rIns="64008" bIns="64008" numCol="1" spcCol="1270" anchor="t" anchorCtr="0">
          <a:noAutofit/>
        </a:bodyPr>
        <a:lstStyle/>
        <a:p>
          <a:pPr marL="0" lvl="0" indent="0" algn="ctr" defTabSz="400050">
            <a:lnSpc>
              <a:spcPct val="90000"/>
            </a:lnSpc>
            <a:spcBef>
              <a:spcPct val="0"/>
            </a:spcBef>
            <a:spcAft>
              <a:spcPct val="35000"/>
            </a:spcAft>
            <a:buNone/>
          </a:pPr>
          <a:r>
            <a:rPr lang="en-US" sz="900" b="0" i="0" kern="1200" dirty="0">
              <a:latin typeface="Avenir Next" panose="020B0503020202020204" pitchFamily="34" charset="0"/>
            </a:rPr>
            <a:t>Launch of Independent School</a:t>
          </a:r>
          <a:endParaRPr lang="en-IN" sz="900" b="0" i="0" kern="1200" dirty="0">
            <a:latin typeface="Avenir Next" panose="020B0503020202020204" pitchFamily="34" charset="0"/>
          </a:endParaRPr>
        </a:p>
      </dsp:txBody>
      <dsp:txXfrm>
        <a:off x="9146812" y="2215434"/>
        <a:ext cx="824497" cy="1497330"/>
      </dsp:txXfrm>
    </dsp:sp>
    <dsp:sp modelId="{C125D80F-F5D5-024A-8DF9-09D8D785C2F3}">
      <dsp:nvSpPr>
        <dsp:cNvPr id="0" name=""/>
        <dsp:cNvSpPr/>
      </dsp:nvSpPr>
      <dsp:spPr>
        <a:xfrm>
          <a:off x="9500162" y="1957987"/>
          <a:ext cx="110446" cy="45788"/>
        </a:xfrm>
        <a:prstGeom prst="ellipse">
          <a:avLst/>
        </a:prstGeom>
        <a:solidFill>
          <a:schemeClr val="accent2">
            <a:alpha val="90000"/>
            <a:hueOff val="0"/>
            <a:satOff val="0"/>
            <a:lumOff val="0"/>
            <a:alphaOff val="-36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EC41CC-1A8E-C344-A580-2C65DF4B3633}">
      <dsp:nvSpPr>
        <dsp:cNvPr id="0" name=""/>
        <dsp:cNvSpPr/>
      </dsp:nvSpPr>
      <dsp:spPr>
        <a:xfrm>
          <a:off x="9884413" y="912667"/>
          <a:ext cx="974525" cy="695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08" tIns="64008" rIns="64008" bIns="64008" numCol="1" spcCol="1270" anchor="b" anchorCtr="0">
          <a:noAutofit/>
        </a:bodyPr>
        <a:lstStyle/>
        <a:p>
          <a:pPr marL="0" lvl="0" indent="0" algn="ctr" defTabSz="400050">
            <a:lnSpc>
              <a:spcPct val="90000"/>
            </a:lnSpc>
            <a:spcBef>
              <a:spcPct val="0"/>
            </a:spcBef>
            <a:spcAft>
              <a:spcPct val="35000"/>
            </a:spcAft>
            <a:buNone/>
          </a:pPr>
          <a:r>
            <a:rPr lang="en-US" sz="900" b="0" i="0" kern="1200" dirty="0">
              <a:latin typeface="Avenir Next" panose="020B0503020202020204" pitchFamily="34" charset="0"/>
            </a:rPr>
            <a:t>Onboarding 10,000 students across the globe</a:t>
          </a:r>
          <a:endParaRPr lang="en-IN" sz="900" b="0" i="0" kern="1200" dirty="0">
            <a:latin typeface="Avenir Next" panose="020B0503020202020204" pitchFamily="34" charset="0"/>
          </a:endParaRPr>
        </a:p>
      </dsp:txBody>
      <dsp:txXfrm>
        <a:off x="9884413" y="912667"/>
        <a:ext cx="974525" cy="695060"/>
      </dsp:txXfrm>
    </dsp:sp>
    <dsp:sp modelId="{CE94B2F0-C445-C546-A80D-2B40DA777703}">
      <dsp:nvSpPr>
        <dsp:cNvPr id="0" name=""/>
        <dsp:cNvSpPr/>
      </dsp:nvSpPr>
      <dsp:spPr>
        <a:xfrm>
          <a:off x="10393901" y="1934527"/>
          <a:ext cx="110446" cy="45788"/>
        </a:xfrm>
        <a:prstGeom prst="ellipse">
          <a:avLst/>
        </a:prstGeom>
        <a:solidFill>
          <a:schemeClr val="accent2">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D92EB2-31D1-474B-AF26-C78D55D743B4}" type="datetimeFigureOut">
              <a:rPr lang="en-US" smtClean="0"/>
              <a:t>11/9/20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D1C7EF-4C9E-F04E-94A6-76423CD62222}" type="slidenum">
              <a:rPr lang="en-US" smtClean="0"/>
              <a:t>‹#›</a:t>
            </a:fld>
            <a:endParaRPr lang="en-US" dirty="0"/>
          </a:p>
        </p:txBody>
      </p:sp>
    </p:spTree>
    <p:extLst>
      <p:ext uri="{BB962C8B-B14F-4D97-AF65-F5344CB8AC3E}">
        <p14:creationId xmlns:p14="http://schemas.microsoft.com/office/powerpoint/2010/main" val="3631491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3A319E-DE80-8944-BC0F-5C7D945A437B}" type="slidenum">
              <a:rPr lang="en-US" smtClean="0"/>
              <a:t>1</a:t>
            </a:fld>
            <a:endParaRPr lang="en-US" dirty="0"/>
          </a:p>
        </p:txBody>
      </p:sp>
    </p:spTree>
    <p:extLst>
      <p:ext uri="{BB962C8B-B14F-4D97-AF65-F5344CB8AC3E}">
        <p14:creationId xmlns:p14="http://schemas.microsoft.com/office/powerpoint/2010/main" val="27959372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D1C7EF-4C9E-F04E-94A6-76423CD62222}" type="slidenum">
              <a:rPr lang="en-US" smtClean="0"/>
              <a:t>30</a:t>
            </a:fld>
            <a:endParaRPr lang="en-US" dirty="0"/>
          </a:p>
        </p:txBody>
      </p:sp>
    </p:spTree>
    <p:extLst>
      <p:ext uri="{BB962C8B-B14F-4D97-AF65-F5344CB8AC3E}">
        <p14:creationId xmlns:p14="http://schemas.microsoft.com/office/powerpoint/2010/main" val="3442094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D1C7EF-4C9E-F04E-94A6-76423CD62222}" type="slidenum">
              <a:rPr lang="en-US" smtClean="0"/>
              <a:t>31</a:t>
            </a:fld>
            <a:endParaRPr lang="en-US" dirty="0"/>
          </a:p>
        </p:txBody>
      </p:sp>
    </p:spTree>
    <p:extLst>
      <p:ext uri="{BB962C8B-B14F-4D97-AF65-F5344CB8AC3E}">
        <p14:creationId xmlns:p14="http://schemas.microsoft.com/office/powerpoint/2010/main" val="1897425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D1C7EF-4C9E-F04E-94A6-76423CD62222}" type="slidenum">
              <a:rPr lang="en-US" smtClean="0"/>
              <a:t>34</a:t>
            </a:fld>
            <a:endParaRPr lang="en-US" dirty="0"/>
          </a:p>
        </p:txBody>
      </p:sp>
    </p:spTree>
    <p:extLst>
      <p:ext uri="{BB962C8B-B14F-4D97-AF65-F5344CB8AC3E}">
        <p14:creationId xmlns:p14="http://schemas.microsoft.com/office/powerpoint/2010/main" val="3880845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D1C7EF-4C9E-F04E-94A6-76423CD62222}" type="slidenum">
              <a:rPr lang="en-US" smtClean="0"/>
              <a:t>4</a:t>
            </a:fld>
            <a:endParaRPr lang="en-US" dirty="0"/>
          </a:p>
        </p:txBody>
      </p:sp>
    </p:spTree>
    <p:extLst>
      <p:ext uri="{BB962C8B-B14F-4D97-AF65-F5344CB8AC3E}">
        <p14:creationId xmlns:p14="http://schemas.microsoft.com/office/powerpoint/2010/main" val="2215437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D1C7EF-4C9E-F04E-94A6-76423CD62222}" type="slidenum">
              <a:rPr lang="en-US" smtClean="0"/>
              <a:t>5</a:t>
            </a:fld>
            <a:endParaRPr lang="en-US" dirty="0"/>
          </a:p>
        </p:txBody>
      </p:sp>
    </p:spTree>
    <p:extLst>
      <p:ext uri="{BB962C8B-B14F-4D97-AF65-F5344CB8AC3E}">
        <p14:creationId xmlns:p14="http://schemas.microsoft.com/office/powerpoint/2010/main" val="1423823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D1C7EF-4C9E-F04E-94A6-76423CD62222}" type="slidenum">
              <a:rPr lang="en-US" smtClean="0"/>
              <a:t>6</a:t>
            </a:fld>
            <a:endParaRPr lang="en-US" dirty="0"/>
          </a:p>
        </p:txBody>
      </p:sp>
    </p:spTree>
    <p:extLst>
      <p:ext uri="{BB962C8B-B14F-4D97-AF65-F5344CB8AC3E}">
        <p14:creationId xmlns:p14="http://schemas.microsoft.com/office/powerpoint/2010/main" val="741834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3A319E-DE80-8944-BC0F-5C7D945A437B}" type="slidenum">
              <a:rPr lang="en-US" smtClean="0"/>
              <a:t>9</a:t>
            </a:fld>
            <a:endParaRPr lang="en-US" dirty="0"/>
          </a:p>
        </p:txBody>
      </p:sp>
    </p:spTree>
    <p:extLst>
      <p:ext uri="{BB962C8B-B14F-4D97-AF65-F5344CB8AC3E}">
        <p14:creationId xmlns:p14="http://schemas.microsoft.com/office/powerpoint/2010/main" val="950949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3A319E-DE80-8944-BC0F-5C7D945A437B}" type="slidenum">
              <a:rPr lang="en-US" smtClean="0"/>
              <a:t>10</a:t>
            </a:fld>
            <a:endParaRPr lang="en-US" dirty="0"/>
          </a:p>
        </p:txBody>
      </p:sp>
    </p:spTree>
    <p:extLst>
      <p:ext uri="{BB962C8B-B14F-4D97-AF65-F5344CB8AC3E}">
        <p14:creationId xmlns:p14="http://schemas.microsoft.com/office/powerpoint/2010/main" val="3461627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3A319E-DE80-8944-BC0F-5C7D945A437B}" type="slidenum">
              <a:rPr lang="en-US" smtClean="0"/>
              <a:t>11</a:t>
            </a:fld>
            <a:endParaRPr lang="en-US" dirty="0"/>
          </a:p>
        </p:txBody>
      </p:sp>
    </p:spTree>
    <p:extLst>
      <p:ext uri="{BB962C8B-B14F-4D97-AF65-F5344CB8AC3E}">
        <p14:creationId xmlns:p14="http://schemas.microsoft.com/office/powerpoint/2010/main" val="796961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3A319E-DE80-8944-BC0F-5C7D945A437B}" type="slidenum">
              <a:rPr lang="en-US" smtClean="0"/>
              <a:t>27</a:t>
            </a:fld>
            <a:endParaRPr lang="en-US" dirty="0"/>
          </a:p>
        </p:txBody>
      </p:sp>
    </p:spTree>
    <p:extLst>
      <p:ext uri="{BB962C8B-B14F-4D97-AF65-F5344CB8AC3E}">
        <p14:creationId xmlns:p14="http://schemas.microsoft.com/office/powerpoint/2010/main" val="2406076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D1C7EF-4C9E-F04E-94A6-76423CD62222}" type="slidenum">
              <a:rPr lang="en-US" smtClean="0"/>
              <a:t>29</a:t>
            </a:fld>
            <a:endParaRPr lang="en-US" dirty="0"/>
          </a:p>
        </p:txBody>
      </p:sp>
    </p:spTree>
    <p:extLst>
      <p:ext uri="{BB962C8B-B14F-4D97-AF65-F5344CB8AC3E}">
        <p14:creationId xmlns:p14="http://schemas.microsoft.com/office/powerpoint/2010/main" val="3509265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A150B-CA67-0544-990A-B1D83682170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011F175-04E7-224E-BF2E-40DAE303E7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2F1F7A3-5C36-B243-A813-7800E263F2E5}"/>
              </a:ext>
            </a:extLst>
          </p:cNvPr>
          <p:cNvSpPr>
            <a:spLocks noGrp="1"/>
          </p:cNvSpPr>
          <p:nvPr>
            <p:ph type="dt" sz="half" idx="10"/>
          </p:nvPr>
        </p:nvSpPr>
        <p:spPr/>
        <p:txBody>
          <a:bodyPr/>
          <a:lstStyle/>
          <a:p>
            <a:fld id="{904659EC-1269-6948-AE07-A1AF2237246E}" type="datetimeFigureOut">
              <a:rPr lang="en-US" smtClean="0"/>
              <a:t>11/9/20</a:t>
            </a:fld>
            <a:endParaRPr lang="en-US" dirty="0"/>
          </a:p>
        </p:txBody>
      </p:sp>
      <p:sp>
        <p:nvSpPr>
          <p:cNvPr id="5" name="Footer Placeholder 4">
            <a:extLst>
              <a:ext uri="{FF2B5EF4-FFF2-40B4-BE49-F238E27FC236}">
                <a16:creationId xmlns:a16="http://schemas.microsoft.com/office/drawing/2014/main" id="{7BE90174-D939-A54A-A8F9-B30545A962B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4F70ADB-BF50-3B4B-B667-CF1A3B20823A}"/>
              </a:ext>
            </a:extLst>
          </p:cNvPr>
          <p:cNvSpPr>
            <a:spLocks noGrp="1"/>
          </p:cNvSpPr>
          <p:nvPr>
            <p:ph type="sldNum" sz="quarter" idx="12"/>
          </p:nvPr>
        </p:nvSpPr>
        <p:spPr/>
        <p:txBody>
          <a:bodyPr/>
          <a:lstStyle/>
          <a:p>
            <a:fld id="{A237520C-2706-574B-AEEA-36B8682786B4}" type="slidenum">
              <a:rPr lang="en-US" smtClean="0"/>
              <a:t>‹#›</a:t>
            </a:fld>
            <a:endParaRPr lang="en-US" dirty="0"/>
          </a:p>
        </p:txBody>
      </p:sp>
    </p:spTree>
    <p:extLst>
      <p:ext uri="{BB962C8B-B14F-4D97-AF65-F5344CB8AC3E}">
        <p14:creationId xmlns:p14="http://schemas.microsoft.com/office/powerpoint/2010/main" val="1204248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A8859-8497-7347-8B43-975A9E7A22B6}"/>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CCDBC05-E86C-D94F-800C-837C43FF2EF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DB417EC-F911-344B-994C-C9E34CF4245D}"/>
              </a:ext>
            </a:extLst>
          </p:cNvPr>
          <p:cNvSpPr>
            <a:spLocks noGrp="1"/>
          </p:cNvSpPr>
          <p:nvPr>
            <p:ph type="dt" sz="half" idx="10"/>
          </p:nvPr>
        </p:nvSpPr>
        <p:spPr/>
        <p:txBody>
          <a:bodyPr/>
          <a:lstStyle/>
          <a:p>
            <a:fld id="{904659EC-1269-6948-AE07-A1AF2237246E}" type="datetimeFigureOut">
              <a:rPr lang="en-US" smtClean="0"/>
              <a:t>11/9/20</a:t>
            </a:fld>
            <a:endParaRPr lang="en-US" dirty="0"/>
          </a:p>
        </p:txBody>
      </p:sp>
      <p:sp>
        <p:nvSpPr>
          <p:cNvPr id="5" name="Footer Placeholder 4">
            <a:extLst>
              <a:ext uri="{FF2B5EF4-FFF2-40B4-BE49-F238E27FC236}">
                <a16:creationId xmlns:a16="http://schemas.microsoft.com/office/drawing/2014/main" id="{2A754B69-2958-4447-8E23-C2C80A13822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1958FCF-1FED-F74C-A254-9BF640F22358}"/>
              </a:ext>
            </a:extLst>
          </p:cNvPr>
          <p:cNvSpPr>
            <a:spLocks noGrp="1"/>
          </p:cNvSpPr>
          <p:nvPr>
            <p:ph type="sldNum" sz="quarter" idx="12"/>
          </p:nvPr>
        </p:nvSpPr>
        <p:spPr/>
        <p:txBody>
          <a:bodyPr/>
          <a:lstStyle/>
          <a:p>
            <a:fld id="{A237520C-2706-574B-AEEA-36B8682786B4}" type="slidenum">
              <a:rPr lang="en-US" smtClean="0"/>
              <a:t>‹#›</a:t>
            </a:fld>
            <a:endParaRPr lang="en-US" dirty="0"/>
          </a:p>
        </p:txBody>
      </p:sp>
    </p:spTree>
    <p:extLst>
      <p:ext uri="{BB962C8B-B14F-4D97-AF65-F5344CB8AC3E}">
        <p14:creationId xmlns:p14="http://schemas.microsoft.com/office/powerpoint/2010/main" val="2479020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A3C6CF-130E-0B4E-AA80-67305593599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F9C472F-D76A-8748-BE5B-91FE017B24E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6AACE62-B883-8448-9F49-29AEFFF5D34B}"/>
              </a:ext>
            </a:extLst>
          </p:cNvPr>
          <p:cNvSpPr>
            <a:spLocks noGrp="1"/>
          </p:cNvSpPr>
          <p:nvPr>
            <p:ph type="dt" sz="half" idx="10"/>
          </p:nvPr>
        </p:nvSpPr>
        <p:spPr/>
        <p:txBody>
          <a:bodyPr/>
          <a:lstStyle/>
          <a:p>
            <a:fld id="{904659EC-1269-6948-AE07-A1AF2237246E}" type="datetimeFigureOut">
              <a:rPr lang="en-US" smtClean="0"/>
              <a:t>11/9/20</a:t>
            </a:fld>
            <a:endParaRPr lang="en-US" dirty="0"/>
          </a:p>
        </p:txBody>
      </p:sp>
      <p:sp>
        <p:nvSpPr>
          <p:cNvPr id="5" name="Footer Placeholder 4">
            <a:extLst>
              <a:ext uri="{FF2B5EF4-FFF2-40B4-BE49-F238E27FC236}">
                <a16:creationId xmlns:a16="http://schemas.microsoft.com/office/drawing/2014/main" id="{1EFADB44-18D5-8E4D-9F95-E5DAE7A3027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186F86-2D6F-E443-9DE1-AC5D81973ADC}"/>
              </a:ext>
            </a:extLst>
          </p:cNvPr>
          <p:cNvSpPr>
            <a:spLocks noGrp="1"/>
          </p:cNvSpPr>
          <p:nvPr>
            <p:ph type="sldNum" sz="quarter" idx="12"/>
          </p:nvPr>
        </p:nvSpPr>
        <p:spPr/>
        <p:txBody>
          <a:bodyPr/>
          <a:lstStyle/>
          <a:p>
            <a:fld id="{A237520C-2706-574B-AEEA-36B8682786B4}" type="slidenum">
              <a:rPr lang="en-US" smtClean="0"/>
              <a:t>‹#›</a:t>
            </a:fld>
            <a:endParaRPr lang="en-US" dirty="0"/>
          </a:p>
        </p:txBody>
      </p:sp>
    </p:spTree>
    <p:extLst>
      <p:ext uri="{BB962C8B-B14F-4D97-AF65-F5344CB8AC3E}">
        <p14:creationId xmlns:p14="http://schemas.microsoft.com/office/powerpoint/2010/main" val="2365560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1596B-208B-CC49-B82E-1F56E9CA27F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C41C06C-20F2-2040-9BDB-BDA6BC29C4A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B604E21-52AD-164D-8CB0-E35E469CDB10}"/>
              </a:ext>
            </a:extLst>
          </p:cNvPr>
          <p:cNvSpPr>
            <a:spLocks noGrp="1"/>
          </p:cNvSpPr>
          <p:nvPr>
            <p:ph type="dt" sz="half" idx="10"/>
          </p:nvPr>
        </p:nvSpPr>
        <p:spPr/>
        <p:txBody>
          <a:bodyPr/>
          <a:lstStyle/>
          <a:p>
            <a:fld id="{904659EC-1269-6948-AE07-A1AF2237246E}" type="datetimeFigureOut">
              <a:rPr lang="en-US" smtClean="0"/>
              <a:t>11/9/20</a:t>
            </a:fld>
            <a:endParaRPr lang="en-US" dirty="0"/>
          </a:p>
        </p:txBody>
      </p:sp>
      <p:sp>
        <p:nvSpPr>
          <p:cNvPr id="5" name="Footer Placeholder 4">
            <a:extLst>
              <a:ext uri="{FF2B5EF4-FFF2-40B4-BE49-F238E27FC236}">
                <a16:creationId xmlns:a16="http://schemas.microsoft.com/office/drawing/2014/main" id="{188BA9D6-E3BA-DD47-87D0-6F811631DB2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53DEE41-728C-F14E-90D0-A0EF890CF0AE}"/>
              </a:ext>
            </a:extLst>
          </p:cNvPr>
          <p:cNvSpPr>
            <a:spLocks noGrp="1"/>
          </p:cNvSpPr>
          <p:nvPr>
            <p:ph type="sldNum" sz="quarter" idx="12"/>
          </p:nvPr>
        </p:nvSpPr>
        <p:spPr/>
        <p:txBody>
          <a:bodyPr/>
          <a:lstStyle/>
          <a:p>
            <a:fld id="{A237520C-2706-574B-AEEA-36B8682786B4}" type="slidenum">
              <a:rPr lang="en-US" smtClean="0"/>
              <a:t>‹#›</a:t>
            </a:fld>
            <a:endParaRPr lang="en-US" dirty="0"/>
          </a:p>
        </p:txBody>
      </p:sp>
    </p:spTree>
    <p:extLst>
      <p:ext uri="{BB962C8B-B14F-4D97-AF65-F5344CB8AC3E}">
        <p14:creationId xmlns:p14="http://schemas.microsoft.com/office/powerpoint/2010/main" val="3327139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B6F8-5D40-D947-968D-AFCF0ABB7FF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60D4C98-5EF1-DC48-AAF3-054747ED2D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2960DB4-4E2A-2E49-A9B5-7F338774BFE3}"/>
              </a:ext>
            </a:extLst>
          </p:cNvPr>
          <p:cNvSpPr>
            <a:spLocks noGrp="1"/>
          </p:cNvSpPr>
          <p:nvPr>
            <p:ph type="dt" sz="half" idx="10"/>
          </p:nvPr>
        </p:nvSpPr>
        <p:spPr/>
        <p:txBody>
          <a:bodyPr/>
          <a:lstStyle/>
          <a:p>
            <a:fld id="{904659EC-1269-6948-AE07-A1AF2237246E}" type="datetimeFigureOut">
              <a:rPr lang="en-US" smtClean="0"/>
              <a:t>11/9/20</a:t>
            </a:fld>
            <a:endParaRPr lang="en-US" dirty="0"/>
          </a:p>
        </p:txBody>
      </p:sp>
      <p:sp>
        <p:nvSpPr>
          <p:cNvPr id="5" name="Footer Placeholder 4">
            <a:extLst>
              <a:ext uri="{FF2B5EF4-FFF2-40B4-BE49-F238E27FC236}">
                <a16:creationId xmlns:a16="http://schemas.microsoft.com/office/drawing/2014/main" id="{E7629D58-CE88-3D43-81AF-D08A28BC82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6E8E6D0-C043-1144-BFF4-B911D089A17E}"/>
              </a:ext>
            </a:extLst>
          </p:cNvPr>
          <p:cNvSpPr>
            <a:spLocks noGrp="1"/>
          </p:cNvSpPr>
          <p:nvPr>
            <p:ph type="sldNum" sz="quarter" idx="12"/>
          </p:nvPr>
        </p:nvSpPr>
        <p:spPr/>
        <p:txBody>
          <a:bodyPr/>
          <a:lstStyle/>
          <a:p>
            <a:fld id="{A237520C-2706-574B-AEEA-36B8682786B4}" type="slidenum">
              <a:rPr lang="en-US" smtClean="0"/>
              <a:t>‹#›</a:t>
            </a:fld>
            <a:endParaRPr lang="en-US" dirty="0"/>
          </a:p>
        </p:txBody>
      </p:sp>
    </p:spTree>
    <p:extLst>
      <p:ext uri="{BB962C8B-B14F-4D97-AF65-F5344CB8AC3E}">
        <p14:creationId xmlns:p14="http://schemas.microsoft.com/office/powerpoint/2010/main" val="1942576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EB2F1-1820-A348-8213-7B2F1310B76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31EA252-6A26-9B44-AA20-9E6FFF23435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E4F171F7-5E62-D045-AD88-6A3CE80EA22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5F361AD-08F0-C346-A8F4-226276098A34}"/>
              </a:ext>
            </a:extLst>
          </p:cNvPr>
          <p:cNvSpPr>
            <a:spLocks noGrp="1"/>
          </p:cNvSpPr>
          <p:nvPr>
            <p:ph type="dt" sz="half" idx="10"/>
          </p:nvPr>
        </p:nvSpPr>
        <p:spPr/>
        <p:txBody>
          <a:bodyPr/>
          <a:lstStyle/>
          <a:p>
            <a:fld id="{904659EC-1269-6948-AE07-A1AF2237246E}" type="datetimeFigureOut">
              <a:rPr lang="en-US" smtClean="0"/>
              <a:t>11/9/20</a:t>
            </a:fld>
            <a:endParaRPr lang="en-US" dirty="0"/>
          </a:p>
        </p:txBody>
      </p:sp>
      <p:sp>
        <p:nvSpPr>
          <p:cNvPr id="6" name="Footer Placeholder 5">
            <a:extLst>
              <a:ext uri="{FF2B5EF4-FFF2-40B4-BE49-F238E27FC236}">
                <a16:creationId xmlns:a16="http://schemas.microsoft.com/office/drawing/2014/main" id="{B52D98B1-5F22-EA48-8E68-F60F3930D66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25E6E08-FC0F-5A4E-ADF8-D13F8B671481}"/>
              </a:ext>
            </a:extLst>
          </p:cNvPr>
          <p:cNvSpPr>
            <a:spLocks noGrp="1"/>
          </p:cNvSpPr>
          <p:nvPr>
            <p:ph type="sldNum" sz="quarter" idx="12"/>
          </p:nvPr>
        </p:nvSpPr>
        <p:spPr/>
        <p:txBody>
          <a:bodyPr/>
          <a:lstStyle/>
          <a:p>
            <a:fld id="{A237520C-2706-574B-AEEA-36B8682786B4}" type="slidenum">
              <a:rPr lang="en-US" smtClean="0"/>
              <a:t>‹#›</a:t>
            </a:fld>
            <a:endParaRPr lang="en-US" dirty="0"/>
          </a:p>
        </p:txBody>
      </p:sp>
    </p:spTree>
    <p:extLst>
      <p:ext uri="{BB962C8B-B14F-4D97-AF65-F5344CB8AC3E}">
        <p14:creationId xmlns:p14="http://schemas.microsoft.com/office/powerpoint/2010/main" val="3234827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DF372-C3E2-204E-8637-10E302FDB68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58CA64C-1A9C-774A-9A82-51F618DA5C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2A2F6BA-A0C7-394A-843B-52B6A439A0B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5ABB0C50-B869-1B49-B432-99E9BFAF76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0FFA70F-0828-3140-A163-F49E0F9BA78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50176B1-0BEE-1548-8C2C-D1774371C7B3}"/>
              </a:ext>
            </a:extLst>
          </p:cNvPr>
          <p:cNvSpPr>
            <a:spLocks noGrp="1"/>
          </p:cNvSpPr>
          <p:nvPr>
            <p:ph type="dt" sz="half" idx="10"/>
          </p:nvPr>
        </p:nvSpPr>
        <p:spPr/>
        <p:txBody>
          <a:bodyPr/>
          <a:lstStyle/>
          <a:p>
            <a:fld id="{904659EC-1269-6948-AE07-A1AF2237246E}" type="datetimeFigureOut">
              <a:rPr lang="en-US" smtClean="0"/>
              <a:t>11/9/20</a:t>
            </a:fld>
            <a:endParaRPr lang="en-US" dirty="0"/>
          </a:p>
        </p:txBody>
      </p:sp>
      <p:sp>
        <p:nvSpPr>
          <p:cNvPr id="8" name="Footer Placeholder 7">
            <a:extLst>
              <a:ext uri="{FF2B5EF4-FFF2-40B4-BE49-F238E27FC236}">
                <a16:creationId xmlns:a16="http://schemas.microsoft.com/office/drawing/2014/main" id="{5280014F-A566-7849-83FF-AF720929A9D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CBC1F1F-8443-DD4F-9AB9-8E7E83EF6E18}"/>
              </a:ext>
            </a:extLst>
          </p:cNvPr>
          <p:cNvSpPr>
            <a:spLocks noGrp="1"/>
          </p:cNvSpPr>
          <p:nvPr>
            <p:ph type="sldNum" sz="quarter" idx="12"/>
          </p:nvPr>
        </p:nvSpPr>
        <p:spPr/>
        <p:txBody>
          <a:bodyPr/>
          <a:lstStyle/>
          <a:p>
            <a:fld id="{A237520C-2706-574B-AEEA-36B8682786B4}" type="slidenum">
              <a:rPr lang="en-US" smtClean="0"/>
              <a:t>‹#›</a:t>
            </a:fld>
            <a:endParaRPr lang="en-US" dirty="0"/>
          </a:p>
        </p:txBody>
      </p:sp>
    </p:spTree>
    <p:extLst>
      <p:ext uri="{BB962C8B-B14F-4D97-AF65-F5344CB8AC3E}">
        <p14:creationId xmlns:p14="http://schemas.microsoft.com/office/powerpoint/2010/main" val="3281727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D2A3B-D7CE-C54B-B018-758B34850D5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94E50E20-6667-F143-A576-60819BAFBBFB}"/>
              </a:ext>
            </a:extLst>
          </p:cNvPr>
          <p:cNvSpPr>
            <a:spLocks noGrp="1"/>
          </p:cNvSpPr>
          <p:nvPr>
            <p:ph type="dt" sz="half" idx="10"/>
          </p:nvPr>
        </p:nvSpPr>
        <p:spPr/>
        <p:txBody>
          <a:bodyPr/>
          <a:lstStyle/>
          <a:p>
            <a:fld id="{904659EC-1269-6948-AE07-A1AF2237246E}" type="datetimeFigureOut">
              <a:rPr lang="en-US" smtClean="0"/>
              <a:t>11/9/20</a:t>
            </a:fld>
            <a:endParaRPr lang="en-US" dirty="0"/>
          </a:p>
        </p:txBody>
      </p:sp>
      <p:sp>
        <p:nvSpPr>
          <p:cNvPr id="4" name="Footer Placeholder 3">
            <a:extLst>
              <a:ext uri="{FF2B5EF4-FFF2-40B4-BE49-F238E27FC236}">
                <a16:creationId xmlns:a16="http://schemas.microsoft.com/office/drawing/2014/main" id="{E5A8E1F9-B572-E241-878F-2178CFE56B8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92CB-2089-B846-8E8D-802753FFA118}"/>
              </a:ext>
            </a:extLst>
          </p:cNvPr>
          <p:cNvSpPr>
            <a:spLocks noGrp="1"/>
          </p:cNvSpPr>
          <p:nvPr>
            <p:ph type="sldNum" sz="quarter" idx="12"/>
          </p:nvPr>
        </p:nvSpPr>
        <p:spPr/>
        <p:txBody>
          <a:bodyPr/>
          <a:lstStyle/>
          <a:p>
            <a:fld id="{A237520C-2706-574B-AEEA-36B8682786B4}" type="slidenum">
              <a:rPr lang="en-US" smtClean="0"/>
              <a:t>‹#›</a:t>
            </a:fld>
            <a:endParaRPr lang="en-US" dirty="0"/>
          </a:p>
        </p:txBody>
      </p:sp>
    </p:spTree>
    <p:extLst>
      <p:ext uri="{BB962C8B-B14F-4D97-AF65-F5344CB8AC3E}">
        <p14:creationId xmlns:p14="http://schemas.microsoft.com/office/powerpoint/2010/main" val="369731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F684A0-8FD8-CF4C-8683-D0C2EAD1CB52}"/>
              </a:ext>
            </a:extLst>
          </p:cNvPr>
          <p:cNvSpPr>
            <a:spLocks noGrp="1"/>
          </p:cNvSpPr>
          <p:nvPr>
            <p:ph type="dt" sz="half" idx="10"/>
          </p:nvPr>
        </p:nvSpPr>
        <p:spPr/>
        <p:txBody>
          <a:bodyPr/>
          <a:lstStyle/>
          <a:p>
            <a:fld id="{904659EC-1269-6948-AE07-A1AF2237246E}" type="datetimeFigureOut">
              <a:rPr lang="en-US" smtClean="0"/>
              <a:t>11/9/20</a:t>
            </a:fld>
            <a:endParaRPr lang="en-US" dirty="0"/>
          </a:p>
        </p:txBody>
      </p:sp>
      <p:sp>
        <p:nvSpPr>
          <p:cNvPr id="3" name="Footer Placeholder 2">
            <a:extLst>
              <a:ext uri="{FF2B5EF4-FFF2-40B4-BE49-F238E27FC236}">
                <a16:creationId xmlns:a16="http://schemas.microsoft.com/office/drawing/2014/main" id="{7A9FB228-9DC5-FC4A-94DD-E5332C867B0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16D5037-B096-984C-91EB-F7E3144879CD}"/>
              </a:ext>
            </a:extLst>
          </p:cNvPr>
          <p:cNvSpPr>
            <a:spLocks noGrp="1"/>
          </p:cNvSpPr>
          <p:nvPr>
            <p:ph type="sldNum" sz="quarter" idx="12"/>
          </p:nvPr>
        </p:nvSpPr>
        <p:spPr/>
        <p:txBody>
          <a:bodyPr/>
          <a:lstStyle/>
          <a:p>
            <a:fld id="{A237520C-2706-574B-AEEA-36B8682786B4}" type="slidenum">
              <a:rPr lang="en-US" smtClean="0"/>
              <a:t>‹#›</a:t>
            </a:fld>
            <a:endParaRPr lang="en-US" dirty="0"/>
          </a:p>
        </p:txBody>
      </p:sp>
    </p:spTree>
    <p:extLst>
      <p:ext uri="{BB962C8B-B14F-4D97-AF65-F5344CB8AC3E}">
        <p14:creationId xmlns:p14="http://schemas.microsoft.com/office/powerpoint/2010/main" val="210462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80B64-3290-3B48-9AB3-2DFE0F4BAE7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B13B673-4FCE-1747-A83A-2B49BBD59B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CB6950AF-D977-B64B-84A5-F514B2AF33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0FC4B8F-A074-D042-8C7A-3339FB9480F5}"/>
              </a:ext>
            </a:extLst>
          </p:cNvPr>
          <p:cNvSpPr>
            <a:spLocks noGrp="1"/>
          </p:cNvSpPr>
          <p:nvPr>
            <p:ph type="dt" sz="half" idx="10"/>
          </p:nvPr>
        </p:nvSpPr>
        <p:spPr/>
        <p:txBody>
          <a:bodyPr/>
          <a:lstStyle/>
          <a:p>
            <a:fld id="{904659EC-1269-6948-AE07-A1AF2237246E}" type="datetimeFigureOut">
              <a:rPr lang="en-US" smtClean="0"/>
              <a:t>11/9/20</a:t>
            </a:fld>
            <a:endParaRPr lang="en-US" dirty="0"/>
          </a:p>
        </p:txBody>
      </p:sp>
      <p:sp>
        <p:nvSpPr>
          <p:cNvPr id="6" name="Footer Placeholder 5">
            <a:extLst>
              <a:ext uri="{FF2B5EF4-FFF2-40B4-BE49-F238E27FC236}">
                <a16:creationId xmlns:a16="http://schemas.microsoft.com/office/drawing/2014/main" id="{2A56F274-B733-BA4D-8B3B-D16ED643FF3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F04E662-6FDE-0241-91E7-0DD46778C05E}"/>
              </a:ext>
            </a:extLst>
          </p:cNvPr>
          <p:cNvSpPr>
            <a:spLocks noGrp="1"/>
          </p:cNvSpPr>
          <p:nvPr>
            <p:ph type="sldNum" sz="quarter" idx="12"/>
          </p:nvPr>
        </p:nvSpPr>
        <p:spPr/>
        <p:txBody>
          <a:bodyPr/>
          <a:lstStyle/>
          <a:p>
            <a:fld id="{A237520C-2706-574B-AEEA-36B8682786B4}" type="slidenum">
              <a:rPr lang="en-US" smtClean="0"/>
              <a:t>‹#›</a:t>
            </a:fld>
            <a:endParaRPr lang="en-US" dirty="0"/>
          </a:p>
        </p:txBody>
      </p:sp>
    </p:spTree>
    <p:extLst>
      <p:ext uri="{BB962C8B-B14F-4D97-AF65-F5344CB8AC3E}">
        <p14:creationId xmlns:p14="http://schemas.microsoft.com/office/powerpoint/2010/main" val="349164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45C5B-E07B-2B48-B0B3-34B625A140C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FB77BD49-7E0E-8B49-944B-2C39E33A4B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DE5DC9E4-0C08-E94A-A55C-B0CB185215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B84512B-D47B-6C4F-AD2B-6976C95C4C2B}"/>
              </a:ext>
            </a:extLst>
          </p:cNvPr>
          <p:cNvSpPr>
            <a:spLocks noGrp="1"/>
          </p:cNvSpPr>
          <p:nvPr>
            <p:ph type="dt" sz="half" idx="10"/>
          </p:nvPr>
        </p:nvSpPr>
        <p:spPr/>
        <p:txBody>
          <a:bodyPr/>
          <a:lstStyle/>
          <a:p>
            <a:fld id="{904659EC-1269-6948-AE07-A1AF2237246E}" type="datetimeFigureOut">
              <a:rPr lang="en-US" smtClean="0"/>
              <a:t>11/9/20</a:t>
            </a:fld>
            <a:endParaRPr lang="en-US" dirty="0"/>
          </a:p>
        </p:txBody>
      </p:sp>
      <p:sp>
        <p:nvSpPr>
          <p:cNvPr id="6" name="Footer Placeholder 5">
            <a:extLst>
              <a:ext uri="{FF2B5EF4-FFF2-40B4-BE49-F238E27FC236}">
                <a16:creationId xmlns:a16="http://schemas.microsoft.com/office/drawing/2014/main" id="{2AF7956D-BA3D-AC4A-B6C8-9BF23A43E7E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8082F38-A0D2-0A49-9306-9D5D2D38EE8B}"/>
              </a:ext>
            </a:extLst>
          </p:cNvPr>
          <p:cNvSpPr>
            <a:spLocks noGrp="1"/>
          </p:cNvSpPr>
          <p:nvPr>
            <p:ph type="sldNum" sz="quarter" idx="12"/>
          </p:nvPr>
        </p:nvSpPr>
        <p:spPr/>
        <p:txBody>
          <a:bodyPr/>
          <a:lstStyle/>
          <a:p>
            <a:fld id="{A237520C-2706-574B-AEEA-36B8682786B4}" type="slidenum">
              <a:rPr lang="en-US" smtClean="0"/>
              <a:t>‹#›</a:t>
            </a:fld>
            <a:endParaRPr lang="en-US" dirty="0"/>
          </a:p>
        </p:txBody>
      </p:sp>
    </p:spTree>
    <p:extLst>
      <p:ext uri="{BB962C8B-B14F-4D97-AF65-F5344CB8AC3E}">
        <p14:creationId xmlns:p14="http://schemas.microsoft.com/office/powerpoint/2010/main" val="1157717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2CE1C3-55FD-DE45-AE35-F4CD76ED79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347724D-3DCE-0048-908B-6A66B97A1F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52B6701-98B3-D148-A5D0-16E06A2197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4659EC-1269-6948-AE07-A1AF2237246E}" type="datetimeFigureOut">
              <a:rPr lang="en-US" smtClean="0"/>
              <a:t>11/9/20</a:t>
            </a:fld>
            <a:endParaRPr lang="en-US" dirty="0"/>
          </a:p>
        </p:txBody>
      </p:sp>
      <p:sp>
        <p:nvSpPr>
          <p:cNvPr id="5" name="Footer Placeholder 4">
            <a:extLst>
              <a:ext uri="{FF2B5EF4-FFF2-40B4-BE49-F238E27FC236}">
                <a16:creationId xmlns:a16="http://schemas.microsoft.com/office/drawing/2014/main" id="{B1FCCDBE-DFEC-5040-B338-95893A7C85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9419A1F-D3DB-734D-B205-87ADE69BC6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37520C-2706-574B-AEEA-36B8682786B4}" type="slidenum">
              <a:rPr lang="en-US" smtClean="0"/>
              <a:t>‹#›</a:t>
            </a:fld>
            <a:endParaRPr lang="en-US" dirty="0"/>
          </a:p>
        </p:txBody>
      </p:sp>
    </p:spTree>
    <p:extLst>
      <p:ext uri="{BB962C8B-B14F-4D97-AF65-F5344CB8AC3E}">
        <p14:creationId xmlns:p14="http://schemas.microsoft.com/office/powerpoint/2010/main" val="29718983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13" Type="http://schemas.microsoft.com/office/2007/relationships/hdphoto" Target="../media/hdphoto8.wdp"/><Relationship Id="rId3" Type="http://schemas.openxmlformats.org/officeDocument/2006/relationships/image" Target="../media/image20.png"/><Relationship Id="rId7" Type="http://schemas.microsoft.com/office/2007/relationships/hdphoto" Target="../media/hdphoto6.wdp"/><Relationship Id="rId12"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2.png"/><Relationship Id="rId11" Type="http://schemas.microsoft.com/office/2007/relationships/hdphoto" Target="../media/hdphoto3.wdp"/><Relationship Id="rId5" Type="http://schemas.openxmlformats.org/officeDocument/2006/relationships/image" Target="../media/image21.tiff"/><Relationship Id="rId15" Type="http://schemas.microsoft.com/office/2007/relationships/hdphoto" Target="../media/hdphoto9.wdp"/><Relationship Id="rId10" Type="http://schemas.openxmlformats.org/officeDocument/2006/relationships/image" Target="../media/image13.png"/><Relationship Id="rId4" Type="http://schemas.microsoft.com/office/2007/relationships/hdphoto" Target="../media/hdphoto5.wdp"/><Relationship Id="rId9" Type="http://schemas.microsoft.com/office/2007/relationships/hdphoto" Target="../media/hdphoto7.wdp"/><Relationship Id="rId1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educationdata.org/high-school-dropout-rate/" TargetMode="External"/><Relationship Id="rId7" Type="http://schemas.openxmlformats.org/officeDocument/2006/relationships/hyperlink" Target="https://missioncollege.edu/depts/career-education/cte-for-high-school-students.html#:~:text=Benefits%20to%20High%20School%20Students&amp;text=The%20average%20high%20school%20graduation,education%20credits%20enrolled%20in%20college." TargetMode="External"/><Relationship Id="rId2" Type="http://schemas.openxmlformats.org/officeDocument/2006/relationships/hyperlink" Target="https://www.thehindu.com/news/international/covid-19-pandemic-created-largest-disruption-of-education-in-history-un/article32265660.ece" TargetMode="External"/><Relationship Id="rId1" Type="http://schemas.openxmlformats.org/officeDocument/2006/relationships/slideLayout" Target="../slideLayouts/slideLayout2.xml"/><Relationship Id="rId6" Type="http://schemas.openxmlformats.org/officeDocument/2006/relationships/hyperlink" Target="https://www.worldbank.org/en/news/press-release/2020/06/18/covid-19-could-lead-to-permanent-loss-in-learning-and-trillions-of-dollars-in-lost-earnings" TargetMode="External"/><Relationship Id="rId5" Type="http://schemas.openxmlformats.org/officeDocument/2006/relationships/hyperlink" Target="https://www.ilo.org/wcmsp5/groups/public/---dgreports/---dcomm/---publ/documents/publication/wcms_737648.pdf" TargetMode="External"/><Relationship Id="rId4" Type="http://schemas.openxmlformats.org/officeDocument/2006/relationships/hyperlink" Target="https://static.pib.gov.in/WriteReadData/userfiles/NEP_Final_English_0.pdf"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tif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 Id="rId9" Type="http://schemas.microsoft.com/office/2007/relationships/hdphoto" Target="../media/hdphoto1.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acswasc.org/wasc/acs-wasc-fees/" TargetMode="External"/><Relationship Id="rId2" Type="http://schemas.openxmlformats.org/officeDocument/2006/relationships/hyperlink" Target="https://ipsf.ca/fee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onlinehighschool.stanford.edu/" TargetMode="External"/><Relationship Id="rId2" Type="http://schemas.openxmlformats.org/officeDocument/2006/relationships/hyperlink" Target="https://smarthorizonsonline.org/" TargetMode="External"/><Relationship Id="rId1" Type="http://schemas.openxmlformats.org/officeDocument/2006/relationships/slideLayout" Target="../slideLayouts/slideLayout2.xml"/><Relationship Id="rId6" Type="http://schemas.openxmlformats.org/officeDocument/2006/relationships/hyperlink" Target="https://www.pcti.tec.nj.us/" TargetMode="External"/><Relationship Id="rId5" Type="http://schemas.openxmlformats.org/officeDocument/2006/relationships/hyperlink" Target="https://www.destinationsacademy.com/" TargetMode="External"/><Relationship Id="rId4" Type="http://schemas.openxmlformats.org/officeDocument/2006/relationships/hyperlink" Target="https://www.jmhs.com/"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5.tiff"/><Relationship Id="rId3" Type="http://schemas.microsoft.com/office/2007/relationships/hdphoto" Target="../media/hdphoto2.wdp"/><Relationship Id="rId7" Type="http://schemas.openxmlformats.org/officeDocument/2006/relationships/image" Target="../media/image14.tiff"/><Relationship Id="rId2" Type="http://schemas.openxmlformats.org/officeDocument/2006/relationships/image" Target="../media/image12.png"/><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18.tiff"/><Relationship Id="rId5" Type="http://schemas.openxmlformats.org/officeDocument/2006/relationships/image" Target="../media/image13.png"/><Relationship Id="rId10" Type="http://schemas.openxmlformats.org/officeDocument/2006/relationships/image" Target="../media/image17.tiff"/><Relationship Id="rId4" Type="http://schemas.openxmlformats.org/officeDocument/2006/relationships/image" Target="../media/image9.png"/><Relationship Id="rId9" Type="http://schemas.openxmlformats.org/officeDocument/2006/relationships/image" Target="../media/image16.tif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hyperlink" Target="https://www.edureka.co/post-graduate/machine-learning-and-ai?utm_source=search&amp;utm_medium=google&amp;utm_campaign=ET-PGPINML-30-Search-Data-Science-Mid-Intent-Minus-18-24&amp;gclid=EAIaIQobChMI7NLQ9tWB7AIV9CCtBh2JZAfbEAAYBCAAEgLx2PD_BwE" TargetMode="External"/><Relationship Id="rId3" Type="http://schemas.openxmlformats.org/officeDocument/2006/relationships/hyperlink" Target="https://www.publicschoolreview.com/blog/the-hidden-costs-of-public-education" TargetMode="External"/><Relationship Id="rId7" Type="http://schemas.openxmlformats.org/officeDocument/2006/relationships/hyperlink" Target="https://www.edx.org/micromasters/mitx-statistics-and-data-science" TargetMode="External"/><Relationship Id="rId2" Type="http://schemas.openxmlformats.org/officeDocument/2006/relationships/hyperlink" Target="https://www.privateschoolreview.com/tuition-stats/private-school-cost-by-state" TargetMode="External"/><Relationship Id="rId1" Type="http://schemas.openxmlformats.org/officeDocument/2006/relationships/slideLayout" Target="../slideLayouts/slideLayout2.xml"/><Relationship Id="rId6" Type="http://schemas.openxmlformats.org/officeDocument/2006/relationships/hyperlink" Target="https://www.udacity.com/course/data-scientist-nanodegree--nd025" TargetMode="External"/><Relationship Id="rId5" Type="http://schemas.openxmlformats.org/officeDocument/2006/relationships/hyperlink" Target="https://edugorilla.com/aakash-neet-fee-structure-admission-procedure-review/" TargetMode="External"/><Relationship Id="rId10" Type="http://schemas.openxmlformats.org/officeDocument/2006/relationships/hyperlink" Target="https://www.k12courses.com/course-pricing" TargetMode="External"/><Relationship Id="rId4" Type="http://schemas.openxmlformats.org/officeDocument/2006/relationships/hyperlink" Target="https://school.edufever.com/schools/delhi-public-school-rk-puram/#Fee_Structure" TargetMode="External"/><Relationship Id="rId9" Type="http://schemas.openxmlformats.org/officeDocument/2006/relationships/hyperlink" Target="https://money.usnews.com/careers/best-jobs/high-school-teacher/salary#:~:text=High%20School%20Teachers%20made%20a,paid%2025%20percent%20made%20%2447%2C980"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en.wikipedia.org/w/index.php?title=Oktay_Caglar&amp;action=edit&amp;redlink=1"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en.wikipedia.org/wiki/Gagan_Biyani" TargetMode="Externa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tif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 Id="rId9" Type="http://schemas.microsoft.com/office/2007/relationships/hdphoto" Target="../media/hdphoto10.wdp"/></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tif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s>
</file>

<file path=ppt/slides/_rels/slide34.xml.rels><?xml version="1.0" encoding="UTF-8" standalone="yes"?>
<Relationships xmlns="http://schemas.openxmlformats.org/package/2006/relationships"><Relationship Id="rId8" Type="http://schemas.openxmlformats.org/officeDocument/2006/relationships/image" Target="../media/image29.tiff"/><Relationship Id="rId3" Type="http://schemas.openxmlformats.org/officeDocument/2006/relationships/image" Target="../media/image2.png"/><Relationship Id="rId7" Type="http://schemas.openxmlformats.org/officeDocument/2006/relationships/image" Target="../media/image7.tif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 Id="rId9" Type="http://schemas.openxmlformats.org/officeDocument/2006/relationships/image" Target="../media/image17.tiff"/></Relationships>
</file>

<file path=ppt/slides/_rels/slide35.xml.rels><?xml version="1.0" encoding="UTF-8" standalone="yes"?>
<Relationships xmlns="http://schemas.openxmlformats.org/package/2006/relationships"><Relationship Id="rId8" Type="http://schemas.openxmlformats.org/officeDocument/2006/relationships/hyperlink" Target="https://www.insidehighered.com/news/2020/07/30/survey-data-reveal-impact-covid-19-perceptions-online-education" TargetMode="External"/><Relationship Id="rId13" Type="http://schemas.openxmlformats.org/officeDocument/2006/relationships/hyperlink" Target="https://www.weareteachers.com/teacher-overtime/" TargetMode="External"/><Relationship Id="rId3" Type="http://schemas.openxmlformats.org/officeDocument/2006/relationships/hyperlink" Target="https://nces.ed.gov/programs/dropout/ind_01.asp" TargetMode="External"/><Relationship Id="rId7" Type="http://schemas.openxmlformats.org/officeDocument/2006/relationships/hyperlink" Target="https://www.americanprogress.org/issues/education-k-12/reports/2020/08/05/488493/creating-strong-building-blocks-every-student/" TargetMode="External"/><Relationship Id="rId12" Type="http://schemas.openxmlformats.org/officeDocument/2006/relationships/hyperlink" Target="https://www.mckinsey.com/industries/public-and-social-sector/our-insights/covid-19-and-student-learning-in-the-united-states-the-hurt-could-last-a-lifetime" TargetMode="External"/><Relationship Id="rId2" Type="http://schemas.openxmlformats.org/officeDocument/2006/relationships/hyperlink" Target="https://www.dosomething.org/us/facts/11-facts-about-high-school-dropout-rates#fn1" TargetMode="External"/><Relationship Id="rId1" Type="http://schemas.openxmlformats.org/officeDocument/2006/relationships/slideLayout" Target="../slideLayouts/slideLayout2.xml"/><Relationship Id="rId6" Type="http://schemas.openxmlformats.org/officeDocument/2006/relationships/hyperlink" Target="https://www.infodocket.com/2020/01/14/new-report-trends-in-high-school-dropout-and-completion-rates-in-the-united-states-2019/" TargetMode="External"/><Relationship Id="rId11" Type="http://schemas.openxmlformats.org/officeDocument/2006/relationships/hyperlink" Target="https://www.weforum.org/agenda/2020/08/covid-19-young-biggest-concerns/" TargetMode="External"/><Relationship Id="rId5" Type="http://schemas.openxmlformats.org/officeDocument/2006/relationships/hyperlink" Target="https://dropoutprevention.org/resources/statistics/" TargetMode="External"/><Relationship Id="rId15" Type="http://schemas.openxmlformats.org/officeDocument/2006/relationships/hyperlink" Target="https://www.k12courses.com/course-pricing/" TargetMode="External"/><Relationship Id="rId10" Type="http://schemas.openxmlformats.org/officeDocument/2006/relationships/hyperlink" Target="https://educationdata.org/high-school-dropout-rate/" TargetMode="External"/><Relationship Id="rId4" Type="http://schemas.openxmlformats.org/officeDocument/2006/relationships/hyperlink" Target="https://nces.ed.gov/fastfacts/display.asp?id=16" TargetMode="External"/><Relationship Id="rId9" Type="http://schemas.openxmlformats.org/officeDocument/2006/relationships/hyperlink" Target="https://www.learningliftoff.com/why-kids-drop-out-of-high-school-and-how-to-prevent-it/" TargetMode="External"/><Relationship Id="rId14" Type="http://schemas.openxmlformats.org/officeDocument/2006/relationships/hyperlink" Target="https://nces.ed.gov/pubs2020/2020060.pdf"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image" Target="../media/image12.png"/><Relationship Id="rId7" Type="http://schemas.microsoft.com/office/2007/relationships/hdphoto" Target="../media/hdphoto3.wdp"/><Relationship Id="rId12" Type="http://schemas.openxmlformats.org/officeDocument/2006/relationships/image" Target="../media/image18.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7.tiff"/><Relationship Id="rId5" Type="http://schemas.openxmlformats.org/officeDocument/2006/relationships/image" Target="../media/image9.png"/><Relationship Id="rId10" Type="http://schemas.openxmlformats.org/officeDocument/2006/relationships/image" Target="../media/image16.tiff"/><Relationship Id="rId4" Type="http://schemas.microsoft.com/office/2007/relationships/hdphoto" Target="../media/hdphoto2.wdp"/><Relationship Id="rId9" Type="http://schemas.openxmlformats.org/officeDocument/2006/relationships/image" Target="../media/image15.tiff"/></Relationships>
</file>

<file path=ppt/slides/_rels/slide7.xml.rels><?xml version="1.0" encoding="UTF-8" standalone="yes"?>
<Relationships xmlns="http://schemas.openxmlformats.org/package/2006/relationships"><Relationship Id="rId8" Type="http://schemas.openxmlformats.org/officeDocument/2006/relationships/image" Target="../media/image15.tiff"/><Relationship Id="rId3" Type="http://schemas.microsoft.com/office/2007/relationships/hdphoto" Target="../media/hdphoto4.wdp"/><Relationship Id="rId7" Type="http://schemas.openxmlformats.org/officeDocument/2006/relationships/image" Target="../media/image14.tiff"/><Relationship Id="rId12" Type="http://schemas.openxmlformats.org/officeDocument/2006/relationships/image" Target="../media/image19.tiff"/><Relationship Id="rId2" Type="http://schemas.openxmlformats.org/officeDocument/2006/relationships/image" Target="../media/image12.png"/><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18.tiff"/><Relationship Id="rId5" Type="http://schemas.openxmlformats.org/officeDocument/2006/relationships/image" Target="../media/image13.png"/><Relationship Id="rId10" Type="http://schemas.openxmlformats.org/officeDocument/2006/relationships/image" Target="../media/image17.tiff"/><Relationship Id="rId4" Type="http://schemas.openxmlformats.org/officeDocument/2006/relationships/image" Target="../media/image9.png"/><Relationship Id="rId9" Type="http://schemas.openxmlformats.org/officeDocument/2006/relationships/image" Target="../media/image16.tiff"/></Relationships>
</file>

<file path=ppt/slides/_rels/slide8.xml.rels><?xml version="1.0" encoding="UTF-8" standalone="yes"?>
<Relationships xmlns="http://schemas.openxmlformats.org/package/2006/relationships"><Relationship Id="rId8" Type="http://schemas.openxmlformats.org/officeDocument/2006/relationships/image" Target="../media/image15.tiff"/><Relationship Id="rId3" Type="http://schemas.microsoft.com/office/2007/relationships/hdphoto" Target="../media/hdphoto4.wdp"/><Relationship Id="rId7" Type="http://schemas.openxmlformats.org/officeDocument/2006/relationships/image" Target="../media/image14.tiff"/><Relationship Id="rId12" Type="http://schemas.openxmlformats.org/officeDocument/2006/relationships/image" Target="../media/image19.tiff"/><Relationship Id="rId2" Type="http://schemas.openxmlformats.org/officeDocument/2006/relationships/image" Target="../media/image12.png"/><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18.tiff"/><Relationship Id="rId5" Type="http://schemas.openxmlformats.org/officeDocument/2006/relationships/image" Target="../media/image13.png"/><Relationship Id="rId10" Type="http://schemas.openxmlformats.org/officeDocument/2006/relationships/image" Target="../media/image17.tiff"/><Relationship Id="rId4" Type="http://schemas.openxmlformats.org/officeDocument/2006/relationships/image" Target="../media/image9.png"/><Relationship Id="rId9" Type="http://schemas.openxmlformats.org/officeDocument/2006/relationships/image" Target="../media/image16.tif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B677C51C-EF05-D949-9AB9-648F268A82B9}"/>
              </a:ext>
            </a:extLst>
          </p:cNvPr>
          <p:cNvCxnSpPr/>
          <p:nvPr/>
        </p:nvCxnSpPr>
        <p:spPr>
          <a:xfrm>
            <a:off x="1313086" y="6458701"/>
            <a:ext cx="0" cy="29479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AD67EED-5D82-6947-A905-6548277D6789}"/>
              </a:ext>
            </a:extLst>
          </p:cNvPr>
          <p:cNvCxnSpPr/>
          <p:nvPr/>
        </p:nvCxnSpPr>
        <p:spPr>
          <a:xfrm>
            <a:off x="1463234" y="6363876"/>
            <a:ext cx="0" cy="29479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53A1237-19F6-6C4C-8C81-2C88CEF4F758}"/>
              </a:ext>
            </a:extLst>
          </p:cNvPr>
          <p:cNvSpPr txBox="1"/>
          <p:nvPr/>
        </p:nvSpPr>
        <p:spPr>
          <a:xfrm>
            <a:off x="11607843" y="6407904"/>
            <a:ext cx="516488" cy="276999"/>
          </a:xfrm>
          <a:prstGeom prst="rect">
            <a:avLst/>
          </a:prstGeom>
          <a:noFill/>
        </p:spPr>
        <p:txBody>
          <a:bodyPr wrap="none" rtlCol="0">
            <a:spAutoFit/>
          </a:bodyPr>
          <a:lstStyle/>
          <a:p>
            <a:r>
              <a:rPr lang="en-US" sz="1200" dirty="0">
                <a:solidFill>
                  <a:schemeClr val="bg1"/>
                </a:solidFill>
                <a:latin typeface="Avenir Next Medium" charset="0"/>
                <a:ea typeface="Avenir Next Medium" charset="0"/>
                <a:cs typeface="Avenir Next Medium" charset="0"/>
              </a:rPr>
              <a:t>4/14</a:t>
            </a:r>
          </a:p>
        </p:txBody>
      </p:sp>
      <p:cxnSp>
        <p:nvCxnSpPr>
          <p:cNvPr id="3" name="Straight Connector 2">
            <a:extLst>
              <a:ext uri="{FF2B5EF4-FFF2-40B4-BE49-F238E27FC236}">
                <a16:creationId xmlns:a16="http://schemas.microsoft.com/office/drawing/2014/main" id="{A32BA7E7-5122-3C43-897C-06F32AE302F3}"/>
              </a:ext>
            </a:extLst>
          </p:cNvPr>
          <p:cNvCxnSpPr>
            <a:cxnSpLocks/>
          </p:cNvCxnSpPr>
          <p:nvPr/>
        </p:nvCxnSpPr>
        <p:spPr>
          <a:xfrm>
            <a:off x="5066403" y="2332839"/>
            <a:ext cx="0" cy="1995329"/>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picture containing drawing&#10;&#10;Description automatically generated">
            <a:extLst>
              <a:ext uri="{FF2B5EF4-FFF2-40B4-BE49-F238E27FC236}">
                <a16:creationId xmlns:a16="http://schemas.microsoft.com/office/drawing/2014/main" id="{71BF684D-7EE9-B14C-B685-52A706C19AD6}"/>
              </a:ext>
            </a:extLst>
          </p:cNvPr>
          <p:cNvPicPr>
            <a:picLocks noChangeAspect="1"/>
          </p:cNvPicPr>
          <p:nvPr/>
        </p:nvPicPr>
        <p:blipFill>
          <a:blip r:embed="rId3"/>
          <a:stretch>
            <a:fillRect/>
          </a:stretch>
        </p:blipFill>
        <p:spPr>
          <a:xfrm>
            <a:off x="2690506" y="2313445"/>
            <a:ext cx="2196903" cy="1995329"/>
          </a:xfrm>
          <a:prstGeom prst="rect">
            <a:avLst/>
          </a:prstGeom>
        </p:spPr>
      </p:pic>
      <p:sp>
        <p:nvSpPr>
          <p:cNvPr id="7" name="TextBox 6">
            <a:extLst>
              <a:ext uri="{FF2B5EF4-FFF2-40B4-BE49-F238E27FC236}">
                <a16:creationId xmlns:a16="http://schemas.microsoft.com/office/drawing/2014/main" id="{83699E49-B736-F44D-8185-F9D4FBD40786}"/>
              </a:ext>
            </a:extLst>
          </p:cNvPr>
          <p:cNvSpPr txBox="1"/>
          <p:nvPr/>
        </p:nvSpPr>
        <p:spPr>
          <a:xfrm>
            <a:off x="5245398" y="2249650"/>
            <a:ext cx="4511035" cy="2246769"/>
          </a:xfrm>
          <a:prstGeom prst="rect">
            <a:avLst/>
          </a:prstGeom>
          <a:noFill/>
        </p:spPr>
        <p:txBody>
          <a:bodyPr wrap="square" rtlCol="0">
            <a:spAutoFit/>
          </a:bodyPr>
          <a:lstStyle/>
          <a:p>
            <a:r>
              <a:rPr lang="en-US" sz="3500" dirty="0">
                <a:latin typeface="Avenir Next" panose="020B0503020202020204" pitchFamily="34" charset="0"/>
              </a:rPr>
              <a:t>Transforming the student journey from learning subjects to </a:t>
            </a:r>
            <a:r>
              <a:rPr lang="en-US" sz="3500" b="1" dirty="0">
                <a:solidFill>
                  <a:srgbClr val="C00000"/>
                </a:solidFill>
                <a:latin typeface="Avenir Next Demi Bold" panose="020B0503020202020204" pitchFamily="34" charset="0"/>
              </a:rPr>
              <a:t>preparing for careers</a:t>
            </a:r>
          </a:p>
        </p:txBody>
      </p:sp>
    </p:spTree>
    <p:extLst>
      <p:ext uri="{BB962C8B-B14F-4D97-AF65-F5344CB8AC3E}">
        <p14:creationId xmlns:p14="http://schemas.microsoft.com/office/powerpoint/2010/main" val="34681918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B677C51C-EF05-D949-9AB9-648F268A82B9}"/>
              </a:ext>
            </a:extLst>
          </p:cNvPr>
          <p:cNvCxnSpPr/>
          <p:nvPr/>
        </p:nvCxnSpPr>
        <p:spPr>
          <a:xfrm>
            <a:off x="1313086" y="6458701"/>
            <a:ext cx="0" cy="29479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AD67EED-5D82-6947-A905-6548277D6789}"/>
              </a:ext>
            </a:extLst>
          </p:cNvPr>
          <p:cNvCxnSpPr/>
          <p:nvPr/>
        </p:nvCxnSpPr>
        <p:spPr>
          <a:xfrm>
            <a:off x="1463234" y="6363876"/>
            <a:ext cx="0" cy="29479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53A1237-19F6-6C4C-8C81-2C88CEF4F758}"/>
              </a:ext>
            </a:extLst>
          </p:cNvPr>
          <p:cNvSpPr txBox="1"/>
          <p:nvPr/>
        </p:nvSpPr>
        <p:spPr>
          <a:xfrm>
            <a:off x="11607843" y="6407904"/>
            <a:ext cx="516488" cy="276999"/>
          </a:xfrm>
          <a:prstGeom prst="rect">
            <a:avLst/>
          </a:prstGeom>
          <a:noFill/>
        </p:spPr>
        <p:txBody>
          <a:bodyPr wrap="none" rtlCol="0">
            <a:spAutoFit/>
          </a:bodyPr>
          <a:lstStyle/>
          <a:p>
            <a:r>
              <a:rPr lang="en-US" sz="1200" dirty="0">
                <a:solidFill>
                  <a:schemeClr val="bg1"/>
                </a:solidFill>
                <a:latin typeface="Avenir Next Medium" charset="0"/>
                <a:ea typeface="Avenir Next Medium" charset="0"/>
                <a:cs typeface="Avenir Next Medium" charset="0"/>
              </a:rPr>
              <a:t>4/14</a:t>
            </a:r>
          </a:p>
        </p:txBody>
      </p:sp>
      <p:sp>
        <p:nvSpPr>
          <p:cNvPr id="8" name="TextBox 7">
            <a:extLst>
              <a:ext uri="{FF2B5EF4-FFF2-40B4-BE49-F238E27FC236}">
                <a16:creationId xmlns:a16="http://schemas.microsoft.com/office/drawing/2014/main" id="{AAAF95E8-514E-4443-877A-9B9F19D4D362}"/>
              </a:ext>
            </a:extLst>
          </p:cNvPr>
          <p:cNvSpPr txBox="1"/>
          <p:nvPr/>
        </p:nvSpPr>
        <p:spPr>
          <a:xfrm>
            <a:off x="163349" y="175695"/>
            <a:ext cx="9246869" cy="584775"/>
          </a:xfrm>
          <a:prstGeom prst="rect">
            <a:avLst/>
          </a:prstGeom>
          <a:noFill/>
        </p:spPr>
        <p:txBody>
          <a:bodyPr wrap="square" rtlCol="0">
            <a:spAutoFit/>
          </a:bodyPr>
          <a:lstStyle/>
          <a:p>
            <a:r>
              <a:rPr lang="en-US" sz="3200" dirty="0">
                <a:latin typeface="Avenir Next" panose="020B0503020202020204" pitchFamily="34" charset="0"/>
              </a:rPr>
              <a:t>FINANCIAL PROJECTIONS </a:t>
            </a:r>
            <a:r>
              <a:rPr lang="en-US" sz="3200" b="1" dirty="0">
                <a:solidFill>
                  <a:srgbClr val="C00000"/>
                </a:solidFill>
                <a:latin typeface="Avenir Next Demi Bold" panose="020B0503020202020204" pitchFamily="34" charset="0"/>
              </a:rPr>
              <a:t>| INDIA BUSINESS</a:t>
            </a:r>
          </a:p>
        </p:txBody>
      </p:sp>
      <p:graphicFrame>
        <p:nvGraphicFramePr>
          <p:cNvPr id="4" name="Table 3">
            <a:extLst>
              <a:ext uri="{FF2B5EF4-FFF2-40B4-BE49-F238E27FC236}">
                <a16:creationId xmlns:a16="http://schemas.microsoft.com/office/drawing/2014/main" id="{A36E05A6-019A-CE4C-9262-980A62C1A3F7}"/>
              </a:ext>
            </a:extLst>
          </p:cNvPr>
          <p:cNvGraphicFramePr>
            <a:graphicFrameLocks noGrp="1"/>
          </p:cNvGraphicFramePr>
          <p:nvPr>
            <p:extLst>
              <p:ext uri="{D42A27DB-BD31-4B8C-83A1-F6EECF244321}">
                <p14:modId xmlns:p14="http://schemas.microsoft.com/office/powerpoint/2010/main" val="4237515655"/>
              </p:ext>
            </p:extLst>
          </p:nvPr>
        </p:nvGraphicFramePr>
        <p:xfrm>
          <a:off x="497450" y="1104776"/>
          <a:ext cx="11482344" cy="5009618"/>
        </p:xfrm>
        <a:graphic>
          <a:graphicData uri="http://schemas.openxmlformats.org/drawingml/2006/table">
            <a:tbl>
              <a:tblPr>
                <a:tableStyleId>{5C22544A-7EE6-4342-B048-85BDC9FD1C3A}</a:tableStyleId>
              </a:tblPr>
              <a:tblGrid>
                <a:gridCol w="721166">
                  <a:extLst>
                    <a:ext uri="{9D8B030D-6E8A-4147-A177-3AD203B41FA5}">
                      <a16:colId xmlns:a16="http://schemas.microsoft.com/office/drawing/2014/main" val="718553021"/>
                    </a:ext>
                  </a:extLst>
                </a:gridCol>
                <a:gridCol w="1152132">
                  <a:extLst>
                    <a:ext uri="{9D8B030D-6E8A-4147-A177-3AD203B41FA5}">
                      <a16:colId xmlns:a16="http://schemas.microsoft.com/office/drawing/2014/main" val="2211050592"/>
                    </a:ext>
                  </a:extLst>
                </a:gridCol>
                <a:gridCol w="1578768">
                  <a:extLst>
                    <a:ext uri="{9D8B030D-6E8A-4147-A177-3AD203B41FA5}">
                      <a16:colId xmlns:a16="http://schemas.microsoft.com/office/drawing/2014/main" val="1604646917"/>
                    </a:ext>
                  </a:extLst>
                </a:gridCol>
                <a:gridCol w="1084997">
                  <a:extLst>
                    <a:ext uri="{9D8B030D-6E8A-4147-A177-3AD203B41FA5}">
                      <a16:colId xmlns:a16="http://schemas.microsoft.com/office/drawing/2014/main" val="3616527342"/>
                    </a:ext>
                  </a:extLst>
                </a:gridCol>
                <a:gridCol w="1074169">
                  <a:extLst>
                    <a:ext uri="{9D8B030D-6E8A-4147-A177-3AD203B41FA5}">
                      <a16:colId xmlns:a16="http://schemas.microsoft.com/office/drawing/2014/main" val="2238678672"/>
                    </a:ext>
                  </a:extLst>
                </a:gridCol>
                <a:gridCol w="866266">
                  <a:extLst>
                    <a:ext uri="{9D8B030D-6E8A-4147-A177-3AD203B41FA5}">
                      <a16:colId xmlns:a16="http://schemas.microsoft.com/office/drawing/2014/main" val="2992850284"/>
                    </a:ext>
                  </a:extLst>
                </a:gridCol>
                <a:gridCol w="929855">
                  <a:extLst>
                    <a:ext uri="{9D8B030D-6E8A-4147-A177-3AD203B41FA5}">
                      <a16:colId xmlns:a16="http://schemas.microsoft.com/office/drawing/2014/main" val="1294197267"/>
                    </a:ext>
                  </a:extLst>
                </a:gridCol>
                <a:gridCol w="2616584">
                  <a:extLst>
                    <a:ext uri="{9D8B030D-6E8A-4147-A177-3AD203B41FA5}">
                      <a16:colId xmlns:a16="http://schemas.microsoft.com/office/drawing/2014/main" val="3309134274"/>
                    </a:ext>
                  </a:extLst>
                </a:gridCol>
                <a:gridCol w="787079">
                  <a:extLst>
                    <a:ext uri="{9D8B030D-6E8A-4147-A177-3AD203B41FA5}">
                      <a16:colId xmlns:a16="http://schemas.microsoft.com/office/drawing/2014/main" val="240660749"/>
                    </a:ext>
                  </a:extLst>
                </a:gridCol>
                <a:gridCol w="671328">
                  <a:extLst>
                    <a:ext uri="{9D8B030D-6E8A-4147-A177-3AD203B41FA5}">
                      <a16:colId xmlns:a16="http://schemas.microsoft.com/office/drawing/2014/main" val="1045605536"/>
                    </a:ext>
                  </a:extLst>
                </a:gridCol>
              </a:tblGrid>
              <a:tr h="446967">
                <a:tc>
                  <a:txBody>
                    <a:bodyPr/>
                    <a:lstStyle/>
                    <a:p>
                      <a:pPr algn="ctr" fontAlgn="ctr"/>
                      <a:r>
                        <a:rPr lang="en-IN" sz="1100" b="1" i="0" u="none" strike="noStrike" dirty="0">
                          <a:effectLst/>
                          <a:latin typeface="Avenir Next Demi Bold" panose="020B0503020202020204" pitchFamily="34" charset="0"/>
                        </a:rPr>
                        <a:t>Year </a:t>
                      </a:r>
                      <a:endParaRPr lang="en-IN" sz="1100" b="1" i="0" u="none" strike="noStrike" dirty="0">
                        <a:solidFill>
                          <a:srgbClr val="000000"/>
                        </a:solidFill>
                        <a:effectLst/>
                        <a:latin typeface="Avenir Next Demi Bold" panose="020B0503020202020204" pitchFamily="34" charset="0"/>
                      </a:endParaRPr>
                    </a:p>
                  </a:txBody>
                  <a:tcPr marL="5957" marR="5957" marT="5957" marB="0" anchor="ctr">
                    <a:solidFill>
                      <a:schemeClr val="bg2">
                        <a:lumMod val="90000"/>
                      </a:schemeClr>
                    </a:solidFill>
                  </a:tcPr>
                </a:tc>
                <a:tc>
                  <a:txBody>
                    <a:bodyPr/>
                    <a:lstStyle/>
                    <a:p>
                      <a:pPr algn="ctr" fontAlgn="ctr"/>
                      <a:r>
                        <a:rPr lang="en-IN" sz="1100" b="1" i="0" u="none" strike="noStrike" dirty="0">
                          <a:effectLst/>
                          <a:latin typeface="Avenir Next Demi Bold" panose="020B0503020202020204" pitchFamily="34" charset="0"/>
                        </a:rPr>
                        <a:t>Target </a:t>
                      </a:r>
                    </a:p>
                    <a:p>
                      <a:pPr algn="ctr" fontAlgn="ctr"/>
                      <a:r>
                        <a:rPr lang="en-IN" sz="900" b="0" i="1" u="none" strike="noStrike" dirty="0">
                          <a:solidFill>
                            <a:srgbClr val="000000"/>
                          </a:solidFill>
                          <a:effectLst/>
                          <a:latin typeface="Avenir Next" panose="020B0503020202020204" pitchFamily="34" charset="0"/>
                        </a:rPr>
                        <a:t>Students Enrolled</a:t>
                      </a:r>
                    </a:p>
                  </a:txBody>
                  <a:tcPr marL="5957" marR="5957" marT="5957" marB="0" anchor="ctr">
                    <a:solidFill>
                      <a:schemeClr val="bg2">
                        <a:lumMod val="90000"/>
                      </a:schemeClr>
                    </a:solidFill>
                  </a:tcPr>
                </a:tc>
                <a:tc>
                  <a:txBody>
                    <a:bodyPr/>
                    <a:lstStyle/>
                    <a:p>
                      <a:pPr algn="ctr" fontAlgn="ctr"/>
                      <a:r>
                        <a:rPr lang="en-IN" sz="1100" b="1" i="0" u="none" strike="noStrike" dirty="0">
                          <a:effectLst/>
                          <a:latin typeface="Avenir Next Demi Bold" panose="020B0503020202020204" pitchFamily="34" charset="0"/>
                        </a:rPr>
                        <a:t>Career Course Cost </a:t>
                      </a:r>
                      <a:endParaRPr lang="en-IN" sz="1100" b="1" i="0" u="none" strike="noStrike" dirty="0">
                        <a:solidFill>
                          <a:srgbClr val="000000"/>
                        </a:solidFill>
                        <a:effectLst/>
                        <a:latin typeface="Avenir Next Demi Bold" panose="020B0503020202020204" pitchFamily="34" charset="0"/>
                      </a:endParaRPr>
                    </a:p>
                  </a:txBody>
                  <a:tcPr marL="5957" marR="5957" marT="5957" marB="0" anchor="ctr">
                    <a:solidFill>
                      <a:schemeClr val="bg2">
                        <a:lumMod val="90000"/>
                      </a:schemeClr>
                    </a:solidFill>
                  </a:tcPr>
                </a:tc>
                <a:tc>
                  <a:txBody>
                    <a:bodyPr/>
                    <a:lstStyle/>
                    <a:p>
                      <a:pPr algn="ctr" fontAlgn="ctr"/>
                      <a:r>
                        <a:rPr lang="en-IN" sz="1100" b="1" i="0" u="none" strike="noStrike" dirty="0">
                          <a:effectLst/>
                          <a:latin typeface="Avenir Next Demi Bold" panose="020B0503020202020204" pitchFamily="34" charset="0"/>
                        </a:rPr>
                        <a:t>Teachers Salary</a:t>
                      </a:r>
                      <a:endParaRPr lang="en-IN" sz="1100" b="1" i="0" u="none" strike="noStrike" dirty="0">
                        <a:solidFill>
                          <a:srgbClr val="000000"/>
                        </a:solidFill>
                        <a:effectLst/>
                        <a:latin typeface="Avenir Next Demi Bold" panose="020B0503020202020204" pitchFamily="34" charset="0"/>
                      </a:endParaRPr>
                    </a:p>
                  </a:txBody>
                  <a:tcPr marL="5957" marR="5957" marT="5957" marB="0" anchor="ctr">
                    <a:solidFill>
                      <a:schemeClr val="bg2">
                        <a:lumMod val="90000"/>
                      </a:schemeClr>
                    </a:solidFill>
                  </a:tcPr>
                </a:tc>
                <a:tc>
                  <a:txBody>
                    <a:bodyPr/>
                    <a:lstStyle/>
                    <a:p>
                      <a:pPr algn="ctr" fontAlgn="ctr"/>
                      <a:r>
                        <a:rPr lang="en-IN" sz="1100" b="1" i="0" u="none" strike="noStrike" dirty="0">
                          <a:effectLst/>
                          <a:latin typeface="Avenir Next Demi Bold" panose="020B0503020202020204" pitchFamily="34" charset="0"/>
                        </a:rPr>
                        <a:t>Team Salary</a:t>
                      </a:r>
                      <a:endParaRPr lang="en-IN" sz="1100" b="1" i="0" u="none" strike="noStrike" dirty="0">
                        <a:solidFill>
                          <a:srgbClr val="000000"/>
                        </a:solidFill>
                        <a:effectLst/>
                        <a:latin typeface="Avenir Next Demi Bold" panose="020B0503020202020204" pitchFamily="34" charset="0"/>
                      </a:endParaRPr>
                    </a:p>
                  </a:txBody>
                  <a:tcPr marL="5957" marR="5957" marT="5957" marB="0" anchor="ctr">
                    <a:solidFill>
                      <a:schemeClr val="bg2">
                        <a:lumMod val="90000"/>
                      </a:schemeClr>
                    </a:solidFill>
                  </a:tcPr>
                </a:tc>
                <a:tc>
                  <a:txBody>
                    <a:bodyPr/>
                    <a:lstStyle/>
                    <a:p>
                      <a:pPr algn="ctr" fontAlgn="ctr"/>
                      <a:r>
                        <a:rPr lang="en-IN" sz="1100" b="1" i="0" u="none" strike="noStrike" dirty="0">
                          <a:effectLst/>
                          <a:latin typeface="Avenir Next Demi Bold" panose="020B0503020202020204" pitchFamily="34" charset="0"/>
                        </a:rPr>
                        <a:t>Marketing Cost</a:t>
                      </a:r>
                      <a:endParaRPr lang="en-IN" sz="1100" b="1" i="0" u="none" strike="noStrike" dirty="0">
                        <a:solidFill>
                          <a:srgbClr val="000000"/>
                        </a:solidFill>
                        <a:effectLst/>
                        <a:latin typeface="Avenir Next Demi Bold" panose="020B0503020202020204" pitchFamily="34" charset="0"/>
                      </a:endParaRPr>
                    </a:p>
                  </a:txBody>
                  <a:tcPr marL="5957" marR="5957" marT="5957" marB="0" anchor="ctr">
                    <a:solidFill>
                      <a:schemeClr val="bg2">
                        <a:lumMod val="90000"/>
                      </a:schemeClr>
                    </a:solidFill>
                  </a:tcPr>
                </a:tc>
                <a:tc>
                  <a:txBody>
                    <a:bodyPr/>
                    <a:lstStyle/>
                    <a:p>
                      <a:pPr algn="ctr" fontAlgn="ctr"/>
                      <a:r>
                        <a:rPr lang="en-IN" sz="1300" b="1" i="0" u="none" strike="noStrike" dirty="0">
                          <a:solidFill>
                            <a:schemeClr val="bg1"/>
                          </a:solidFill>
                          <a:effectLst/>
                          <a:latin typeface="Avenir Next Demi Bold" panose="020B0503020202020204" pitchFamily="34" charset="0"/>
                        </a:rPr>
                        <a:t>Total Cost</a:t>
                      </a:r>
                    </a:p>
                  </a:txBody>
                  <a:tcPr marL="5957" marR="5957" marT="5957" marB="0" anchor="ctr">
                    <a:solidFill>
                      <a:schemeClr val="bg2">
                        <a:lumMod val="25000"/>
                      </a:schemeClr>
                    </a:solidFill>
                  </a:tcPr>
                </a:tc>
                <a:tc>
                  <a:txBody>
                    <a:bodyPr/>
                    <a:lstStyle/>
                    <a:p>
                      <a:pPr algn="ctr" fontAlgn="ctr"/>
                      <a:r>
                        <a:rPr lang="en-IN" sz="1300" b="1" i="0" u="none" strike="noStrike" dirty="0">
                          <a:solidFill>
                            <a:schemeClr val="bg1"/>
                          </a:solidFill>
                          <a:effectLst/>
                          <a:latin typeface="Avenir Next Demi Bold" panose="020B0503020202020204" pitchFamily="34" charset="0"/>
                        </a:rPr>
                        <a:t>Revenue</a:t>
                      </a:r>
                    </a:p>
                  </a:txBody>
                  <a:tcPr marL="5957" marR="5957" marT="5957" marB="0" anchor="ctr">
                    <a:solidFill>
                      <a:schemeClr val="bg2">
                        <a:lumMod val="25000"/>
                      </a:schemeClr>
                    </a:solidFill>
                  </a:tcPr>
                </a:tc>
                <a:tc>
                  <a:txBody>
                    <a:bodyPr/>
                    <a:lstStyle/>
                    <a:p>
                      <a:pPr algn="ctr" fontAlgn="ctr"/>
                      <a:r>
                        <a:rPr lang="en-IN" sz="1300" b="1" i="0" u="none" strike="noStrike" dirty="0">
                          <a:solidFill>
                            <a:schemeClr val="bg1"/>
                          </a:solidFill>
                          <a:effectLst/>
                          <a:latin typeface="Avenir Next Demi Bold" panose="020B0503020202020204" pitchFamily="34" charset="0"/>
                        </a:rPr>
                        <a:t>ROI</a:t>
                      </a:r>
                    </a:p>
                  </a:txBody>
                  <a:tcPr marL="5957" marR="5957" marT="5957" marB="0" anchor="ctr">
                    <a:solidFill>
                      <a:schemeClr val="bg2">
                        <a:lumMod val="25000"/>
                      </a:schemeClr>
                    </a:solidFill>
                  </a:tcPr>
                </a:tc>
                <a:tc>
                  <a:txBody>
                    <a:bodyPr/>
                    <a:lstStyle/>
                    <a:p>
                      <a:pPr algn="ctr" fontAlgn="ctr"/>
                      <a:r>
                        <a:rPr lang="en-IN" sz="1300" b="1" i="0" u="none" strike="noStrike" dirty="0">
                          <a:solidFill>
                            <a:schemeClr val="bg1"/>
                          </a:solidFill>
                          <a:effectLst/>
                          <a:latin typeface="Avenir Next Demi Bold" panose="020B0503020202020204" pitchFamily="34" charset="0"/>
                        </a:rPr>
                        <a:t>Profit</a:t>
                      </a:r>
                    </a:p>
                  </a:txBody>
                  <a:tcPr marL="5957" marR="5957" marT="5957" marB="0" anchor="ctr">
                    <a:solidFill>
                      <a:schemeClr val="bg2">
                        <a:lumMod val="25000"/>
                      </a:schemeClr>
                    </a:solidFill>
                  </a:tcPr>
                </a:tc>
                <a:extLst>
                  <a:ext uri="{0D108BD9-81ED-4DB2-BD59-A6C34878D82A}">
                    <a16:rowId xmlns:a16="http://schemas.microsoft.com/office/drawing/2014/main" val="144861161"/>
                  </a:ext>
                </a:extLst>
              </a:tr>
              <a:tr h="1890843">
                <a:tc rowSpan="2">
                  <a:txBody>
                    <a:bodyPr/>
                    <a:lstStyle/>
                    <a:p>
                      <a:pPr algn="l" fontAlgn="ctr"/>
                      <a:r>
                        <a:rPr lang="en-IN" sz="1100" b="1" i="0" u="none" strike="noStrike" kern="1200" dirty="0">
                          <a:solidFill>
                            <a:schemeClr val="dk1"/>
                          </a:solidFill>
                          <a:effectLst/>
                          <a:latin typeface="Avenir Next Demi Bold" panose="020B0503020202020204" pitchFamily="34" charset="0"/>
                          <a:ea typeface="+mn-ea"/>
                          <a:cs typeface="+mn-cs"/>
                        </a:rPr>
                        <a:t>2021-22</a:t>
                      </a:r>
                    </a:p>
                    <a:p>
                      <a:pPr algn="l" fontAlgn="ctr"/>
                      <a:r>
                        <a:rPr lang="en-IN" sz="1100" b="1" i="0" u="none" strike="noStrike" kern="1200" dirty="0">
                          <a:solidFill>
                            <a:schemeClr val="dk1"/>
                          </a:solidFill>
                          <a:effectLst/>
                          <a:latin typeface="Avenir Next Demi Bold" panose="020B0503020202020204" pitchFamily="34" charset="0"/>
                          <a:ea typeface="+mn-ea"/>
                          <a:cs typeface="+mn-cs"/>
                        </a:rPr>
                        <a:t> </a:t>
                      </a:r>
                    </a:p>
                  </a:txBody>
                  <a:tcPr marL="5957" marR="5957" marT="5957" marB="0" anchor="ctr">
                    <a:solidFill>
                      <a:schemeClr val="accent2">
                        <a:lumMod val="20000"/>
                        <a:lumOff val="80000"/>
                      </a:schemeClr>
                    </a:solidFill>
                  </a:tcPr>
                </a:tc>
                <a:tc rowSpan="2">
                  <a:txBody>
                    <a:bodyPr/>
                    <a:lstStyle/>
                    <a:p>
                      <a:pPr algn="l" fontAlgn="ctr"/>
                      <a:r>
                        <a:rPr lang="en-IN" sz="900" b="0" i="0" u="none" strike="noStrike" dirty="0">
                          <a:effectLst/>
                          <a:latin typeface="Avenir Next" panose="020B0503020202020204" pitchFamily="34" charset="0"/>
                        </a:rPr>
                        <a:t>800 Students / 1 School</a:t>
                      </a:r>
                      <a:endParaRPr lang="en-IN" sz="900" b="0" i="0" u="none" strike="noStrike" dirty="0">
                        <a:solidFill>
                          <a:srgbClr val="000000"/>
                        </a:solidFill>
                        <a:effectLst/>
                        <a:latin typeface="Avenir Next" panose="020B0503020202020204" pitchFamily="34" charset="0"/>
                      </a:endParaRPr>
                    </a:p>
                    <a:p>
                      <a:pPr algn="l" fontAlgn="ctr"/>
                      <a:r>
                        <a:rPr lang="en-IN" sz="900" b="0" i="0" u="none" strike="noStrike" dirty="0">
                          <a:effectLst/>
                          <a:latin typeface="Avenir Next" panose="020B0503020202020204" pitchFamily="34" charset="0"/>
                        </a:rPr>
                        <a:t> </a:t>
                      </a:r>
                      <a:endParaRPr lang="en-IN" sz="900" b="0" i="0" u="none" strike="noStrike" dirty="0">
                        <a:solidFill>
                          <a:srgbClr val="000000"/>
                        </a:solidFill>
                        <a:effectLst/>
                        <a:latin typeface="Avenir Next" panose="020B0503020202020204" pitchFamily="34" charset="0"/>
                      </a:endParaRPr>
                    </a:p>
                  </a:txBody>
                  <a:tcPr marL="5957" marR="5957" marT="5957" marB="0" anchor="ctr">
                    <a:solidFill>
                      <a:schemeClr val="accent2">
                        <a:lumMod val="20000"/>
                        <a:lumOff val="80000"/>
                      </a:schemeClr>
                    </a:solidFill>
                  </a:tcPr>
                </a:tc>
                <a:tc>
                  <a:txBody>
                    <a:bodyPr/>
                    <a:lstStyle/>
                    <a:p>
                      <a:pPr algn="l" fontAlgn="ctr"/>
                      <a:r>
                        <a:rPr lang="en-IN" sz="900" b="0" i="0" u="none" strike="noStrike" dirty="0">
                          <a:effectLst/>
                          <a:latin typeface="Avenir Next" panose="020B0503020202020204" pitchFamily="34" charset="0"/>
                        </a:rPr>
                        <a:t>40% Cost for Course Content and Certification to University</a:t>
                      </a:r>
                      <a:br>
                        <a:rPr lang="en-IN" sz="900" b="0" i="0" u="none" strike="noStrike" dirty="0">
                          <a:effectLst/>
                          <a:latin typeface="Avenir Next" panose="020B0503020202020204" pitchFamily="34" charset="0"/>
                        </a:rPr>
                      </a:br>
                      <a:br>
                        <a:rPr lang="en-IN" sz="900" b="0" i="0" u="none" strike="noStrike" dirty="0">
                          <a:effectLst/>
                          <a:latin typeface="Avenir Next" panose="020B0503020202020204" pitchFamily="34" charset="0"/>
                        </a:rPr>
                      </a:br>
                      <a:r>
                        <a:rPr lang="en-IN" sz="900" b="0" i="0" u="none" strike="noStrike" dirty="0">
                          <a:effectLst/>
                          <a:latin typeface="Avenir Next" panose="020B0503020202020204" pitchFamily="34" charset="0"/>
                        </a:rPr>
                        <a:t>$500 worth Value of career courses/ yr ($2000 Career Track courses for 4 years)</a:t>
                      </a:r>
                      <a:br>
                        <a:rPr lang="en-IN" sz="900" b="0" i="0" u="none" strike="noStrike" dirty="0">
                          <a:effectLst/>
                          <a:latin typeface="Avenir Next" panose="020B0503020202020204" pitchFamily="34" charset="0"/>
                        </a:rPr>
                      </a:br>
                      <a:r>
                        <a:rPr lang="en-IN" sz="900" b="0" i="0" u="none" strike="noStrike" dirty="0">
                          <a:effectLst/>
                          <a:latin typeface="Avenir Next" panose="020B0503020202020204" pitchFamily="34" charset="0"/>
                        </a:rPr>
                        <a:t>Only 50% Students take Career Courses due to hesitation</a:t>
                      </a:r>
                      <a:endParaRPr lang="en-IN" sz="900" b="0" i="0" u="none" strike="noStrike" dirty="0">
                        <a:solidFill>
                          <a:srgbClr val="000000"/>
                        </a:solidFill>
                        <a:effectLst/>
                        <a:latin typeface="Avenir Next" panose="020B0503020202020204" pitchFamily="34" charset="0"/>
                      </a:endParaRPr>
                    </a:p>
                  </a:txBody>
                  <a:tcPr marL="5957" marR="5957" marT="5957" marB="0" anchor="ctr">
                    <a:solidFill>
                      <a:schemeClr val="accent2">
                        <a:lumMod val="20000"/>
                        <a:lumOff val="80000"/>
                      </a:schemeClr>
                    </a:solidFill>
                  </a:tcPr>
                </a:tc>
                <a:tc>
                  <a:txBody>
                    <a:bodyPr/>
                    <a:lstStyle/>
                    <a:p>
                      <a:pPr algn="l" fontAlgn="ctr"/>
                      <a:r>
                        <a:rPr lang="en-IN" sz="900" b="0" i="0" u="none" strike="noStrike" dirty="0">
                          <a:effectLst/>
                          <a:latin typeface="Avenir Next" panose="020B0503020202020204" pitchFamily="34" charset="0"/>
                        </a:rPr>
                        <a:t>Hiring 2 International Educators for 400 enrolled Students</a:t>
                      </a:r>
                      <a:endParaRPr lang="en-IN" sz="900" b="0" i="0" u="none" strike="noStrike" dirty="0">
                        <a:solidFill>
                          <a:srgbClr val="000000"/>
                        </a:solidFill>
                        <a:effectLst/>
                        <a:latin typeface="Avenir Next" panose="020B0503020202020204" pitchFamily="34" charset="0"/>
                      </a:endParaRPr>
                    </a:p>
                  </a:txBody>
                  <a:tcPr marL="5957" marR="5957" marT="5957" marB="0" anchor="ctr">
                    <a:solidFill>
                      <a:schemeClr val="accent2">
                        <a:lumMod val="20000"/>
                        <a:lumOff val="80000"/>
                      </a:schemeClr>
                    </a:solidFill>
                  </a:tcPr>
                </a:tc>
                <a:tc>
                  <a:txBody>
                    <a:bodyPr/>
                    <a:lstStyle/>
                    <a:p>
                      <a:pPr algn="l" fontAlgn="ctr"/>
                      <a:br>
                        <a:rPr lang="en-IN" sz="900" b="0" i="0" u="none" strike="noStrike" dirty="0">
                          <a:effectLst/>
                          <a:latin typeface="Avenir Next" panose="020B0503020202020204" pitchFamily="34" charset="0"/>
                        </a:rPr>
                      </a:br>
                      <a:r>
                        <a:rPr lang="en-IN" sz="900" b="0" i="0" u="none" strike="noStrike" dirty="0">
                          <a:effectLst/>
                          <a:latin typeface="Avenir Next" panose="020B0503020202020204" pitchFamily="34" charset="0"/>
                        </a:rPr>
                        <a:t>In INDIA</a:t>
                      </a:r>
                      <a:br>
                        <a:rPr lang="en-IN" sz="900" b="0" i="0" u="none" strike="noStrike" dirty="0">
                          <a:effectLst/>
                          <a:latin typeface="Avenir Next" panose="020B0503020202020204" pitchFamily="34" charset="0"/>
                        </a:rPr>
                      </a:br>
                      <a:r>
                        <a:rPr lang="en-IN" sz="900" b="0" i="0" u="none" strike="noStrike" dirty="0">
                          <a:effectLst/>
                          <a:latin typeface="Avenir Next" panose="020B0503020202020204" pitchFamily="34" charset="0"/>
                        </a:rPr>
                        <a:t>- 2 more for support at INR 15LPA~$20K</a:t>
                      </a:r>
                      <a:endParaRPr lang="en-IN" sz="900" b="0" i="0" u="none" strike="noStrike" dirty="0">
                        <a:solidFill>
                          <a:srgbClr val="000000"/>
                        </a:solidFill>
                        <a:effectLst/>
                        <a:latin typeface="Avenir Next" panose="020B0503020202020204" pitchFamily="34" charset="0"/>
                      </a:endParaRPr>
                    </a:p>
                  </a:txBody>
                  <a:tcPr marL="5957" marR="5957" marT="5957" marB="0" anchor="ctr">
                    <a:solidFill>
                      <a:schemeClr val="accent2">
                        <a:lumMod val="20000"/>
                        <a:lumOff val="80000"/>
                      </a:schemeClr>
                    </a:solidFill>
                  </a:tcPr>
                </a:tc>
                <a:tc>
                  <a:txBody>
                    <a:bodyPr/>
                    <a:lstStyle/>
                    <a:p>
                      <a:pPr algn="l" fontAlgn="ctr"/>
                      <a:r>
                        <a:rPr lang="en-IN" sz="900" b="0" i="0" u="none" strike="noStrike" dirty="0">
                          <a:effectLst/>
                          <a:latin typeface="Avenir Next" panose="020B0503020202020204" pitchFamily="34" charset="0"/>
                        </a:rPr>
                        <a:t>B2B Model, Hence spend will be less on marketing</a:t>
                      </a:r>
                      <a:endParaRPr lang="en-IN" sz="900" b="0" i="0" u="none" strike="noStrike" dirty="0">
                        <a:solidFill>
                          <a:srgbClr val="000000"/>
                        </a:solidFill>
                        <a:effectLst/>
                        <a:latin typeface="Avenir Next" panose="020B0503020202020204" pitchFamily="34" charset="0"/>
                      </a:endParaRPr>
                    </a:p>
                  </a:txBody>
                  <a:tcPr marL="5957" marR="5957" marT="5957" marB="0" anchor="ctr">
                    <a:solidFill>
                      <a:schemeClr val="accent2">
                        <a:lumMod val="20000"/>
                        <a:lumOff val="80000"/>
                      </a:schemeClr>
                    </a:solidFill>
                  </a:tcPr>
                </a:tc>
                <a:tc>
                  <a:txBody>
                    <a:bodyPr/>
                    <a:lstStyle/>
                    <a:p>
                      <a:pPr algn="l" fontAlgn="ctr"/>
                      <a:r>
                        <a:rPr lang="en-IN" sz="900" b="0" i="0" u="none" strike="noStrike" dirty="0">
                          <a:effectLst/>
                          <a:latin typeface="Avenir Next" panose="020B0503020202020204" pitchFamily="34" charset="0"/>
                        </a:rPr>
                        <a:t>243000</a:t>
                      </a:r>
                      <a:endParaRPr lang="en-IN" sz="900" b="0" i="0" u="none" strike="noStrike" dirty="0">
                        <a:solidFill>
                          <a:srgbClr val="000000"/>
                        </a:solidFill>
                        <a:effectLst/>
                        <a:latin typeface="Avenir Next" panose="020B0503020202020204" pitchFamily="34" charset="0"/>
                      </a:endParaRPr>
                    </a:p>
                  </a:txBody>
                  <a:tcPr marL="5957" marR="5957" marT="5957" marB="0" anchor="ctr">
                    <a:solidFill>
                      <a:schemeClr val="accent2">
                        <a:lumMod val="20000"/>
                        <a:lumOff val="80000"/>
                      </a:schemeClr>
                    </a:solidFill>
                  </a:tcPr>
                </a:tc>
                <a:tc>
                  <a:txBody>
                    <a:bodyPr/>
                    <a:lstStyle/>
                    <a:p>
                      <a:pPr algn="l" fontAlgn="ctr"/>
                      <a:r>
                        <a:rPr lang="en-IN" sz="900" b="0" i="0" u="none" strike="noStrike" dirty="0">
                          <a:effectLst/>
                          <a:latin typeface="Avenir Next" panose="020B0503020202020204" pitchFamily="34" charset="0"/>
                        </a:rPr>
                        <a:t>Assumptions:</a:t>
                      </a:r>
                      <a:br>
                        <a:rPr lang="en-IN" sz="900" b="0" i="0" u="none" strike="noStrike" dirty="0">
                          <a:effectLst/>
                          <a:latin typeface="Avenir Next" panose="020B0503020202020204" pitchFamily="34" charset="0"/>
                        </a:rPr>
                      </a:br>
                      <a:r>
                        <a:rPr lang="en-IN" sz="900" b="0" i="0" u="none" strike="noStrike" dirty="0">
                          <a:effectLst/>
                          <a:latin typeface="Avenir Next" panose="020B0503020202020204" pitchFamily="34" charset="0"/>
                        </a:rPr>
                        <a:t>-Collaboration with 1 School || 200 Students per grade</a:t>
                      </a:r>
                      <a:br>
                        <a:rPr lang="en-IN" sz="900" b="0" i="0" u="none" strike="noStrike" dirty="0">
                          <a:effectLst/>
                          <a:latin typeface="Avenir Next" panose="020B0503020202020204" pitchFamily="34" charset="0"/>
                        </a:rPr>
                      </a:br>
                      <a:r>
                        <a:rPr lang="en-IN" sz="900" b="0" i="0" u="none" strike="noStrike" dirty="0">
                          <a:effectLst/>
                          <a:latin typeface="Avenir Next" panose="020B0503020202020204" pitchFamily="34" charset="0"/>
                        </a:rPr>
                        <a:t>=&gt;800 Students in total from Grade 9-12.</a:t>
                      </a:r>
                      <a:br>
                        <a:rPr lang="en-IN" sz="900" b="0" i="0" u="none" strike="noStrike" dirty="0">
                          <a:effectLst/>
                          <a:latin typeface="Avenir Next" panose="020B0503020202020204" pitchFamily="34" charset="0"/>
                        </a:rPr>
                      </a:br>
                      <a:r>
                        <a:rPr lang="en-IN" sz="900" b="0" i="0" u="none" strike="noStrike" dirty="0">
                          <a:effectLst/>
                          <a:latin typeface="Avenir Next" panose="020B0503020202020204" pitchFamily="34" charset="0"/>
                        </a:rPr>
                        <a:t>-All Students are allocated Knowah</a:t>
                      </a:r>
                      <a:br>
                        <a:rPr lang="en-IN" sz="900" b="0" i="0" u="none" strike="noStrike" dirty="0">
                          <a:effectLst/>
                          <a:latin typeface="Avenir Next" panose="020B0503020202020204" pitchFamily="34" charset="0"/>
                        </a:rPr>
                      </a:br>
                      <a:r>
                        <a:rPr lang="en-IN" sz="900" b="0" i="0" u="none" strike="noStrike" dirty="0">
                          <a:effectLst/>
                          <a:latin typeface="Avenir Next" panose="020B0503020202020204" pitchFamily="34" charset="0"/>
                        </a:rPr>
                        <a:t>=&gt;Revenue 1: 800*500 = $0.4M ~ $0.2 M (Offered Sub.)</a:t>
                      </a:r>
                      <a:br>
                        <a:rPr lang="en-IN" sz="900" b="0" i="0" u="none" strike="noStrike" dirty="0">
                          <a:effectLst/>
                          <a:latin typeface="Avenir Next" panose="020B0503020202020204" pitchFamily="34" charset="0"/>
                        </a:rPr>
                      </a:br>
                      <a:r>
                        <a:rPr lang="en-IN" sz="900" b="0" i="0" u="none" strike="noStrike" dirty="0">
                          <a:effectLst/>
                          <a:latin typeface="Avenir Next" panose="020B0503020202020204" pitchFamily="34" charset="0"/>
                        </a:rPr>
                        <a:t>-Only 50% Students take Career Courses due to hesitation; $500 worth value for a career track/ yr</a:t>
                      </a:r>
                      <a:br>
                        <a:rPr lang="en-IN" sz="900" b="0" i="0" u="none" strike="noStrike" dirty="0">
                          <a:effectLst/>
                          <a:latin typeface="Avenir Next" panose="020B0503020202020204" pitchFamily="34" charset="0"/>
                        </a:rPr>
                      </a:br>
                      <a:r>
                        <a:rPr lang="en-IN" sz="900" b="0" i="0" u="none" strike="noStrike" dirty="0">
                          <a:effectLst/>
                          <a:latin typeface="Avenir Next" panose="020B0503020202020204" pitchFamily="34" charset="0"/>
                        </a:rPr>
                        <a:t> =&gt;Revenue 2 = 0.5*800*500 = $0.2M</a:t>
                      </a:r>
                      <a:br>
                        <a:rPr lang="en-IN" sz="900" b="0" i="0" u="none" strike="noStrike" dirty="0">
                          <a:effectLst/>
                          <a:latin typeface="Avenir Next" panose="020B0503020202020204" pitchFamily="34" charset="0"/>
                        </a:rPr>
                      </a:br>
                      <a:r>
                        <a:rPr lang="en-IN" sz="900" b="0" i="0" u="none" strike="noStrike" dirty="0">
                          <a:effectLst/>
                          <a:latin typeface="Avenir Next" panose="020B0503020202020204" pitchFamily="34" charset="0"/>
                        </a:rPr>
                        <a:t>10% drop-out rate </a:t>
                      </a:r>
                      <a:endParaRPr lang="en-IN" sz="900" b="0" i="0" u="none" strike="noStrike" dirty="0">
                        <a:solidFill>
                          <a:srgbClr val="000000"/>
                        </a:solidFill>
                        <a:effectLst/>
                        <a:latin typeface="Avenir Next" panose="020B0503020202020204" pitchFamily="34" charset="0"/>
                      </a:endParaRPr>
                    </a:p>
                  </a:txBody>
                  <a:tcPr marL="5957" marR="5957" marT="5957" marB="0" anchor="ctr">
                    <a:solidFill>
                      <a:schemeClr val="accent2">
                        <a:lumMod val="20000"/>
                        <a:lumOff val="80000"/>
                      </a:schemeClr>
                    </a:solidFill>
                  </a:tcPr>
                </a:tc>
                <a:tc>
                  <a:txBody>
                    <a:bodyPr/>
                    <a:lstStyle/>
                    <a:p>
                      <a:pPr algn="l" fontAlgn="ctr"/>
                      <a:r>
                        <a:rPr lang="en-IN" sz="900" b="0" i="0" u="none" strike="noStrike" dirty="0">
                          <a:effectLst/>
                          <a:latin typeface="Avenir Next" panose="020B0503020202020204" pitchFamily="34" charset="0"/>
                        </a:rPr>
                        <a:t> </a:t>
                      </a:r>
                      <a:endParaRPr lang="en-IN" sz="900" b="0" i="0" u="none" strike="noStrike" dirty="0">
                        <a:solidFill>
                          <a:srgbClr val="000000"/>
                        </a:solidFill>
                        <a:effectLst/>
                        <a:latin typeface="Avenir Next" panose="020B0503020202020204" pitchFamily="34" charset="0"/>
                      </a:endParaRPr>
                    </a:p>
                  </a:txBody>
                  <a:tcPr marL="5957" marR="5957" marT="5957" marB="0" anchor="ctr">
                    <a:solidFill>
                      <a:schemeClr val="accent2">
                        <a:lumMod val="20000"/>
                        <a:lumOff val="80000"/>
                      </a:schemeClr>
                    </a:solidFill>
                  </a:tcPr>
                </a:tc>
                <a:tc>
                  <a:txBody>
                    <a:bodyPr/>
                    <a:lstStyle/>
                    <a:p>
                      <a:pPr algn="l" fontAlgn="ctr"/>
                      <a:r>
                        <a:rPr lang="en-IN" sz="900" b="0" i="0" u="none" strike="noStrike" dirty="0">
                          <a:effectLst/>
                          <a:latin typeface="Avenir Next" panose="020B0503020202020204" pitchFamily="34" charset="0"/>
                        </a:rPr>
                        <a:t> </a:t>
                      </a:r>
                      <a:endParaRPr lang="en-IN" sz="900" b="0" i="0" u="none" strike="noStrike" dirty="0">
                        <a:solidFill>
                          <a:srgbClr val="000000"/>
                        </a:solidFill>
                        <a:effectLst/>
                        <a:latin typeface="Avenir Next" panose="020B0503020202020204" pitchFamily="34" charset="0"/>
                      </a:endParaRPr>
                    </a:p>
                  </a:txBody>
                  <a:tcPr marL="5957" marR="5957" marT="5957" marB="0" anchor="ctr">
                    <a:solidFill>
                      <a:schemeClr val="accent2">
                        <a:lumMod val="20000"/>
                        <a:lumOff val="80000"/>
                      </a:schemeClr>
                    </a:solidFill>
                  </a:tcPr>
                </a:tc>
                <a:extLst>
                  <a:ext uri="{0D108BD9-81ED-4DB2-BD59-A6C34878D82A}">
                    <a16:rowId xmlns:a16="http://schemas.microsoft.com/office/drawing/2014/main" val="1781852507"/>
                  </a:ext>
                </a:extLst>
              </a:tr>
              <a:tr h="362279">
                <a:tc vMerge="1">
                  <a:txBody>
                    <a:bodyPr/>
                    <a:lstStyle/>
                    <a:p>
                      <a:pPr algn="l" fontAlgn="ctr"/>
                      <a:endParaRPr lang="en-IN" sz="1100" b="1" i="0" u="none" strike="noStrike" kern="1200" dirty="0">
                        <a:solidFill>
                          <a:schemeClr val="dk1"/>
                        </a:solidFill>
                        <a:effectLst/>
                        <a:latin typeface="Avenir Next Demi Bold" panose="020B0503020202020204" pitchFamily="34" charset="0"/>
                        <a:ea typeface="+mn-ea"/>
                        <a:cs typeface="+mn-cs"/>
                      </a:endParaRPr>
                    </a:p>
                  </a:txBody>
                  <a:tcPr marL="5957" marR="5957" marT="5957" marB="0" anchor="ctr">
                    <a:solidFill>
                      <a:schemeClr val="accent1">
                        <a:lumMod val="20000"/>
                        <a:lumOff val="80000"/>
                      </a:schemeClr>
                    </a:solidFill>
                  </a:tcPr>
                </a:tc>
                <a:tc vMerge="1">
                  <a:txBody>
                    <a:bodyPr/>
                    <a:lstStyle/>
                    <a:p>
                      <a:pPr algn="l" fontAlgn="ctr"/>
                      <a:endParaRPr lang="en-IN" sz="900" b="0" i="0" u="none" strike="noStrike" dirty="0">
                        <a:solidFill>
                          <a:srgbClr val="000000"/>
                        </a:solidFill>
                        <a:effectLst/>
                        <a:latin typeface="Avenir Next" panose="020B0503020202020204" pitchFamily="34" charset="0"/>
                      </a:endParaRPr>
                    </a:p>
                  </a:txBody>
                  <a:tcPr marL="5957" marR="5957" marT="5957" marB="0" anchor="ctr">
                    <a:solidFill>
                      <a:schemeClr val="accent1">
                        <a:lumMod val="20000"/>
                        <a:lumOff val="80000"/>
                      </a:schemeClr>
                    </a:solidFill>
                  </a:tcPr>
                </a:tc>
                <a:tc>
                  <a:txBody>
                    <a:bodyPr/>
                    <a:lstStyle/>
                    <a:p>
                      <a:pPr algn="l" fontAlgn="ctr"/>
                      <a:r>
                        <a:rPr lang="en-IN" sz="900" b="0" i="0" u="none" strike="noStrike" dirty="0">
                          <a:effectLst/>
                          <a:latin typeface="Avenir Next" panose="020B0503020202020204" pitchFamily="34" charset="0"/>
                        </a:rPr>
                        <a:t>80000</a:t>
                      </a:r>
                      <a:endParaRPr lang="en-IN" sz="900" b="0" i="0" u="none" strike="noStrike" dirty="0">
                        <a:solidFill>
                          <a:srgbClr val="000000"/>
                        </a:solidFill>
                        <a:effectLst/>
                        <a:latin typeface="Avenir Next" panose="020B0503020202020204" pitchFamily="34" charset="0"/>
                      </a:endParaRPr>
                    </a:p>
                  </a:txBody>
                  <a:tcPr marL="5957" marR="5957" marT="5957" marB="0" anchor="ctr">
                    <a:solidFill>
                      <a:schemeClr val="accent2">
                        <a:lumMod val="20000"/>
                        <a:lumOff val="80000"/>
                      </a:schemeClr>
                    </a:solidFill>
                  </a:tcPr>
                </a:tc>
                <a:tc>
                  <a:txBody>
                    <a:bodyPr/>
                    <a:lstStyle/>
                    <a:p>
                      <a:pPr algn="l" fontAlgn="ctr"/>
                      <a:r>
                        <a:rPr lang="en-IN" sz="900" b="0" i="0" u="none" strike="noStrike" dirty="0">
                          <a:effectLst/>
                          <a:latin typeface="Avenir Next" panose="020B0503020202020204" pitchFamily="34" charset="0"/>
                        </a:rPr>
                        <a:t>120000</a:t>
                      </a:r>
                      <a:endParaRPr lang="en-IN" sz="900" b="0" i="0" u="none" strike="noStrike" dirty="0">
                        <a:solidFill>
                          <a:srgbClr val="000000"/>
                        </a:solidFill>
                        <a:effectLst/>
                        <a:latin typeface="Avenir Next" panose="020B0503020202020204" pitchFamily="34" charset="0"/>
                      </a:endParaRPr>
                    </a:p>
                  </a:txBody>
                  <a:tcPr marL="5957" marR="5957" marT="5957" marB="0" anchor="ctr">
                    <a:solidFill>
                      <a:schemeClr val="accent2">
                        <a:lumMod val="20000"/>
                        <a:lumOff val="80000"/>
                      </a:schemeClr>
                    </a:solidFill>
                  </a:tcPr>
                </a:tc>
                <a:tc>
                  <a:txBody>
                    <a:bodyPr/>
                    <a:lstStyle/>
                    <a:p>
                      <a:pPr algn="l" fontAlgn="ctr"/>
                      <a:r>
                        <a:rPr lang="en-IN" sz="900" b="0" i="0" u="none" strike="noStrike" dirty="0">
                          <a:effectLst/>
                          <a:latin typeface="Avenir Next" panose="020B0503020202020204" pitchFamily="34" charset="0"/>
                        </a:rPr>
                        <a:t>40000</a:t>
                      </a:r>
                      <a:endParaRPr lang="en-IN" sz="900" b="0" i="0" u="none" strike="noStrike" dirty="0">
                        <a:solidFill>
                          <a:srgbClr val="000000"/>
                        </a:solidFill>
                        <a:effectLst/>
                        <a:latin typeface="Avenir Next" panose="020B0503020202020204" pitchFamily="34" charset="0"/>
                      </a:endParaRPr>
                    </a:p>
                  </a:txBody>
                  <a:tcPr marL="5957" marR="5957" marT="5957" marB="0" anchor="ctr">
                    <a:solidFill>
                      <a:schemeClr val="accent2">
                        <a:lumMod val="20000"/>
                        <a:lumOff val="80000"/>
                      </a:schemeClr>
                    </a:solidFill>
                  </a:tcPr>
                </a:tc>
                <a:tc>
                  <a:txBody>
                    <a:bodyPr/>
                    <a:lstStyle/>
                    <a:p>
                      <a:pPr algn="l" fontAlgn="ctr"/>
                      <a:r>
                        <a:rPr lang="en-IN" sz="900" b="0" i="0" u="none" strike="noStrike" dirty="0">
                          <a:effectLst/>
                          <a:latin typeface="Avenir Next" panose="020B0503020202020204" pitchFamily="34" charset="0"/>
                        </a:rPr>
                        <a:t>3,000</a:t>
                      </a:r>
                      <a:endParaRPr lang="en-IN" sz="900" b="0" i="0" u="none" strike="noStrike" dirty="0">
                        <a:solidFill>
                          <a:srgbClr val="000000"/>
                        </a:solidFill>
                        <a:effectLst/>
                        <a:latin typeface="Avenir Next" panose="020B0503020202020204" pitchFamily="34" charset="0"/>
                      </a:endParaRPr>
                    </a:p>
                  </a:txBody>
                  <a:tcPr marL="5957" marR="5957" marT="5957" marB="0" anchor="ctr">
                    <a:solidFill>
                      <a:schemeClr val="accent2">
                        <a:lumMod val="20000"/>
                        <a:lumOff val="80000"/>
                      </a:schemeClr>
                    </a:solidFill>
                  </a:tcPr>
                </a:tc>
                <a:tc>
                  <a:txBody>
                    <a:bodyPr/>
                    <a:lstStyle/>
                    <a:p>
                      <a:pPr algn="l" fontAlgn="ctr"/>
                      <a:r>
                        <a:rPr lang="en-IN" sz="900" b="0" i="0" u="none" strike="noStrike" dirty="0">
                          <a:effectLst/>
                          <a:latin typeface="Avenir Next" panose="020B0503020202020204" pitchFamily="34" charset="0"/>
                        </a:rPr>
                        <a:t> $0.24M</a:t>
                      </a:r>
                      <a:endParaRPr lang="en-IN" sz="900" b="0" i="0" u="none" strike="noStrike" dirty="0">
                        <a:solidFill>
                          <a:srgbClr val="000000"/>
                        </a:solidFill>
                        <a:effectLst/>
                        <a:latin typeface="Avenir Next" panose="020B0503020202020204" pitchFamily="34" charset="0"/>
                      </a:endParaRPr>
                    </a:p>
                  </a:txBody>
                  <a:tcPr marL="5957" marR="5957" marT="5957" marB="0" anchor="ctr">
                    <a:solidFill>
                      <a:schemeClr val="accent2">
                        <a:lumMod val="20000"/>
                        <a:lumOff val="80000"/>
                      </a:schemeClr>
                    </a:solidFill>
                  </a:tcPr>
                </a:tc>
                <a:tc>
                  <a:txBody>
                    <a:bodyPr/>
                    <a:lstStyle/>
                    <a:p>
                      <a:pPr algn="l" fontAlgn="ctr"/>
                      <a:r>
                        <a:rPr lang="en-IN" sz="1200" b="1" i="0" u="none" strike="noStrike" dirty="0">
                          <a:solidFill>
                            <a:schemeClr val="bg1"/>
                          </a:solidFill>
                          <a:effectLst/>
                          <a:latin typeface="Avenir Next Demi Bold" panose="020B0503020202020204" pitchFamily="34" charset="0"/>
                        </a:rPr>
                        <a:t>$0.38 M</a:t>
                      </a:r>
                    </a:p>
                  </a:txBody>
                  <a:tcPr marL="5957" marR="5957" marT="5957" marB="0" anchor="ctr">
                    <a:solidFill>
                      <a:schemeClr val="accent2">
                        <a:lumMod val="75000"/>
                      </a:schemeClr>
                    </a:solidFill>
                  </a:tcPr>
                </a:tc>
                <a:tc>
                  <a:txBody>
                    <a:bodyPr/>
                    <a:lstStyle/>
                    <a:p>
                      <a:pPr algn="l" fontAlgn="ctr"/>
                      <a:r>
                        <a:rPr lang="en-IN" sz="900" b="0" i="0" u="none" strike="noStrike" dirty="0">
                          <a:effectLst/>
                          <a:latin typeface="Avenir Next" panose="020B0503020202020204" pitchFamily="34" charset="0"/>
                        </a:rPr>
                        <a:t>156.4%</a:t>
                      </a:r>
                      <a:endParaRPr lang="en-IN" sz="900" b="0" i="0" u="none" strike="noStrike" dirty="0">
                        <a:solidFill>
                          <a:srgbClr val="000000"/>
                        </a:solidFill>
                        <a:effectLst/>
                        <a:latin typeface="Avenir Next" panose="020B0503020202020204" pitchFamily="34" charset="0"/>
                      </a:endParaRPr>
                    </a:p>
                  </a:txBody>
                  <a:tcPr marL="5957" marR="5957" marT="5957" marB="0" anchor="ctr">
                    <a:solidFill>
                      <a:schemeClr val="accent2">
                        <a:lumMod val="20000"/>
                        <a:lumOff val="80000"/>
                      </a:schemeClr>
                    </a:solidFill>
                  </a:tcPr>
                </a:tc>
                <a:tc>
                  <a:txBody>
                    <a:bodyPr/>
                    <a:lstStyle/>
                    <a:p>
                      <a:pPr algn="l" fontAlgn="ctr"/>
                      <a:r>
                        <a:rPr lang="en-IN" sz="1100" b="0" i="0" u="none" strike="noStrike" dirty="0">
                          <a:solidFill>
                            <a:srgbClr val="000000"/>
                          </a:solidFill>
                          <a:effectLst/>
                          <a:latin typeface="Avenir Next Medium" panose="020B0503020202020204" pitchFamily="34" charset="0"/>
                        </a:rPr>
                        <a:t>$0.14 M</a:t>
                      </a:r>
                    </a:p>
                  </a:txBody>
                  <a:tcPr marL="5957" marR="5957" marT="5957" marB="0" anchor="ctr">
                    <a:solidFill>
                      <a:schemeClr val="accent2">
                        <a:lumMod val="20000"/>
                        <a:lumOff val="80000"/>
                      </a:schemeClr>
                    </a:solidFill>
                  </a:tcPr>
                </a:tc>
                <a:extLst>
                  <a:ext uri="{0D108BD9-81ED-4DB2-BD59-A6C34878D82A}">
                    <a16:rowId xmlns:a16="http://schemas.microsoft.com/office/drawing/2014/main" val="442144368"/>
                  </a:ext>
                </a:extLst>
              </a:tr>
              <a:tr h="761243">
                <a:tc rowSpan="2">
                  <a:txBody>
                    <a:bodyPr/>
                    <a:lstStyle/>
                    <a:p>
                      <a:pPr algn="l" fontAlgn="ctr"/>
                      <a:r>
                        <a:rPr lang="en-IN" sz="1100" b="1" i="0" u="none" strike="noStrike" kern="1200" dirty="0">
                          <a:solidFill>
                            <a:schemeClr val="dk1"/>
                          </a:solidFill>
                          <a:effectLst/>
                          <a:latin typeface="Avenir Next Demi Bold" panose="020B0503020202020204" pitchFamily="34" charset="0"/>
                          <a:ea typeface="+mn-ea"/>
                          <a:cs typeface="+mn-cs"/>
                        </a:rPr>
                        <a:t>2022-23</a:t>
                      </a:r>
                    </a:p>
                    <a:p>
                      <a:pPr algn="l" fontAlgn="ctr"/>
                      <a:r>
                        <a:rPr lang="en-IN" sz="1100" b="1" i="0" u="none" strike="noStrike" kern="1200" dirty="0">
                          <a:solidFill>
                            <a:schemeClr val="dk1"/>
                          </a:solidFill>
                          <a:effectLst/>
                          <a:latin typeface="Avenir Next Demi Bold" panose="020B0503020202020204" pitchFamily="34" charset="0"/>
                          <a:ea typeface="+mn-ea"/>
                          <a:cs typeface="+mn-cs"/>
                        </a:rPr>
                        <a:t> </a:t>
                      </a:r>
                    </a:p>
                  </a:txBody>
                  <a:tcPr marL="5957" marR="5957" marT="5957" marB="0" anchor="ctr">
                    <a:solidFill>
                      <a:schemeClr val="accent2">
                        <a:lumMod val="40000"/>
                        <a:lumOff val="60000"/>
                      </a:schemeClr>
                    </a:solidFill>
                  </a:tcPr>
                </a:tc>
                <a:tc rowSpan="2">
                  <a:txBody>
                    <a:bodyPr/>
                    <a:lstStyle/>
                    <a:p>
                      <a:pPr algn="l" fontAlgn="ctr"/>
                      <a:r>
                        <a:rPr lang="en-IN" sz="900" b="0" i="0" u="none" strike="noStrike" dirty="0">
                          <a:effectLst/>
                          <a:latin typeface="Avenir Next" panose="020B0503020202020204" pitchFamily="34" charset="0"/>
                        </a:rPr>
                        <a:t>4000/ 5 Schools</a:t>
                      </a:r>
                      <a:endParaRPr lang="en-IN" sz="900" b="0" i="0" u="none" strike="noStrike" dirty="0">
                        <a:solidFill>
                          <a:srgbClr val="000000"/>
                        </a:solidFill>
                        <a:effectLst/>
                        <a:latin typeface="Avenir Next" panose="020B0503020202020204" pitchFamily="34" charset="0"/>
                      </a:endParaRPr>
                    </a:p>
                    <a:p>
                      <a:pPr algn="l" fontAlgn="ctr"/>
                      <a:r>
                        <a:rPr lang="en-IN" sz="900" b="0" i="0" u="none" strike="noStrike" dirty="0">
                          <a:effectLst/>
                          <a:latin typeface="Avenir Next" panose="020B0503020202020204" pitchFamily="34" charset="0"/>
                        </a:rPr>
                        <a:t> </a:t>
                      </a:r>
                      <a:endParaRPr lang="en-IN" sz="900" b="0" i="0" u="none" strike="noStrike" dirty="0">
                        <a:solidFill>
                          <a:srgbClr val="000000"/>
                        </a:solidFill>
                        <a:effectLst/>
                        <a:latin typeface="Avenir Next" panose="020B0503020202020204" pitchFamily="34" charset="0"/>
                      </a:endParaRPr>
                    </a:p>
                  </a:txBody>
                  <a:tcPr marL="5957" marR="5957" marT="5957" marB="0" anchor="ctr">
                    <a:solidFill>
                      <a:schemeClr val="accent2">
                        <a:lumMod val="40000"/>
                        <a:lumOff val="60000"/>
                      </a:schemeClr>
                    </a:solidFill>
                  </a:tcPr>
                </a:tc>
                <a:tc>
                  <a:txBody>
                    <a:bodyPr/>
                    <a:lstStyle/>
                    <a:p>
                      <a:pPr algn="l" fontAlgn="ctr"/>
                      <a:r>
                        <a:rPr lang="en-IN" sz="900" b="0" i="0" u="none" strike="noStrike" dirty="0">
                          <a:effectLst/>
                          <a:latin typeface="Avenir Next" panose="020B0503020202020204" pitchFamily="34" charset="0"/>
                        </a:rPr>
                        <a:t>Same as previous year</a:t>
                      </a:r>
                      <a:endParaRPr lang="en-IN" sz="900" b="0" i="0" u="none" strike="noStrike" dirty="0">
                        <a:solidFill>
                          <a:srgbClr val="000000"/>
                        </a:solidFill>
                        <a:effectLst/>
                        <a:latin typeface="Avenir Next" panose="020B0503020202020204" pitchFamily="34" charset="0"/>
                      </a:endParaRPr>
                    </a:p>
                  </a:txBody>
                  <a:tcPr marL="5957" marR="5957" marT="5957" marB="0" anchor="ctr">
                    <a:solidFill>
                      <a:schemeClr val="accent2">
                        <a:lumMod val="40000"/>
                        <a:lumOff val="60000"/>
                      </a:schemeClr>
                    </a:solidFill>
                  </a:tcPr>
                </a:tc>
                <a:tc>
                  <a:txBody>
                    <a:bodyPr/>
                    <a:lstStyle/>
                    <a:p>
                      <a:pPr algn="l" fontAlgn="ctr"/>
                      <a:r>
                        <a:rPr lang="en-IN" sz="900" b="0" i="0" u="none" strike="noStrike" dirty="0">
                          <a:effectLst/>
                          <a:latin typeface="Avenir Next" panose="020B0503020202020204" pitchFamily="34" charset="0"/>
                        </a:rPr>
                        <a:t>More Teacher's Added with Annual Increment of 10%</a:t>
                      </a:r>
                      <a:endParaRPr lang="en-IN" sz="900" b="0" i="0" u="none" strike="noStrike" dirty="0">
                        <a:solidFill>
                          <a:srgbClr val="000000"/>
                        </a:solidFill>
                        <a:effectLst/>
                        <a:latin typeface="Avenir Next" panose="020B0503020202020204" pitchFamily="34" charset="0"/>
                      </a:endParaRPr>
                    </a:p>
                  </a:txBody>
                  <a:tcPr marL="5957" marR="5957" marT="5957" marB="0" anchor="ctr">
                    <a:solidFill>
                      <a:schemeClr val="accent2">
                        <a:lumMod val="40000"/>
                        <a:lumOff val="60000"/>
                      </a:schemeClr>
                    </a:solidFill>
                  </a:tcPr>
                </a:tc>
                <a:tc>
                  <a:txBody>
                    <a:bodyPr/>
                    <a:lstStyle/>
                    <a:p>
                      <a:pPr algn="l" fontAlgn="ctr"/>
                      <a:r>
                        <a:rPr lang="en-IN" sz="900" b="0" i="0" u="none" strike="noStrike" dirty="0">
                          <a:effectLst/>
                          <a:latin typeface="Avenir Next" panose="020B0503020202020204" pitchFamily="34" charset="0"/>
                        </a:rPr>
                        <a:t>4 Employees Added with 10% Salary is increased</a:t>
                      </a:r>
                      <a:endParaRPr lang="en-IN" sz="900" b="0" i="0" u="none" strike="noStrike" dirty="0">
                        <a:solidFill>
                          <a:srgbClr val="000000"/>
                        </a:solidFill>
                        <a:effectLst/>
                        <a:latin typeface="Avenir Next" panose="020B0503020202020204" pitchFamily="34" charset="0"/>
                      </a:endParaRPr>
                    </a:p>
                  </a:txBody>
                  <a:tcPr marL="5957" marR="5957" marT="5957" marB="0" anchor="ctr">
                    <a:solidFill>
                      <a:schemeClr val="accent2">
                        <a:lumMod val="40000"/>
                        <a:lumOff val="60000"/>
                      </a:schemeClr>
                    </a:solidFill>
                  </a:tcPr>
                </a:tc>
                <a:tc>
                  <a:txBody>
                    <a:bodyPr/>
                    <a:lstStyle/>
                    <a:p>
                      <a:pPr algn="l" fontAlgn="ctr"/>
                      <a:r>
                        <a:rPr lang="en-IN" sz="900" b="0" i="0" u="none" strike="noStrike" dirty="0">
                          <a:effectLst/>
                          <a:latin typeface="Avenir Next" panose="020B0503020202020204" pitchFamily="34" charset="0"/>
                        </a:rPr>
                        <a:t>Increased Marketing Cost</a:t>
                      </a:r>
                      <a:endParaRPr lang="en-IN" sz="900" b="0" i="0" u="none" strike="noStrike" dirty="0">
                        <a:solidFill>
                          <a:srgbClr val="000000"/>
                        </a:solidFill>
                        <a:effectLst/>
                        <a:latin typeface="Avenir Next" panose="020B0503020202020204" pitchFamily="34" charset="0"/>
                      </a:endParaRPr>
                    </a:p>
                  </a:txBody>
                  <a:tcPr marL="5957" marR="5957" marT="5957" marB="0" anchor="ctr">
                    <a:solidFill>
                      <a:schemeClr val="accent2">
                        <a:lumMod val="40000"/>
                        <a:lumOff val="60000"/>
                      </a:schemeClr>
                    </a:solidFill>
                  </a:tcPr>
                </a:tc>
                <a:tc>
                  <a:txBody>
                    <a:bodyPr/>
                    <a:lstStyle/>
                    <a:p>
                      <a:pPr algn="l" fontAlgn="ctr"/>
                      <a:r>
                        <a:rPr lang="en-IN" sz="900" b="0" i="0" u="none" strike="noStrike" dirty="0">
                          <a:effectLst/>
                          <a:latin typeface="Avenir Next" panose="020B0503020202020204" pitchFamily="34" charset="0"/>
                        </a:rPr>
                        <a:t>1199500</a:t>
                      </a:r>
                      <a:endParaRPr lang="en-IN" sz="900" b="0" i="0" u="none" strike="noStrike" dirty="0">
                        <a:solidFill>
                          <a:srgbClr val="000000"/>
                        </a:solidFill>
                        <a:effectLst/>
                        <a:latin typeface="Avenir Next" panose="020B0503020202020204" pitchFamily="34" charset="0"/>
                      </a:endParaRPr>
                    </a:p>
                  </a:txBody>
                  <a:tcPr marL="5957" marR="5957" marT="5957" marB="0" anchor="ctr">
                    <a:solidFill>
                      <a:schemeClr val="accent2">
                        <a:lumMod val="40000"/>
                        <a:lumOff val="60000"/>
                      </a:schemeClr>
                    </a:solidFill>
                  </a:tcPr>
                </a:tc>
                <a:tc>
                  <a:txBody>
                    <a:bodyPr/>
                    <a:lstStyle/>
                    <a:p>
                      <a:pPr algn="l" fontAlgn="ctr"/>
                      <a:r>
                        <a:rPr lang="en-IN" sz="900" b="0" i="0" u="none" strike="noStrike" dirty="0">
                          <a:effectLst/>
                          <a:latin typeface="Avenir Next" panose="020B0503020202020204" pitchFamily="34" charset="0"/>
                        </a:rPr>
                        <a:t>Calculated on Similar Model</a:t>
                      </a:r>
                      <a:endParaRPr lang="en-IN" sz="900" b="0" i="0" u="none" strike="noStrike" dirty="0">
                        <a:solidFill>
                          <a:srgbClr val="000000"/>
                        </a:solidFill>
                        <a:effectLst/>
                        <a:latin typeface="Avenir Next" panose="020B0503020202020204" pitchFamily="34" charset="0"/>
                      </a:endParaRPr>
                    </a:p>
                  </a:txBody>
                  <a:tcPr marL="5957" marR="5957" marT="5957" marB="0" anchor="ctr">
                    <a:solidFill>
                      <a:schemeClr val="accent2">
                        <a:lumMod val="40000"/>
                        <a:lumOff val="60000"/>
                      </a:schemeClr>
                    </a:solidFill>
                  </a:tcPr>
                </a:tc>
                <a:tc>
                  <a:txBody>
                    <a:bodyPr/>
                    <a:lstStyle/>
                    <a:p>
                      <a:pPr algn="l" fontAlgn="ctr"/>
                      <a:r>
                        <a:rPr lang="en-IN" sz="900" b="0" i="0" u="none" strike="noStrike" dirty="0">
                          <a:effectLst/>
                          <a:latin typeface="Avenir Next" panose="020B0503020202020204" pitchFamily="34" charset="0"/>
                        </a:rPr>
                        <a:t> </a:t>
                      </a:r>
                      <a:endParaRPr lang="en-IN" sz="900" b="0" i="0" u="none" strike="noStrike" dirty="0">
                        <a:solidFill>
                          <a:srgbClr val="000000"/>
                        </a:solidFill>
                        <a:effectLst/>
                        <a:latin typeface="Avenir Next" panose="020B0503020202020204" pitchFamily="34" charset="0"/>
                      </a:endParaRPr>
                    </a:p>
                  </a:txBody>
                  <a:tcPr marL="5957" marR="5957" marT="5957" marB="0" anchor="ctr">
                    <a:solidFill>
                      <a:schemeClr val="accent2">
                        <a:lumMod val="40000"/>
                        <a:lumOff val="60000"/>
                      </a:schemeClr>
                    </a:solidFill>
                  </a:tcPr>
                </a:tc>
                <a:tc>
                  <a:txBody>
                    <a:bodyPr/>
                    <a:lstStyle/>
                    <a:p>
                      <a:pPr algn="l" fontAlgn="ctr"/>
                      <a:r>
                        <a:rPr lang="en-IN" sz="900" b="0" i="0" u="none" strike="noStrike" dirty="0">
                          <a:effectLst/>
                          <a:latin typeface="Avenir Next" panose="020B0503020202020204" pitchFamily="34" charset="0"/>
                        </a:rPr>
                        <a:t> </a:t>
                      </a:r>
                      <a:endParaRPr lang="en-IN" sz="900" b="0" i="0" u="none" strike="noStrike" dirty="0">
                        <a:solidFill>
                          <a:srgbClr val="000000"/>
                        </a:solidFill>
                        <a:effectLst/>
                        <a:latin typeface="Avenir Next" panose="020B0503020202020204" pitchFamily="34" charset="0"/>
                      </a:endParaRPr>
                    </a:p>
                  </a:txBody>
                  <a:tcPr marL="5957" marR="5957" marT="5957" marB="0" anchor="ctr">
                    <a:solidFill>
                      <a:schemeClr val="accent2">
                        <a:lumMod val="40000"/>
                        <a:lumOff val="60000"/>
                      </a:schemeClr>
                    </a:solidFill>
                  </a:tcPr>
                </a:tc>
                <a:extLst>
                  <a:ext uri="{0D108BD9-81ED-4DB2-BD59-A6C34878D82A}">
                    <a16:rowId xmlns:a16="http://schemas.microsoft.com/office/drawing/2014/main" val="2250317177"/>
                  </a:ext>
                </a:extLst>
              </a:tr>
              <a:tr h="340502">
                <a:tc vMerge="1">
                  <a:txBody>
                    <a:bodyPr/>
                    <a:lstStyle/>
                    <a:p>
                      <a:pPr algn="l" fontAlgn="ctr"/>
                      <a:endParaRPr lang="en-IN" sz="1100" b="1" i="0" u="none" strike="noStrike" kern="1200" dirty="0">
                        <a:solidFill>
                          <a:schemeClr val="dk1"/>
                        </a:solidFill>
                        <a:effectLst/>
                        <a:latin typeface="Avenir Next Demi Bold" panose="020B0503020202020204" pitchFamily="34" charset="0"/>
                        <a:ea typeface="+mn-ea"/>
                        <a:cs typeface="+mn-cs"/>
                      </a:endParaRPr>
                    </a:p>
                  </a:txBody>
                  <a:tcPr marL="5957" marR="5957" marT="5957" marB="0" anchor="ctr">
                    <a:solidFill>
                      <a:schemeClr val="accent1">
                        <a:lumMod val="40000"/>
                        <a:lumOff val="60000"/>
                      </a:schemeClr>
                    </a:solidFill>
                  </a:tcPr>
                </a:tc>
                <a:tc vMerge="1">
                  <a:txBody>
                    <a:bodyPr/>
                    <a:lstStyle/>
                    <a:p>
                      <a:pPr algn="l" fontAlgn="ctr"/>
                      <a:endParaRPr lang="en-IN" sz="900" b="0" i="0" u="none" strike="noStrike" dirty="0">
                        <a:solidFill>
                          <a:srgbClr val="000000"/>
                        </a:solidFill>
                        <a:effectLst/>
                        <a:latin typeface="Avenir Next" panose="020B0503020202020204" pitchFamily="34" charset="0"/>
                      </a:endParaRPr>
                    </a:p>
                  </a:txBody>
                  <a:tcPr marL="5957" marR="5957" marT="5957" marB="0" anchor="ctr">
                    <a:solidFill>
                      <a:schemeClr val="accent1">
                        <a:lumMod val="40000"/>
                        <a:lumOff val="60000"/>
                      </a:schemeClr>
                    </a:solidFill>
                  </a:tcPr>
                </a:tc>
                <a:tc>
                  <a:txBody>
                    <a:bodyPr/>
                    <a:lstStyle/>
                    <a:p>
                      <a:pPr algn="l" fontAlgn="ctr"/>
                      <a:r>
                        <a:rPr lang="en-IN" sz="900" b="0" i="0" u="none" strike="noStrike" dirty="0">
                          <a:effectLst/>
                          <a:latin typeface="Avenir Next" panose="020B0503020202020204" pitchFamily="34" charset="0"/>
                        </a:rPr>
                        <a:t>400000</a:t>
                      </a:r>
                      <a:endParaRPr lang="en-IN" sz="900" b="0" i="0" u="none" strike="noStrike" dirty="0">
                        <a:solidFill>
                          <a:srgbClr val="000000"/>
                        </a:solidFill>
                        <a:effectLst/>
                        <a:latin typeface="Avenir Next" panose="020B0503020202020204" pitchFamily="34" charset="0"/>
                      </a:endParaRPr>
                    </a:p>
                  </a:txBody>
                  <a:tcPr marL="5957" marR="5957" marT="5957" marB="0" anchor="ctr">
                    <a:solidFill>
                      <a:schemeClr val="accent2">
                        <a:lumMod val="40000"/>
                        <a:lumOff val="60000"/>
                      </a:schemeClr>
                    </a:solidFill>
                  </a:tcPr>
                </a:tc>
                <a:tc>
                  <a:txBody>
                    <a:bodyPr/>
                    <a:lstStyle/>
                    <a:p>
                      <a:pPr algn="l" fontAlgn="ctr"/>
                      <a:r>
                        <a:rPr lang="en-IN" sz="900" b="0" i="0" u="none" strike="noStrike" dirty="0">
                          <a:effectLst/>
                          <a:latin typeface="Avenir Next" panose="020B0503020202020204" pitchFamily="34" charset="0"/>
                        </a:rPr>
                        <a:t>660000</a:t>
                      </a:r>
                      <a:endParaRPr lang="en-IN" sz="900" b="0" i="0" u="none" strike="noStrike" dirty="0">
                        <a:solidFill>
                          <a:srgbClr val="000000"/>
                        </a:solidFill>
                        <a:effectLst/>
                        <a:latin typeface="Avenir Next" panose="020B0503020202020204" pitchFamily="34" charset="0"/>
                      </a:endParaRPr>
                    </a:p>
                  </a:txBody>
                  <a:tcPr marL="5957" marR="5957" marT="5957" marB="0" anchor="ctr">
                    <a:solidFill>
                      <a:schemeClr val="accent2">
                        <a:lumMod val="40000"/>
                        <a:lumOff val="60000"/>
                      </a:schemeClr>
                    </a:solidFill>
                  </a:tcPr>
                </a:tc>
                <a:tc>
                  <a:txBody>
                    <a:bodyPr/>
                    <a:lstStyle/>
                    <a:p>
                      <a:pPr algn="l" fontAlgn="ctr"/>
                      <a:r>
                        <a:rPr lang="en-IN" sz="900" b="0" i="0" u="none" strike="noStrike" dirty="0">
                          <a:effectLst/>
                          <a:latin typeface="Avenir Next" panose="020B0503020202020204" pitchFamily="34" charset="0"/>
                        </a:rPr>
                        <a:t>132000</a:t>
                      </a:r>
                      <a:endParaRPr lang="en-IN" sz="900" b="0" i="0" u="none" strike="noStrike" dirty="0">
                        <a:solidFill>
                          <a:srgbClr val="000000"/>
                        </a:solidFill>
                        <a:effectLst/>
                        <a:latin typeface="Avenir Next" panose="020B0503020202020204" pitchFamily="34" charset="0"/>
                      </a:endParaRPr>
                    </a:p>
                  </a:txBody>
                  <a:tcPr marL="5957" marR="5957" marT="5957" marB="0" anchor="ctr">
                    <a:solidFill>
                      <a:schemeClr val="accent2">
                        <a:lumMod val="40000"/>
                        <a:lumOff val="60000"/>
                      </a:schemeClr>
                    </a:solidFill>
                  </a:tcPr>
                </a:tc>
                <a:tc>
                  <a:txBody>
                    <a:bodyPr/>
                    <a:lstStyle/>
                    <a:p>
                      <a:pPr algn="l" fontAlgn="ctr"/>
                      <a:r>
                        <a:rPr lang="en-IN" sz="900" b="0" i="0" u="none" strike="noStrike" dirty="0">
                          <a:effectLst/>
                          <a:latin typeface="Avenir Next" panose="020B0503020202020204" pitchFamily="34" charset="0"/>
                        </a:rPr>
                        <a:t>7,500</a:t>
                      </a:r>
                      <a:endParaRPr lang="en-IN" sz="900" b="0" i="0" u="none" strike="noStrike" dirty="0">
                        <a:solidFill>
                          <a:srgbClr val="000000"/>
                        </a:solidFill>
                        <a:effectLst/>
                        <a:latin typeface="Avenir Next" panose="020B0503020202020204" pitchFamily="34" charset="0"/>
                      </a:endParaRPr>
                    </a:p>
                  </a:txBody>
                  <a:tcPr marL="5957" marR="5957" marT="5957" marB="0" anchor="ctr">
                    <a:solidFill>
                      <a:schemeClr val="accent2">
                        <a:lumMod val="40000"/>
                        <a:lumOff val="60000"/>
                      </a:schemeClr>
                    </a:solidFill>
                  </a:tcPr>
                </a:tc>
                <a:tc>
                  <a:txBody>
                    <a:bodyPr/>
                    <a:lstStyle/>
                    <a:p>
                      <a:pPr algn="l" fontAlgn="ctr"/>
                      <a:r>
                        <a:rPr lang="en-IN" sz="900" b="0" i="0" u="none" strike="noStrike" dirty="0">
                          <a:solidFill>
                            <a:srgbClr val="000000"/>
                          </a:solidFill>
                          <a:effectLst/>
                          <a:latin typeface="Avenir Next" panose="020B0503020202020204" pitchFamily="34" charset="0"/>
                        </a:rPr>
                        <a:t>$1.19M</a:t>
                      </a:r>
                    </a:p>
                  </a:txBody>
                  <a:tcPr marL="5957" marR="5957" marT="5957" marB="0" anchor="ctr">
                    <a:solidFill>
                      <a:schemeClr val="accent2">
                        <a:lumMod val="40000"/>
                        <a:lumOff val="60000"/>
                      </a:schemeClr>
                    </a:solidFill>
                  </a:tcPr>
                </a:tc>
                <a:tc>
                  <a:txBody>
                    <a:bodyPr/>
                    <a:lstStyle/>
                    <a:p>
                      <a:pPr marL="0" algn="l" defTabSz="914400" rtl="0" eaLnBrk="1" fontAlgn="ctr" latinLnBrk="0" hangingPunct="1"/>
                      <a:r>
                        <a:rPr lang="en-IN" sz="1100" b="0" i="0" u="none" strike="noStrike" kern="1200" dirty="0">
                          <a:solidFill>
                            <a:srgbClr val="000000"/>
                          </a:solidFill>
                          <a:effectLst/>
                          <a:latin typeface="Avenir Next Medium" panose="020B0503020202020204" pitchFamily="34" charset="0"/>
                          <a:ea typeface="+mn-ea"/>
                          <a:cs typeface="+mn-cs"/>
                        </a:rPr>
                        <a:t>$1.90M</a:t>
                      </a:r>
                    </a:p>
                  </a:txBody>
                  <a:tcPr marL="5957" marR="5957" marT="5957" marB="0" anchor="ctr">
                    <a:solidFill>
                      <a:schemeClr val="accent2">
                        <a:lumMod val="40000"/>
                        <a:lumOff val="60000"/>
                      </a:schemeClr>
                    </a:solidFill>
                  </a:tcPr>
                </a:tc>
                <a:tc>
                  <a:txBody>
                    <a:bodyPr/>
                    <a:lstStyle/>
                    <a:p>
                      <a:pPr algn="l" fontAlgn="ctr"/>
                      <a:r>
                        <a:rPr lang="en-IN" sz="900" b="0" i="0" u="none" strike="noStrike" dirty="0">
                          <a:effectLst/>
                          <a:latin typeface="Avenir Next" panose="020B0503020202020204" pitchFamily="34" charset="0"/>
                        </a:rPr>
                        <a:t>158.4%</a:t>
                      </a:r>
                      <a:endParaRPr lang="en-IN" sz="900" b="0" i="0" u="none" strike="noStrike" dirty="0">
                        <a:solidFill>
                          <a:srgbClr val="000000"/>
                        </a:solidFill>
                        <a:effectLst/>
                        <a:latin typeface="Avenir Next" panose="020B0503020202020204" pitchFamily="34" charset="0"/>
                      </a:endParaRPr>
                    </a:p>
                  </a:txBody>
                  <a:tcPr marL="5957" marR="5957" marT="5957" marB="0" anchor="ctr">
                    <a:solidFill>
                      <a:schemeClr val="accent2">
                        <a:lumMod val="40000"/>
                        <a:lumOff val="60000"/>
                      </a:schemeClr>
                    </a:solidFill>
                  </a:tcPr>
                </a:tc>
                <a:tc>
                  <a:txBody>
                    <a:bodyPr/>
                    <a:lstStyle/>
                    <a:p>
                      <a:pPr algn="l" fontAlgn="ctr"/>
                      <a:r>
                        <a:rPr lang="en-IN" sz="1100" b="0" i="0" u="none" strike="noStrike" kern="1200" dirty="0">
                          <a:solidFill>
                            <a:srgbClr val="000000"/>
                          </a:solidFill>
                          <a:effectLst/>
                          <a:latin typeface="Avenir Next Medium" panose="020B0503020202020204" pitchFamily="34" charset="0"/>
                          <a:ea typeface="+mn-ea"/>
                          <a:cs typeface="+mn-cs"/>
                        </a:rPr>
                        <a:t>$0.7 M</a:t>
                      </a:r>
                    </a:p>
                  </a:txBody>
                  <a:tcPr marL="5957" marR="5957" marT="5957" marB="0" anchor="ctr">
                    <a:solidFill>
                      <a:schemeClr val="accent2">
                        <a:lumMod val="40000"/>
                        <a:lumOff val="60000"/>
                      </a:schemeClr>
                    </a:solidFill>
                  </a:tcPr>
                </a:tc>
                <a:extLst>
                  <a:ext uri="{0D108BD9-81ED-4DB2-BD59-A6C34878D82A}">
                    <a16:rowId xmlns:a16="http://schemas.microsoft.com/office/drawing/2014/main" val="292159699"/>
                  </a:ext>
                </a:extLst>
              </a:tr>
              <a:tr h="761243">
                <a:tc rowSpan="2">
                  <a:txBody>
                    <a:bodyPr/>
                    <a:lstStyle/>
                    <a:p>
                      <a:pPr algn="l" fontAlgn="ctr"/>
                      <a:r>
                        <a:rPr lang="en-IN" sz="1100" b="1" i="0" u="none" strike="noStrike" kern="1200" dirty="0">
                          <a:solidFill>
                            <a:schemeClr val="dk1"/>
                          </a:solidFill>
                          <a:effectLst/>
                          <a:latin typeface="Avenir Next Demi Bold" panose="020B0503020202020204" pitchFamily="34" charset="0"/>
                          <a:ea typeface="+mn-ea"/>
                          <a:cs typeface="+mn-cs"/>
                        </a:rPr>
                        <a:t>2023-24</a:t>
                      </a:r>
                    </a:p>
                    <a:p>
                      <a:pPr algn="l" fontAlgn="ctr"/>
                      <a:r>
                        <a:rPr lang="en-IN" sz="900" b="0" i="0" u="none" strike="noStrike" dirty="0">
                          <a:effectLst/>
                          <a:latin typeface="Avenir Next" panose="020B0503020202020204" pitchFamily="34" charset="0"/>
                        </a:rPr>
                        <a:t> </a:t>
                      </a:r>
                      <a:endParaRPr lang="en-IN" sz="900" b="0" i="0" u="none" strike="noStrike" dirty="0">
                        <a:solidFill>
                          <a:srgbClr val="000000"/>
                        </a:solidFill>
                        <a:effectLst/>
                        <a:latin typeface="Avenir Next" panose="020B0503020202020204" pitchFamily="34" charset="0"/>
                      </a:endParaRPr>
                    </a:p>
                  </a:txBody>
                  <a:tcPr marL="5957" marR="5957" marT="5957" marB="0" anchor="ctr">
                    <a:solidFill>
                      <a:schemeClr val="accent2">
                        <a:lumMod val="60000"/>
                        <a:lumOff val="40000"/>
                      </a:schemeClr>
                    </a:solidFill>
                  </a:tcPr>
                </a:tc>
                <a:tc rowSpan="2">
                  <a:txBody>
                    <a:bodyPr/>
                    <a:lstStyle/>
                    <a:p>
                      <a:pPr algn="l" fontAlgn="ctr"/>
                      <a:r>
                        <a:rPr lang="en-IN" sz="900" b="0" i="0" u="none" strike="noStrike" dirty="0">
                          <a:effectLst/>
                          <a:latin typeface="Avenir Next" panose="020B0503020202020204" pitchFamily="34" charset="0"/>
                        </a:rPr>
                        <a:t>40000/ 50 Schools</a:t>
                      </a:r>
                      <a:endParaRPr lang="en-IN" sz="900" b="0" i="0" u="none" strike="noStrike" dirty="0">
                        <a:solidFill>
                          <a:srgbClr val="000000"/>
                        </a:solidFill>
                        <a:effectLst/>
                        <a:latin typeface="Avenir Next" panose="020B0503020202020204" pitchFamily="34" charset="0"/>
                      </a:endParaRPr>
                    </a:p>
                    <a:p>
                      <a:pPr algn="l" fontAlgn="ctr"/>
                      <a:r>
                        <a:rPr lang="en-IN" sz="900" b="0" i="0" u="none" strike="noStrike" dirty="0">
                          <a:effectLst/>
                          <a:latin typeface="Avenir Next" panose="020B0503020202020204" pitchFamily="34" charset="0"/>
                        </a:rPr>
                        <a:t> </a:t>
                      </a:r>
                      <a:endParaRPr lang="en-IN" sz="900" b="0" i="0" u="none" strike="noStrike" dirty="0">
                        <a:solidFill>
                          <a:srgbClr val="000000"/>
                        </a:solidFill>
                        <a:effectLst/>
                        <a:latin typeface="Avenir Next" panose="020B0503020202020204" pitchFamily="34" charset="0"/>
                      </a:endParaRPr>
                    </a:p>
                  </a:txBody>
                  <a:tcPr marL="5957" marR="5957" marT="5957" marB="0" anchor="ctr">
                    <a:solidFill>
                      <a:schemeClr val="accent2">
                        <a:lumMod val="60000"/>
                        <a:lumOff val="40000"/>
                      </a:schemeClr>
                    </a:solidFill>
                  </a:tcPr>
                </a:tc>
                <a:tc>
                  <a:txBody>
                    <a:bodyPr/>
                    <a:lstStyle/>
                    <a:p>
                      <a:pPr algn="l" fontAlgn="ctr"/>
                      <a:r>
                        <a:rPr lang="en-IN" sz="900" b="0" i="0" u="none" strike="noStrike" dirty="0">
                          <a:effectLst/>
                          <a:latin typeface="Avenir Next" panose="020B0503020202020204" pitchFamily="34" charset="0"/>
                        </a:rPr>
                        <a:t>Same as previous year</a:t>
                      </a:r>
                      <a:endParaRPr lang="en-IN" sz="900" b="0" i="0" u="none" strike="noStrike" dirty="0">
                        <a:solidFill>
                          <a:srgbClr val="000000"/>
                        </a:solidFill>
                        <a:effectLst/>
                        <a:latin typeface="Avenir Next" panose="020B0503020202020204" pitchFamily="34" charset="0"/>
                      </a:endParaRPr>
                    </a:p>
                  </a:txBody>
                  <a:tcPr marL="5957" marR="5957" marT="5957" marB="0" anchor="ctr">
                    <a:solidFill>
                      <a:schemeClr val="accent2">
                        <a:lumMod val="60000"/>
                        <a:lumOff val="40000"/>
                      </a:schemeClr>
                    </a:solidFill>
                  </a:tcPr>
                </a:tc>
                <a:tc>
                  <a:txBody>
                    <a:bodyPr/>
                    <a:lstStyle/>
                    <a:p>
                      <a:pPr algn="l" fontAlgn="ctr"/>
                      <a:r>
                        <a:rPr lang="en-IN" sz="900" b="0" i="0" u="none" strike="noStrike" dirty="0">
                          <a:effectLst/>
                          <a:latin typeface="Avenir Next" panose="020B0503020202020204" pitchFamily="34" charset="0"/>
                        </a:rPr>
                        <a:t>More Teacher's Added with Annual Increment of 10%</a:t>
                      </a:r>
                      <a:endParaRPr lang="en-IN" sz="900" b="0" i="0" u="none" strike="noStrike" dirty="0">
                        <a:solidFill>
                          <a:srgbClr val="000000"/>
                        </a:solidFill>
                        <a:effectLst/>
                        <a:latin typeface="Avenir Next" panose="020B0503020202020204" pitchFamily="34" charset="0"/>
                      </a:endParaRPr>
                    </a:p>
                  </a:txBody>
                  <a:tcPr marL="5957" marR="5957" marT="5957" marB="0" anchor="ctr">
                    <a:solidFill>
                      <a:schemeClr val="accent2">
                        <a:lumMod val="60000"/>
                        <a:lumOff val="40000"/>
                      </a:schemeClr>
                    </a:solidFill>
                  </a:tcPr>
                </a:tc>
                <a:tc>
                  <a:txBody>
                    <a:bodyPr/>
                    <a:lstStyle/>
                    <a:p>
                      <a:pPr algn="l" fontAlgn="ctr"/>
                      <a:r>
                        <a:rPr lang="en-IN" sz="900" b="0" i="0" u="none" strike="noStrike" dirty="0">
                          <a:effectLst/>
                          <a:latin typeface="Avenir Next" panose="020B0503020202020204" pitchFamily="34" charset="0"/>
                        </a:rPr>
                        <a:t>6 Employees Added with 10% Salary is increased</a:t>
                      </a:r>
                      <a:endParaRPr lang="en-IN" sz="900" b="0" i="0" u="none" strike="noStrike" dirty="0">
                        <a:solidFill>
                          <a:srgbClr val="000000"/>
                        </a:solidFill>
                        <a:effectLst/>
                        <a:latin typeface="Avenir Next" panose="020B0503020202020204" pitchFamily="34" charset="0"/>
                      </a:endParaRPr>
                    </a:p>
                  </a:txBody>
                  <a:tcPr marL="5957" marR="5957" marT="5957" marB="0" anchor="ctr">
                    <a:solidFill>
                      <a:schemeClr val="accent2">
                        <a:lumMod val="60000"/>
                        <a:lumOff val="40000"/>
                      </a:schemeClr>
                    </a:solidFill>
                  </a:tcPr>
                </a:tc>
                <a:tc>
                  <a:txBody>
                    <a:bodyPr/>
                    <a:lstStyle/>
                    <a:p>
                      <a:pPr algn="l" fontAlgn="ctr"/>
                      <a:endParaRPr lang="en-IN" sz="900" b="0" i="0" u="none" strike="noStrike" dirty="0">
                        <a:solidFill>
                          <a:srgbClr val="000000"/>
                        </a:solidFill>
                        <a:effectLst/>
                        <a:latin typeface="Avenir Next" panose="020B0503020202020204" pitchFamily="34" charset="0"/>
                      </a:endParaRPr>
                    </a:p>
                  </a:txBody>
                  <a:tcPr marL="5957" marR="5957" marT="5957" marB="0" anchor="ctr">
                    <a:solidFill>
                      <a:schemeClr val="accent2">
                        <a:lumMod val="60000"/>
                        <a:lumOff val="40000"/>
                      </a:schemeClr>
                    </a:solidFill>
                  </a:tcPr>
                </a:tc>
                <a:tc>
                  <a:txBody>
                    <a:bodyPr/>
                    <a:lstStyle/>
                    <a:p>
                      <a:pPr algn="l" fontAlgn="ctr"/>
                      <a:r>
                        <a:rPr lang="en-IN" sz="900" b="0" i="0" u="none" strike="noStrike" dirty="0">
                          <a:effectLst/>
                          <a:latin typeface="Avenir Next" panose="020B0503020202020204" pitchFamily="34" charset="0"/>
                        </a:rPr>
                        <a:t>11590400</a:t>
                      </a:r>
                      <a:endParaRPr lang="en-IN" sz="900" b="0" i="0" u="none" strike="noStrike" dirty="0">
                        <a:solidFill>
                          <a:srgbClr val="000000"/>
                        </a:solidFill>
                        <a:effectLst/>
                        <a:latin typeface="Avenir Next" panose="020B0503020202020204" pitchFamily="34" charset="0"/>
                      </a:endParaRPr>
                    </a:p>
                  </a:txBody>
                  <a:tcPr marL="5957" marR="5957" marT="5957" marB="0" anchor="ctr">
                    <a:solidFill>
                      <a:schemeClr val="accent2">
                        <a:lumMod val="60000"/>
                        <a:lumOff val="40000"/>
                      </a:schemeClr>
                    </a:solidFill>
                  </a:tcPr>
                </a:tc>
                <a:tc>
                  <a:txBody>
                    <a:bodyPr/>
                    <a:lstStyle/>
                    <a:p>
                      <a:pPr algn="l" fontAlgn="ctr"/>
                      <a:r>
                        <a:rPr lang="en-IN" sz="900" b="0" i="0" u="none" strike="noStrike" dirty="0">
                          <a:effectLst/>
                          <a:latin typeface="Avenir Next" panose="020B0503020202020204" pitchFamily="34" charset="0"/>
                        </a:rPr>
                        <a:t>Independent School Established, No Revenue Sharing</a:t>
                      </a:r>
                      <a:br>
                        <a:rPr lang="en-IN" sz="900" b="0" i="0" u="none" strike="noStrike" dirty="0">
                          <a:effectLst/>
                          <a:latin typeface="Avenir Next" panose="020B0503020202020204" pitchFamily="34" charset="0"/>
                        </a:rPr>
                      </a:br>
                      <a:r>
                        <a:rPr lang="en-IN" sz="900" b="0" i="0" u="none" strike="noStrike" dirty="0">
                          <a:effectLst/>
                          <a:latin typeface="Avenir Next" panose="020B0503020202020204" pitchFamily="34" charset="0"/>
                        </a:rPr>
                        <a:t>Can operate as a public school with federal funding of $6K/ Student</a:t>
                      </a:r>
                      <a:endParaRPr lang="en-IN" sz="900" b="0" i="0" u="none" strike="noStrike" dirty="0">
                        <a:solidFill>
                          <a:srgbClr val="000000"/>
                        </a:solidFill>
                        <a:effectLst/>
                        <a:latin typeface="Avenir Next" panose="020B0503020202020204" pitchFamily="34" charset="0"/>
                      </a:endParaRPr>
                    </a:p>
                  </a:txBody>
                  <a:tcPr marL="5957" marR="5957" marT="5957" marB="0" anchor="ctr">
                    <a:solidFill>
                      <a:schemeClr val="accent2">
                        <a:lumMod val="60000"/>
                        <a:lumOff val="40000"/>
                      </a:schemeClr>
                    </a:solidFill>
                  </a:tcPr>
                </a:tc>
                <a:tc>
                  <a:txBody>
                    <a:bodyPr/>
                    <a:lstStyle/>
                    <a:p>
                      <a:pPr algn="l" fontAlgn="ctr"/>
                      <a:endParaRPr lang="en-IN" sz="900" b="0" i="0" u="none" strike="noStrike" dirty="0">
                        <a:solidFill>
                          <a:srgbClr val="000000"/>
                        </a:solidFill>
                        <a:effectLst/>
                        <a:latin typeface="Avenir Next" panose="020B0503020202020204" pitchFamily="34" charset="0"/>
                      </a:endParaRPr>
                    </a:p>
                  </a:txBody>
                  <a:tcPr marL="5957" marR="5957" marT="5957" marB="0" anchor="ctr">
                    <a:solidFill>
                      <a:schemeClr val="accent2">
                        <a:lumMod val="60000"/>
                        <a:lumOff val="40000"/>
                      </a:schemeClr>
                    </a:solidFill>
                  </a:tcPr>
                </a:tc>
                <a:tc>
                  <a:txBody>
                    <a:bodyPr/>
                    <a:lstStyle/>
                    <a:p>
                      <a:pPr algn="l" fontAlgn="ctr"/>
                      <a:r>
                        <a:rPr lang="en-IN" sz="900" b="0" i="0" u="none" strike="noStrike" dirty="0">
                          <a:effectLst/>
                          <a:latin typeface="Avenir Next" panose="020B0503020202020204" pitchFamily="34" charset="0"/>
                        </a:rPr>
                        <a:t> </a:t>
                      </a:r>
                      <a:endParaRPr lang="en-IN" sz="900" b="0" i="0" u="none" strike="noStrike" dirty="0">
                        <a:solidFill>
                          <a:srgbClr val="000000"/>
                        </a:solidFill>
                        <a:effectLst/>
                        <a:latin typeface="Avenir Next" panose="020B0503020202020204" pitchFamily="34" charset="0"/>
                      </a:endParaRPr>
                    </a:p>
                  </a:txBody>
                  <a:tcPr marL="5957" marR="5957" marT="5957" marB="0" anchor="ctr">
                    <a:solidFill>
                      <a:schemeClr val="accent2">
                        <a:lumMod val="60000"/>
                        <a:lumOff val="40000"/>
                      </a:schemeClr>
                    </a:solidFill>
                  </a:tcPr>
                </a:tc>
                <a:extLst>
                  <a:ext uri="{0D108BD9-81ED-4DB2-BD59-A6C34878D82A}">
                    <a16:rowId xmlns:a16="http://schemas.microsoft.com/office/drawing/2014/main" val="2914456911"/>
                  </a:ext>
                </a:extLst>
              </a:tr>
              <a:tr h="446541">
                <a:tc vMerge="1">
                  <a:txBody>
                    <a:bodyPr/>
                    <a:lstStyle/>
                    <a:p>
                      <a:pPr algn="l" fontAlgn="ctr"/>
                      <a:endParaRPr lang="en-IN" sz="900" b="0" i="0" u="none" strike="noStrike" dirty="0">
                        <a:solidFill>
                          <a:srgbClr val="000000"/>
                        </a:solidFill>
                        <a:effectLst/>
                        <a:latin typeface="Avenir Next" panose="020B0503020202020204" pitchFamily="34" charset="0"/>
                      </a:endParaRPr>
                    </a:p>
                  </a:txBody>
                  <a:tcPr marL="5957" marR="5957" marT="5957" marB="0" anchor="ctr">
                    <a:solidFill>
                      <a:schemeClr val="accent1">
                        <a:lumMod val="60000"/>
                        <a:lumOff val="40000"/>
                      </a:schemeClr>
                    </a:solidFill>
                  </a:tcPr>
                </a:tc>
                <a:tc vMerge="1">
                  <a:txBody>
                    <a:bodyPr/>
                    <a:lstStyle/>
                    <a:p>
                      <a:pPr algn="l" fontAlgn="ctr"/>
                      <a:endParaRPr lang="en-IN" sz="900" b="0" i="0" u="none" strike="noStrike" dirty="0">
                        <a:solidFill>
                          <a:srgbClr val="000000"/>
                        </a:solidFill>
                        <a:effectLst/>
                        <a:latin typeface="Avenir Next" panose="020B0503020202020204" pitchFamily="34" charset="0"/>
                      </a:endParaRPr>
                    </a:p>
                  </a:txBody>
                  <a:tcPr marL="5957" marR="5957" marT="5957" marB="0" anchor="ctr">
                    <a:solidFill>
                      <a:schemeClr val="accent1">
                        <a:lumMod val="60000"/>
                        <a:lumOff val="40000"/>
                      </a:schemeClr>
                    </a:solidFill>
                  </a:tcPr>
                </a:tc>
                <a:tc>
                  <a:txBody>
                    <a:bodyPr/>
                    <a:lstStyle/>
                    <a:p>
                      <a:pPr algn="l" fontAlgn="ctr"/>
                      <a:r>
                        <a:rPr lang="en-IN" sz="900" b="0" i="0" u="none" strike="noStrike" dirty="0">
                          <a:effectLst/>
                          <a:latin typeface="Avenir Next" panose="020B0503020202020204" pitchFamily="34" charset="0"/>
                        </a:rPr>
                        <a:t>4000000</a:t>
                      </a:r>
                      <a:endParaRPr lang="en-IN" sz="900" b="0" i="0" u="none" strike="noStrike" dirty="0">
                        <a:solidFill>
                          <a:srgbClr val="000000"/>
                        </a:solidFill>
                        <a:effectLst/>
                        <a:latin typeface="Avenir Next" panose="020B0503020202020204" pitchFamily="34" charset="0"/>
                      </a:endParaRPr>
                    </a:p>
                  </a:txBody>
                  <a:tcPr marL="5957" marR="5957" marT="5957" marB="0" anchor="ctr">
                    <a:solidFill>
                      <a:schemeClr val="accent2">
                        <a:lumMod val="60000"/>
                        <a:lumOff val="40000"/>
                      </a:schemeClr>
                    </a:solidFill>
                  </a:tcPr>
                </a:tc>
                <a:tc>
                  <a:txBody>
                    <a:bodyPr/>
                    <a:lstStyle/>
                    <a:p>
                      <a:pPr algn="l" fontAlgn="ctr"/>
                      <a:r>
                        <a:rPr lang="en-IN" sz="900" b="0" i="0" u="none" strike="noStrike" dirty="0">
                          <a:effectLst/>
                          <a:latin typeface="Avenir Next" panose="020B0503020202020204" pitchFamily="34" charset="0"/>
                        </a:rPr>
                        <a:t>7260000</a:t>
                      </a:r>
                      <a:endParaRPr lang="en-IN" sz="900" b="0" i="0" u="none" strike="noStrike" dirty="0">
                        <a:solidFill>
                          <a:srgbClr val="000000"/>
                        </a:solidFill>
                        <a:effectLst/>
                        <a:latin typeface="Avenir Next" panose="020B0503020202020204" pitchFamily="34" charset="0"/>
                      </a:endParaRPr>
                    </a:p>
                  </a:txBody>
                  <a:tcPr marL="5957" marR="5957" marT="5957" marB="0" anchor="ctr">
                    <a:solidFill>
                      <a:schemeClr val="accent2">
                        <a:lumMod val="60000"/>
                        <a:lumOff val="40000"/>
                      </a:schemeClr>
                    </a:solidFill>
                  </a:tcPr>
                </a:tc>
                <a:tc>
                  <a:txBody>
                    <a:bodyPr/>
                    <a:lstStyle/>
                    <a:p>
                      <a:pPr algn="l" fontAlgn="ctr"/>
                      <a:r>
                        <a:rPr lang="en-IN" sz="900" b="0" i="0" u="none" strike="noStrike" dirty="0">
                          <a:effectLst/>
                          <a:latin typeface="Avenir Next" panose="020B0503020202020204" pitchFamily="34" charset="0"/>
                        </a:rPr>
                        <a:t>290400</a:t>
                      </a:r>
                      <a:endParaRPr lang="en-IN" sz="900" b="0" i="0" u="none" strike="noStrike" dirty="0">
                        <a:solidFill>
                          <a:srgbClr val="000000"/>
                        </a:solidFill>
                        <a:effectLst/>
                        <a:latin typeface="Avenir Next" panose="020B0503020202020204" pitchFamily="34" charset="0"/>
                      </a:endParaRPr>
                    </a:p>
                  </a:txBody>
                  <a:tcPr marL="5957" marR="5957" marT="5957" marB="0" anchor="ctr">
                    <a:solidFill>
                      <a:schemeClr val="accent2">
                        <a:lumMod val="60000"/>
                        <a:lumOff val="40000"/>
                      </a:schemeClr>
                    </a:solidFill>
                  </a:tcPr>
                </a:tc>
                <a:tc>
                  <a:txBody>
                    <a:bodyPr/>
                    <a:lstStyle/>
                    <a:p>
                      <a:pPr algn="l" fontAlgn="ctr"/>
                      <a:r>
                        <a:rPr lang="en-IN" sz="900" b="0" i="0" u="none" strike="noStrike" kern="1200" dirty="0">
                          <a:solidFill>
                            <a:schemeClr val="dk1"/>
                          </a:solidFill>
                          <a:effectLst/>
                          <a:latin typeface="Avenir Next" panose="020B0503020202020204" pitchFamily="34" charset="0"/>
                          <a:ea typeface="+mn-ea"/>
                          <a:cs typeface="+mn-cs"/>
                        </a:rPr>
                        <a:t>40,000</a:t>
                      </a:r>
                    </a:p>
                  </a:txBody>
                  <a:tcPr marL="5957" marR="5957" marT="5957" marB="0" anchor="ctr">
                    <a:solidFill>
                      <a:schemeClr val="accent2">
                        <a:lumMod val="60000"/>
                        <a:lumOff val="40000"/>
                      </a:schemeClr>
                    </a:solidFill>
                  </a:tcPr>
                </a:tc>
                <a:tc>
                  <a:txBody>
                    <a:bodyPr/>
                    <a:lstStyle/>
                    <a:p>
                      <a:r>
                        <a:rPr lang="en-US" sz="900" b="0" i="0" u="none" strike="noStrike" kern="1200" dirty="0">
                          <a:solidFill>
                            <a:schemeClr val="dk1"/>
                          </a:solidFill>
                          <a:effectLst/>
                          <a:latin typeface="Avenir Next" panose="020B0503020202020204" pitchFamily="34" charset="0"/>
                          <a:ea typeface="+mn-ea"/>
                          <a:cs typeface="+mn-cs"/>
                        </a:rPr>
                        <a:t>$11.6 M</a:t>
                      </a:r>
                    </a:p>
                  </a:txBody>
                  <a:tcPr marL="5957" marR="5957" marT="5957" marB="0" anchor="ctr">
                    <a:solidFill>
                      <a:schemeClr val="accent2">
                        <a:lumMod val="60000"/>
                        <a:lumOff val="40000"/>
                      </a:schemeClr>
                    </a:solidFill>
                  </a:tcPr>
                </a:tc>
                <a:tc>
                  <a:txBody>
                    <a:bodyPr/>
                    <a:lstStyle/>
                    <a:p>
                      <a:pPr algn="l" fontAlgn="ctr"/>
                      <a:r>
                        <a:rPr lang="en-IN" sz="1100" b="0" i="0" u="none" strike="noStrike" kern="1200" dirty="0">
                          <a:solidFill>
                            <a:srgbClr val="000000"/>
                          </a:solidFill>
                          <a:effectLst/>
                          <a:latin typeface="Avenir Next Medium" panose="020B0503020202020204" pitchFamily="34" charset="0"/>
                          <a:ea typeface="+mn-ea"/>
                          <a:cs typeface="+mn-cs"/>
                        </a:rPr>
                        <a:t>$19 M</a:t>
                      </a:r>
                    </a:p>
                  </a:txBody>
                  <a:tcPr marL="5957" marR="5957" marT="5957" marB="0" anchor="ctr">
                    <a:solidFill>
                      <a:schemeClr val="accent2">
                        <a:lumMod val="60000"/>
                        <a:lumOff val="40000"/>
                      </a:schemeClr>
                    </a:solidFill>
                  </a:tcPr>
                </a:tc>
                <a:tc>
                  <a:txBody>
                    <a:bodyPr/>
                    <a:lstStyle/>
                    <a:p>
                      <a:pPr algn="l" fontAlgn="ctr"/>
                      <a:r>
                        <a:rPr lang="en-IN" sz="900" b="0" i="0" u="none" strike="noStrike" dirty="0">
                          <a:effectLst/>
                          <a:latin typeface="Avenir Next" panose="020B0503020202020204" pitchFamily="34" charset="0"/>
                        </a:rPr>
                        <a:t>163.9%</a:t>
                      </a:r>
                      <a:endParaRPr lang="en-IN" sz="900" b="0" i="0" u="none" strike="noStrike" dirty="0">
                        <a:solidFill>
                          <a:srgbClr val="000000"/>
                        </a:solidFill>
                        <a:effectLst/>
                        <a:latin typeface="Avenir Next" panose="020B0503020202020204" pitchFamily="34" charset="0"/>
                      </a:endParaRPr>
                    </a:p>
                  </a:txBody>
                  <a:tcPr marL="5957" marR="5957" marT="5957" marB="0" anchor="ctr">
                    <a:solidFill>
                      <a:schemeClr val="accent2">
                        <a:lumMod val="60000"/>
                        <a:lumOff val="40000"/>
                      </a:schemeClr>
                    </a:solidFill>
                  </a:tcPr>
                </a:tc>
                <a:tc>
                  <a:txBody>
                    <a:bodyPr/>
                    <a:lstStyle/>
                    <a:p>
                      <a:pPr marL="0" algn="l" defTabSz="914400" rtl="0" eaLnBrk="1" fontAlgn="ctr" latinLnBrk="0" hangingPunct="1"/>
                      <a:r>
                        <a:rPr lang="en-IN" sz="1100" b="0" i="0" u="none" strike="noStrike" kern="1200" dirty="0">
                          <a:solidFill>
                            <a:srgbClr val="000000"/>
                          </a:solidFill>
                          <a:effectLst/>
                          <a:latin typeface="Avenir Next Medium" panose="020B0503020202020204" pitchFamily="34" charset="0"/>
                          <a:ea typeface="+mn-ea"/>
                          <a:cs typeface="+mn-cs"/>
                        </a:rPr>
                        <a:t>$7.4 M</a:t>
                      </a:r>
                    </a:p>
                  </a:txBody>
                  <a:tcPr marL="5957" marR="5957" marT="5957" marB="0" anchor="ctr">
                    <a:solidFill>
                      <a:schemeClr val="accent2">
                        <a:lumMod val="60000"/>
                        <a:lumOff val="40000"/>
                      </a:schemeClr>
                    </a:solidFill>
                  </a:tcPr>
                </a:tc>
                <a:extLst>
                  <a:ext uri="{0D108BD9-81ED-4DB2-BD59-A6C34878D82A}">
                    <a16:rowId xmlns:a16="http://schemas.microsoft.com/office/drawing/2014/main" val="1414687147"/>
                  </a:ext>
                </a:extLst>
              </a:tr>
            </a:tbl>
          </a:graphicData>
        </a:graphic>
      </p:graphicFrame>
    </p:spTree>
    <p:extLst>
      <p:ext uri="{BB962C8B-B14F-4D97-AF65-F5344CB8AC3E}">
        <p14:creationId xmlns:p14="http://schemas.microsoft.com/office/powerpoint/2010/main" val="2120471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ectangle 93">
            <a:extLst>
              <a:ext uri="{FF2B5EF4-FFF2-40B4-BE49-F238E27FC236}">
                <a16:creationId xmlns:a16="http://schemas.microsoft.com/office/drawing/2014/main" id="{91343E6C-E380-7747-9E00-795F10C86432}"/>
              </a:ext>
            </a:extLst>
          </p:cNvPr>
          <p:cNvSpPr/>
          <p:nvPr/>
        </p:nvSpPr>
        <p:spPr>
          <a:xfrm>
            <a:off x="5168864" y="2645625"/>
            <a:ext cx="1871380" cy="3762279"/>
          </a:xfrm>
          <a:prstGeom prst="rect">
            <a:avLst/>
          </a:prstGeom>
          <a:solidFill>
            <a:schemeClr val="accent2">
              <a:lumMod val="75000"/>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BFD2081B-7DBD-144B-9D1D-F1C918960CBD}"/>
              </a:ext>
            </a:extLst>
          </p:cNvPr>
          <p:cNvSpPr/>
          <p:nvPr/>
        </p:nvSpPr>
        <p:spPr>
          <a:xfrm>
            <a:off x="163347" y="2690595"/>
            <a:ext cx="11842867" cy="497456"/>
          </a:xfrm>
          <a:prstGeom prst="rect">
            <a:avLst/>
          </a:prstGeom>
          <a:solidFill>
            <a:schemeClr val="accent2">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1A923ACF-464A-E443-B101-6B03A819A5E8}"/>
              </a:ext>
            </a:extLst>
          </p:cNvPr>
          <p:cNvSpPr/>
          <p:nvPr/>
        </p:nvSpPr>
        <p:spPr>
          <a:xfrm>
            <a:off x="163347" y="3230645"/>
            <a:ext cx="11842867" cy="497456"/>
          </a:xfrm>
          <a:prstGeom prst="rect">
            <a:avLst/>
          </a:prstGeom>
          <a:solidFill>
            <a:schemeClr val="accent2">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DDB364E2-7613-8242-AF4F-B31597C3C6B5}"/>
              </a:ext>
            </a:extLst>
          </p:cNvPr>
          <p:cNvSpPr/>
          <p:nvPr/>
        </p:nvSpPr>
        <p:spPr>
          <a:xfrm>
            <a:off x="163347" y="3769718"/>
            <a:ext cx="11842867" cy="497456"/>
          </a:xfrm>
          <a:prstGeom prst="rect">
            <a:avLst/>
          </a:prstGeom>
          <a:solidFill>
            <a:schemeClr val="accent2">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5937036F-A324-7F49-80DF-8EC322CD9BBA}"/>
              </a:ext>
            </a:extLst>
          </p:cNvPr>
          <p:cNvSpPr/>
          <p:nvPr/>
        </p:nvSpPr>
        <p:spPr>
          <a:xfrm>
            <a:off x="163347" y="4309768"/>
            <a:ext cx="11842867" cy="497456"/>
          </a:xfrm>
          <a:prstGeom prst="rect">
            <a:avLst/>
          </a:prstGeom>
          <a:solidFill>
            <a:schemeClr val="accent2">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98B5288F-4573-EA44-8409-E4632039843A}"/>
              </a:ext>
            </a:extLst>
          </p:cNvPr>
          <p:cNvSpPr/>
          <p:nvPr/>
        </p:nvSpPr>
        <p:spPr>
          <a:xfrm>
            <a:off x="185721" y="4849818"/>
            <a:ext cx="11842867" cy="497456"/>
          </a:xfrm>
          <a:prstGeom prst="rect">
            <a:avLst/>
          </a:prstGeom>
          <a:solidFill>
            <a:schemeClr val="accent2">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433CC197-987D-5E46-8782-151C3F709E9C}"/>
              </a:ext>
            </a:extLst>
          </p:cNvPr>
          <p:cNvSpPr/>
          <p:nvPr/>
        </p:nvSpPr>
        <p:spPr>
          <a:xfrm>
            <a:off x="185721" y="5389868"/>
            <a:ext cx="11842867" cy="497456"/>
          </a:xfrm>
          <a:prstGeom prst="rect">
            <a:avLst/>
          </a:prstGeom>
          <a:solidFill>
            <a:schemeClr val="accent2">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9B6178ED-8E7E-4049-9108-31406A5C8A6B}"/>
              </a:ext>
            </a:extLst>
          </p:cNvPr>
          <p:cNvSpPr/>
          <p:nvPr/>
        </p:nvSpPr>
        <p:spPr>
          <a:xfrm>
            <a:off x="163347" y="5928941"/>
            <a:ext cx="11865241" cy="497456"/>
          </a:xfrm>
          <a:prstGeom prst="rect">
            <a:avLst/>
          </a:prstGeom>
          <a:solidFill>
            <a:schemeClr val="accent2">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FA94FA48-03F9-9241-814F-672A332B0F9E}"/>
              </a:ext>
            </a:extLst>
          </p:cNvPr>
          <p:cNvSpPr/>
          <p:nvPr/>
        </p:nvSpPr>
        <p:spPr>
          <a:xfrm>
            <a:off x="163348" y="986668"/>
            <a:ext cx="11842867" cy="1658957"/>
          </a:xfrm>
          <a:prstGeom prst="rect">
            <a:avLst/>
          </a:prstGeom>
          <a:solidFill>
            <a:schemeClr val="accent2">
              <a:lumMod val="75000"/>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Connector 26">
            <a:extLst>
              <a:ext uri="{FF2B5EF4-FFF2-40B4-BE49-F238E27FC236}">
                <a16:creationId xmlns:a16="http://schemas.microsoft.com/office/drawing/2014/main" id="{B677C51C-EF05-D949-9AB9-648F268A82B9}"/>
              </a:ext>
            </a:extLst>
          </p:cNvPr>
          <p:cNvCxnSpPr/>
          <p:nvPr/>
        </p:nvCxnSpPr>
        <p:spPr>
          <a:xfrm>
            <a:off x="1313086" y="6458701"/>
            <a:ext cx="0" cy="29479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AD67EED-5D82-6947-A905-6548277D6789}"/>
              </a:ext>
            </a:extLst>
          </p:cNvPr>
          <p:cNvCxnSpPr/>
          <p:nvPr/>
        </p:nvCxnSpPr>
        <p:spPr>
          <a:xfrm>
            <a:off x="1463234" y="6363876"/>
            <a:ext cx="0" cy="29479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53A1237-19F6-6C4C-8C81-2C88CEF4F758}"/>
              </a:ext>
            </a:extLst>
          </p:cNvPr>
          <p:cNvSpPr txBox="1"/>
          <p:nvPr/>
        </p:nvSpPr>
        <p:spPr>
          <a:xfrm>
            <a:off x="11607843" y="6407904"/>
            <a:ext cx="516488" cy="276999"/>
          </a:xfrm>
          <a:prstGeom prst="rect">
            <a:avLst/>
          </a:prstGeom>
          <a:noFill/>
        </p:spPr>
        <p:txBody>
          <a:bodyPr wrap="none" rtlCol="0">
            <a:spAutoFit/>
          </a:bodyPr>
          <a:lstStyle/>
          <a:p>
            <a:r>
              <a:rPr lang="en-US" sz="1200" dirty="0">
                <a:solidFill>
                  <a:schemeClr val="bg1"/>
                </a:solidFill>
                <a:latin typeface="Avenir Next Medium" charset="0"/>
                <a:ea typeface="Avenir Next Medium" charset="0"/>
                <a:cs typeface="Avenir Next Medium" charset="0"/>
              </a:rPr>
              <a:t>4/14</a:t>
            </a:r>
          </a:p>
        </p:txBody>
      </p:sp>
      <p:sp>
        <p:nvSpPr>
          <p:cNvPr id="8" name="TextBox 7">
            <a:extLst>
              <a:ext uri="{FF2B5EF4-FFF2-40B4-BE49-F238E27FC236}">
                <a16:creationId xmlns:a16="http://schemas.microsoft.com/office/drawing/2014/main" id="{AAAF95E8-514E-4443-877A-9B9F19D4D362}"/>
              </a:ext>
            </a:extLst>
          </p:cNvPr>
          <p:cNvSpPr txBox="1"/>
          <p:nvPr/>
        </p:nvSpPr>
        <p:spPr>
          <a:xfrm>
            <a:off x="163349" y="175695"/>
            <a:ext cx="10555451" cy="584775"/>
          </a:xfrm>
          <a:prstGeom prst="rect">
            <a:avLst/>
          </a:prstGeom>
          <a:noFill/>
        </p:spPr>
        <p:txBody>
          <a:bodyPr wrap="square" rtlCol="0">
            <a:spAutoFit/>
          </a:bodyPr>
          <a:lstStyle/>
          <a:p>
            <a:r>
              <a:rPr lang="en-US" sz="3200" dirty="0">
                <a:latin typeface="Avenir Next" panose="020B0503020202020204" pitchFamily="34" charset="0"/>
              </a:rPr>
              <a:t>MARKETING AND </a:t>
            </a:r>
            <a:r>
              <a:rPr lang="en-US" sz="3200" b="1" dirty="0">
                <a:solidFill>
                  <a:srgbClr val="C00000"/>
                </a:solidFill>
                <a:latin typeface="Avenir Next Demi Bold" panose="020B0503020202020204" pitchFamily="34" charset="0"/>
              </a:rPr>
              <a:t>CORPORATE COMMUNICATION</a:t>
            </a:r>
          </a:p>
        </p:txBody>
      </p:sp>
      <p:sp>
        <p:nvSpPr>
          <p:cNvPr id="7" name="TextBox 6">
            <a:extLst>
              <a:ext uri="{FF2B5EF4-FFF2-40B4-BE49-F238E27FC236}">
                <a16:creationId xmlns:a16="http://schemas.microsoft.com/office/drawing/2014/main" id="{446E0ACE-AB22-BB49-9AF0-25B53570E373}"/>
              </a:ext>
            </a:extLst>
          </p:cNvPr>
          <p:cNvSpPr txBox="1"/>
          <p:nvPr/>
        </p:nvSpPr>
        <p:spPr>
          <a:xfrm>
            <a:off x="185721" y="709670"/>
            <a:ext cx="2254730" cy="276999"/>
          </a:xfrm>
          <a:prstGeom prst="rect">
            <a:avLst/>
          </a:prstGeom>
          <a:noFill/>
        </p:spPr>
        <p:txBody>
          <a:bodyPr wrap="square" rtlCol="0">
            <a:spAutoFit/>
          </a:bodyPr>
          <a:lstStyle/>
          <a:p>
            <a:r>
              <a:rPr lang="en-US" sz="1200" dirty="0">
                <a:solidFill>
                  <a:srgbClr val="C00000"/>
                </a:solidFill>
                <a:latin typeface="Avenir Next" panose="020B0503020202020204" pitchFamily="34" charset="0"/>
              </a:rPr>
              <a:t>First two-year marketing plan</a:t>
            </a:r>
          </a:p>
        </p:txBody>
      </p:sp>
      <p:pic>
        <p:nvPicPr>
          <p:cNvPr id="2" name="Picture 1">
            <a:extLst>
              <a:ext uri="{FF2B5EF4-FFF2-40B4-BE49-F238E27FC236}">
                <a16:creationId xmlns:a16="http://schemas.microsoft.com/office/drawing/2014/main" id="{29F17116-696B-6245-81E3-AEDB3FE3C613}"/>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artisticPaintStrokes/>
                    </a14:imgEffect>
                  </a14:imgLayer>
                </a14:imgProps>
              </a:ext>
            </a:extLst>
          </a:blip>
          <a:stretch>
            <a:fillRect/>
          </a:stretch>
        </p:blipFill>
        <p:spPr>
          <a:xfrm flipH="1">
            <a:off x="5532149" y="1222664"/>
            <a:ext cx="1107440" cy="822734"/>
          </a:xfrm>
          <a:prstGeom prst="rect">
            <a:avLst/>
          </a:prstGeom>
        </p:spPr>
      </p:pic>
      <p:sp>
        <p:nvSpPr>
          <p:cNvPr id="9" name="TextBox 8">
            <a:extLst>
              <a:ext uri="{FF2B5EF4-FFF2-40B4-BE49-F238E27FC236}">
                <a16:creationId xmlns:a16="http://schemas.microsoft.com/office/drawing/2014/main" id="{51E69E34-86DE-1443-B54C-425E0A5DCC76}"/>
              </a:ext>
            </a:extLst>
          </p:cNvPr>
          <p:cNvSpPr txBox="1"/>
          <p:nvPr/>
        </p:nvSpPr>
        <p:spPr>
          <a:xfrm>
            <a:off x="5011518" y="2195468"/>
            <a:ext cx="2254730" cy="307777"/>
          </a:xfrm>
          <a:prstGeom prst="rect">
            <a:avLst/>
          </a:prstGeom>
          <a:noFill/>
        </p:spPr>
        <p:txBody>
          <a:bodyPr wrap="square" rtlCol="0">
            <a:spAutoFit/>
          </a:bodyPr>
          <a:lstStyle/>
          <a:p>
            <a:pPr algn="ctr"/>
            <a:r>
              <a:rPr lang="en-US" sz="1400" b="1" dirty="0">
                <a:latin typeface="Avenir Next Demi Bold" panose="020B0503020202020204" pitchFamily="34" charset="0"/>
              </a:rPr>
              <a:t>MARKETING CHANNELS</a:t>
            </a:r>
          </a:p>
        </p:txBody>
      </p:sp>
      <p:sp>
        <p:nvSpPr>
          <p:cNvPr id="10" name="TextBox 9">
            <a:extLst>
              <a:ext uri="{FF2B5EF4-FFF2-40B4-BE49-F238E27FC236}">
                <a16:creationId xmlns:a16="http://schemas.microsoft.com/office/drawing/2014/main" id="{ECF7489E-CA07-9442-9D27-110AE2973F3A}"/>
              </a:ext>
            </a:extLst>
          </p:cNvPr>
          <p:cNvSpPr txBox="1"/>
          <p:nvPr/>
        </p:nvSpPr>
        <p:spPr>
          <a:xfrm>
            <a:off x="4993994" y="2803017"/>
            <a:ext cx="2254730" cy="261610"/>
          </a:xfrm>
          <a:prstGeom prst="rect">
            <a:avLst/>
          </a:prstGeom>
          <a:noFill/>
        </p:spPr>
        <p:txBody>
          <a:bodyPr wrap="square" rtlCol="0">
            <a:spAutoFit/>
          </a:bodyPr>
          <a:lstStyle/>
          <a:p>
            <a:pPr algn="ctr"/>
            <a:r>
              <a:rPr lang="en-US" sz="1100" b="1" dirty="0">
                <a:solidFill>
                  <a:srgbClr val="C00000"/>
                </a:solidFill>
                <a:latin typeface="Avenir Next Demi Bold" panose="020B0503020202020204" pitchFamily="34" charset="0"/>
              </a:rPr>
              <a:t>Social Media</a:t>
            </a:r>
          </a:p>
        </p:txBody>
      </p:sp>
      <p:sp>
        <p:nvSpPr>
          <p:cNvPr id="11" name="TextBox 10">
            <a:extLst>
              <a:ext uri="{FF2B5EF4-FFF2-40B4-BE49-F238E27FC236}">
                <a16:creationId xmlns:a16="http://schemas.microsoft.com/office/drawing/2014/main" id="{55BE8599-A528-2C40-8AAD-81C1A4599E4F}"/>
              </a:ext>
            </a:extLst>
          </p:cNvPr>
          <p:cNvSpPr txBox="1"/>
          <p:nvPr/>
        </p:nvSpPr>
        <p:spPr>
          <a:xfrm>
            <a:off x="5011518" y="3357266"/>
            <a:ext cx="2254730" cy="261610"/>
          </a:xfrm>
          <a:prstGeom prst="rect">
            <a:avLst/>
          </a:prstGeom>
          <a:noFill/>
        </p:spPr>
        <p:txBody>
          <a:bodyPr wrap="square" rtlCol="0">
            <a:spAutoFit/>
          </a:bodyPr>
          <a:lstStyle/>
          <a:p>
            <a:pPr algn="ctr"/>
            <a:r>
              <a:rPr lang="en-US" sz="1100" b="1" dirty="0">
                <a:solidFill>
                  <a:srgbClr val="C00000"/>
                </a:solidFill>
                <a:latin typeface="Avenir Next Demi Bold" panose="020B0503020202020204" pitchFamily="34" charset="0"/>
              </a:rPr>
              <a:t>Sponsorships &amp; Events</a:t>
            </a:r>
          </a:p>
        </p:txBody>
      </p:sp>
      <p:sp>
        <p:nvSpPr>
          <p:cNvPr id="12" name="TextBox 11">
            <a:extLst>
              <a:ext uri="{FF2B5EF4-FFF2-40B4-BE49-F238E27FC236}">
                <a16:creationId xmlns:a16="http://schemas.microsoft.com/office/drawing/2014/main" id="{B9853D59-10BA-E041-9FD6-2C7FF9B4035E}"/>
              </a:ext>
            </a:extLst>
          </p:cNvPr>
          <p:cNvSpPr txBox="1"/>
          <p:nvPr/>
        </p:nvSpPr>
        <p:spPr>
          <a:xfrm>
            <a:off x="4993994" y="3896717"/>
            <a:ext cx="2254730" cy="261610"/>
          </a:xfrm>
          <a:prstGeom prst="rect">
            <a:avLst/>
          </a:prstGeom>
          <a:noFill/>
        </p:spPr>
        <p:txBody>
          <a:bodyPr wrap="square" rtlCol="0">
            <a:spAutoFit/>
          </a:bodyPr>
          <a:lstStyle/>
          <a:p>
            <a:pPr algn="ctr"/>
            <a:r>
              <a:rPr lang="en-US" sz="1100" b="1" dirty="0">
                <a:solidFill>
                  <a:srgbClr val="C00000"/>
                </a:solidFill>
                <a:latin typeface="Avenir Next Demi Bold" panose="020B0503020202020204" pitchFamily="34" charset="0"/>
              </a:rPr>
              <a:t>Emails</a:t>
            </a:r>
          </a:p>
        </p:txBody>
      </p:sp>
      <p:sp>
        <p:nvSpPr>
          <p:cNvPr id="13" name="TextBox 12">
            <a:extLst>
              <a:ext uri="{FF2B5EF4-FFF2-40B4-BE49-F238E27FC236}">
                <a16:creationId xmlns:a16="http://schemas.microsoft.com/office/drawing/2014/main" id="{82BCDFEF-AD1C-4D43-8BDC-BD0A7BA26216}"/>
              </a:ext>
            </a:extLst>
          </p:cNvPr>
          <p:cNvSpPr txBox="1"/>
          <p:nvPr/>
        </p:nvSpPr>
        <p:spPr>
          <a:xfrm>
            <a:off x="4993994" y="4432222"/>
            <a:ext cx="2254730" cy="261610"/>
          </a:xfrm>
          <a:prstGeom prst="rect">
            <a:avLst/>
          </a:prstGeom>
          <a:noFill/>
        </p:spPr>
        <p:txBody>
          <a:bodyPr wrap="square" rtlCol="0">
            <a:spAutoFit/>
          </a:bodyPr>
          <a:lstStyle/>
          <a:p>
            <a:pPr algn="ctr"/>
            <a:r>
              <a:rPr lang="en-US" sz="1100" b="1" dirty="0">
                <a:solidFill>
                  <a:srgbClr val="C00000"/>
                </a:solidFill>
                <a:latin typeface="Avenir Next Demi Bold" panose="020B0503020202020204" pitchFamily="34" charset="0"/>
              </a:rPr>
              <a:t>Digital Ads</a:t>
            </a:r>
          </a:p>
        </p:txBody>
      </p:sp>
      <p:sp>
        <p:nvSpPr>
          <p:cNvPr id="14" name="TextBox 13">
            <a:extLst>
              <a:ext uri="{FF2B5EF4-FFF2-40B4-BE49-F238E27FC236}">
                <a16:creationId xmlns:a16="http://schemas.microsoft.com/office/drawing/2014/main" id="{C3D02B85-E738-164A-BDFA-F18CE9184AA2}"/>
              </a:ext>
            </a:extLst>
          </p:cNvPr>
          <p:cNvSpPr txBox="1"/>
          <p:nvPr/>
        </p:nvSpPr>
        <p:spPr>
          <a:xfrm>
            <a:off x="5011518" y="4971921"/>
            <a:ext cx="2254730" cy="261610"/>
          </a:xfrm>
          <a:prstGeom prst="rect">
            <a:avLst/>
          </a:prstGeom>
          <a:noFill/>
        </p:spPr>
        <p:txBody>
          <a:bodyPr wrap="square" rtlCol="0">
            <a:spAutoFit/>
          </a:bodyPr>
          <a:lstStyle/>
          <a:p>
            <a:pPr algn="ctr"/>
            <a:r>
              <a:rPr lang="en-US" sz="1100" b="1" dirty="0">
                <a:solidFill>
                  <a:srgbClr val="C00000"/>
                </a:solidFill>
                <a:latin typeface="Avenir Next Demi Bold" panose="020B0503020202020204" pitchFamily="34" charset="0"/>
              </a:rPr>
              <a:t>Influencer Marketing</a:t>
            </a:r>
          </a:p>
        </p:txBody>
      </p:sp>
      <p:sp>
        <p:nvSpPr>
          <p:cNvPr id="16" name="TextBox 15">
            <a:extLst>
              <a:ext uri="{FF2B5EF4-FFF2-40B4-BE49-F238E27FC236}">
                <a16:creationId xmlns:a16="http://schemas.microsoft.com/office/drawing/2014/main" id="{BB46ABCA-12F6-964E-8290-253857BFEDB1}"/>
              </a:ext>
            </a:extLst>
          </p:cNvPr>
          <p:cNvSpPr txBox="1"/>
          <p:nvPr/>
        </p:nvSpPr>
        <p:spPr>
          <a:xfrm>
            <a:off x="5506208" y="5497415"/>
            <a:ext cx="1102006" cy="261610"/>
          </a:xfrm>
          <a:prstGeom prst="rect">
            <a:avLst/>
          </a:prstGeom>
          <a:noFill/>
        </p:spPr>
        <p:txBody>
          <a:bodyPr wrap="square" rtlCol="0">
            <a:spAutoFit/>
          </a:bodyPr>
          <a:lstStyle/>
          <a:p>
            <a:pPr algn="ctr"/>
            <a:r>
              <a:rPr lang="en-US" sz="1100" b="1" dirty="0">
                <a:solidFill>
                  <a:srgbClr val="C00000"/>
                </a:solidFill>
                <a:latin typeface="Avenir Next Demi Bold" panose="020B0503020202020204" pitchFamily="34" charset="0"/>
              </a:rPr>
              <a:t>Content</a:t>
            </a:r>
          </a:p>
        </p:txBody>
      </p:sp>
      <p:sp>
        <p:nvSpPr>
          <p:cNvPr id="17" name="TextBox 16">
            <a:extLst>
              <a:ext uri="{FF2B5EF4-FFF2-40B4-BE49-F238E27FC236}">
                <a16:creationId xmlns:a16="http://schemas.microsoft.com/office/drawing/2014/main" id="{B82B39AD-FEC3-604B-A9F4-CFDE2035760E}"/>
              </a:ext>
            </a:extLst>
          </p:cNvPr>
          <p:cNvSpPr txBox="1"/>
          <p:nvPr/>
        </p:nvSpPr>
        <p:spPr>
          <a:xfrm>
            <a:off x="5011518" y="6038926"/>
            <a:ext cx="2254730" cy="261610"/>
          </a:xfrm>
          <a:prstGeom prst="rect">
            <a:avLst/>
          </a:prstGeom>
          <a:noFill/>
        </p:spPr>
        <p:txBody>
          <a:bodyPr wrap="square" rtlCol="0">
            <a:spAutoFit/>
          </a:bodyPr>
          <a:lstStyle/>
          <a:p>
            <a:pPr algn="ctr"/>
            <a:r>
              <a:rPr lang="en-US" sz="1100" b="1" dirty="0">
                <a:solidFill>
                  <a:srgbClr val="C00000"/>
                </a:solidFill>
                <a:latin typeface="Avenir Next Demi Bold" panose="020B0503020202020204" pitchFamily="34" charset="0"/>
              </a:rPr>
              <a:t>Personal Relationships</a:t>
            </a:r>
          </a:p>
        </p:txBody>
      </p:sp>
      <p:sp>
        <p:nvSpPr>
          <p:cNvPr id="18" name="TextBox 17">
            <a:extLst>
              <a:ext uri="{FF2B5EF4-FFF2-40B4-BE49-F238E27FC236}">
                <a16:creationId xmlns:a16="http://schemas.microsoft.com/office/drawing/2014/main" id="{8B0E3F57-338C-5B4F-98FA-D7BD0703B80A}"/>
              </a:ext>
            </a:extLst>
          </p:cNvPr>
          <p:cNvSpPr txBox="1"/>
          <p:nvPr/>
        </p:nvSpPr>
        <p:spPr>
          <a:xfrm>
            <a:off x="6766469" y="2264027"/>
            <a:ext cx="2254730" cy="261610"/>
          </a:xfrm>
          <a:prstGeom prst="rect">
            <a:avLst/>
          </a:prstGeom>
          <a:noFill/>
        </p:spPr>
        <p:txBody>
          <a:bodyPr wrap="square" rtlCol="0">
            <a:spAutoFit/>
          </a:bodyPr>
          <a:lstStyle/>
          <a:p>
            <a:pPr algn="ctr"/>
            <a:r>
              <a:rPr lang="en-US" sz="1100" b="1" dirty="0">
                <a:latin typeface="Avenir Next Demi Bold" panose="020B0503020202020204" pitchFamily="34" charset="0"/>
              </a:rPr>
              <a:t>PARENTS</a:t>
            </a:r>
          </a:p>
        </p:txBody>
      </p:sp>
      <p:sp>
        <p:nvSpPr>
          <p:cNvPr id="19" name="TextBox 18">
            <a:extLst>
              <a:ext uri="{FF2B5EF4-FFF2-40B4-BE49-F238E27FC236}">
                <a16:creationId xmlns:a16="http://schemas.microsoft.com/office/drawing/2014/main" id="{F460E008-5111-0448-96BA-3C6992C3CF06}"/>
              </a:ext>
            </a:extLst>
          </p:cNvPr>
          <p:cNvSpPr txBox="1"/>
          <p:nvPr/>
        </p:nvSpPr>
        <p:spPr>
          <a:xfrm>
            <a:off x="8603218" y="2261799"/>
            <a:ext cx="2254730" cy="261610"/>
          </a:xfrm>
          <a:prstGeom prst="rect">
            <a:avLst/>
          </a:prstGeom>
          <a:noFill/>
        </p:spPr>
        <p:txBody>
          <a:bodyPr wrap="square" rtlCol="0">
            <a:spAutoFit/>
          </a:bodyPr>
          <a:lstStyle/>
          <a:p>
            <a:pPr algn="ctr"/>
            <a:r>
              <a:rPr lang="en-US" sz="1100" b="1" dirty="0">
                <a:latin typeface="Avenir Next Demi Bold" panose="020B0503020202020204" pitchFamily="34" charset="0"/>
              </a:rPr>
              <a:t>MIDDLE/ HIGH SCHOOL</a:t>
            </a:r>
          </a:p>
        </p:txBody>
      </p:sp>
      <p:sp>
        <p:nvSpPr>
          <p:cNvPr id="20" name="TextBox 19">
            <a:extLst>
              <a:ext uri="{FF2B5EF4-FFF2-40B4-BE49-F238E27FC236}">
                <a16:creationId xmlns:a16="http://schemas.microsoft.com/office/drawing/2014/main" id="{38E787C6-972F-1E40-AFBB-0A5EFDDA7DDF}"/>
              </a:ext>
            </a:extLst>
          </p:cNvPr>
          <p:cNvSpPr txBox="1"/>
          <p:nvPr/>
        </p:nvSpPr>
        <p:spPr>
          <a:xfrm>
            <a:off x="10216729" y="2234606"/>
            <a:ext cx="2254730" cy="261610"/>
          </a:xfrm>
          <a:prstGeom prst="rect">
            <a:avLst/>
          </a:prstGeom>
          <a:noFill/>
        </p:spPr>
        <p:txBody>
          <a:bodyPr wrap="square" rtlCol="0">
            <a:spAutoFit/>
          </a:bodyPr>
          <a:lstStyle/>
          <a:p>
            <a:pPr algn="ctr"/>
            <a:r>
              <a:rPr lang="en-US" sz="1100" b="1" dirty="0">
                <a:latin typeface="Avenir Next Demi Bold" panose="020B0503020202020204" pitchFamily="34" charset="0"/>
              </a:rPr>
              <a:t>STUDENTS</a:t>
            </a:r>
          </a:p>
        </p:txBody>
      </p:sp>
      <p:sp>
        <p:nvSpPr>
          <p:cNvPr id="21" name="TextBox 20">
            <a:extLst>
              <a:ext uri="{FF2B5EF4-FFF2-40B4-BE49-F238E27FC236}">
                <a16:creationId xmlns:a16="http://schemas.microsoft.com/office/drawing/2014/main" id="{35F096B1-E67F-4844-AC9B-7789DAA6F5C3}"/>
              </a:ext>
            </a:extLst>
          </p:cNvPr>
          <p:cNvSpPr txBox="1"/>
          <p:nvPr/>
        </p:nvSpPr>
        <p:spPr>
          <a:xfrm>
            <a:off x="-146438" y="2264027"/>
            <a:ext cx="2254730" cy="261610"/>
          </a:xfrm>
          <a:prstGeom prst="rect">
            <a:avLst/>
          </a:prstGeom>
          <a:noFill/>
        </p:spPr>
        <p:txBody>
          <a:bodyPr wrap="square" rtlCol="0">
            <a:spAutoFit/>
          </a:bodyPr>
          <a:lstStyle/>
          <a:p>
            <a:pPr algn="ctr"/>
            <a:r>
              <a:rPr lang="en-US" sz="1100" b="1" dirty="0">
                <a:latin typeface="Avenir Next Demi Bold" panose="020B0503020202020204" pitchFamily="34" charset="0"/>
              </a:rPr>
              <a:t>INUDSTRY  LEADERS</a:t>
            </a:r>
          </a:p>
        </p:txBody>
      </p:sp>
      <p:sp>
        <p:nvSpPr>
          <p:cNvPr id="22" name="TextBox 21">
            <a:extLst>
              <a:ext uri="{FF2B5EF4-FFF2-40B4-BE49-F238E27FC236}">
                <a16:creationId xmlns:a16="http://schemas.microsoft.com/office/drawing/2014/main" id="{8572F09D-28D1-8F43-A6D0-9D48A014E931}"/>
              </a:ext>
            </a:extLst>
          </p:cNvPr>
          <p:cNvSpPr txBox="1"/>
          <p:nvPr/>
        </p:nvSpPr>
        <p:spPr>
          <a:xfrm>
            <a:off x="1660674" y="2261798"/>
            <a:ext cx="2254730" cy="261610"/>
          </a:xfrm>
          <a:prstGeom prst="rect">
            <a:avLst/>
          </a:prstGeom>
          <a:noFill/>
        </p:spPr>
        <p:txBody>
          <a:bodyPr wrap="square" rtlCol="0">
            <a:spAutoFit/>
          </a:bodyPr>
          <a:lstStyle/>
          <a:p>
            <a:pPr algn="ctr"/>
            <a:r>
              <a:rPr lang="en-US" sz="1100" b="1" dirty="0">
                <a:latin typeface="Avenir Next Demi Bold" panose="020B0503020202020204" pitchFamily="34" charset="0"/>
              </a:rPr>
              <a:t>EDUCATORS</a:t>
            </a:r>
          </a:p>
        </p:txBody>
      </p:sp>
      <p:sp>
        <p:nvSpPr>
          <p:cNvPr id="23" name="TextBox 22">
            <a:extLst>
              <a:ext uri="{FF2B5EF4-FFF2-40B4-BE49-F238E27FC236}">
                <a16:creationId xmlns:a16="http://schemas.microsoft.com/office/drawing/2014/main" id="{3472FE3F-E3AC-284B-B23A-3A4E3873FACA}"/>
              </a:ext>
            </a:extLst>
          </p:cNvPr>
          <p:cNvSpPr txBox="1"/>
          <p:nvPr/>
        </p:nvSpPr>
        <p:spPr>
          <a:xfrm>
            <a:off x="3152246" y="2249996"/>
            <a:ext cx="2254730" cy="261610"/>
          </a:xfrm>
          <a:prstGeom prst="rect">
            <a:avLst/>
          </a:prstGeom>
          <a:noFill/>
        </p:spPr>
        <p:txBody>
          <a:bodyPr wrap="square" rtlCol="0">
            <a:spAutoFit/>
          </a:bodyPr>
          <a:lstStyle/>
          <a:p>
            <a:pPr algn="ctr"/>
            <a:r>
              <a:rPr lang="en-US" sz="1100" b="1" dirty="0">
                <a:latin typeface="Avenir Next Demi Bold" panose="020B0503020202020204" pitchFamily="34" charset="0"/>
              </a:rPr>
              <a:t>UNIVERSITIES</a:t>
            </a:r>
          </a:p>
        </p:txBody>
      </p:sp>
      <p:pic>
        <p:nvPicPr>
          <p:cNvPr id="3" name="Picture 2">
            <a:extLst>
              <a:ext uri="{FF2B5EF4-FFF2-40B4-BE49-F238E27FC236}">
                <a16:creationId xmlns:a16="http://schemas.microsoft.com/office/drawing/2014/main" id="{5D569905-4B51-6542-B1C6-19254132188E}"/>
              </a:ext>
            </a:extLst>
          </p:cNvPr>
          <p:cNvPicPr>
            <a:picLocks noChangeAspect="1"/>
          </p:cNvPicPr>
          <p:nvPr/>
        </p:nvPicPr>
        <p:blipFill>
          <a:blip r:embed="rId5">
            <a:duotone>
              <a:schemeClr val="accent2">
                <a:shade val="45000"/>
                <a:satMod val="135000"/>
              </a:schemeClr>
              <a:prstClr val="white"/>
            </a:duotone>
          </a:blip>
          <a:stretch>
            <a:fillRect/>
          </a:stretch>
        </p:blipFill>
        <p:spPr>
          <a:xfrm>
            <a:off x="7589571" y="1603571"/>
            <a:ext cx="584775" cy="584775"/>
          </a:xfrm>
          <a:prstGeom prst="rect">
            <a:avLst/>
          </a:prstGeom>
        </p:spPr>
      </p:pic>
      <p:pic>
        <p:nvPicPr>
          <p:cNvPr id="5" name="Picture 4">
            <a:extLst>
              <a:ext uri="{FF2B5EF4-FFF2-40B4-BE49-F238E27FC236}">
                <a16:creationId xmlns:a16="http://schemas.microsoft.com/office/drawing/2014/main" id="{FB99AEA0-3698-6345-984C-29233E7E6D13}"/>
              </a:ext>
            </a:extLst>
          </p:cNvPr>
          <p:cNvPicPr>
            <a:picLocks noChangeAspect="1"/>
          </p:cNvPicPr>
          <p:nvPr/>
        </p:nvPicPr>
        <p:blipFill>
          <a:blip r:embed="rId6">
            <a:duotone>
              <a:schemeClr val="accent2">
                <a:shade val="45000"/>
                <a:satMod val="135000"/>
              </a:schemeClr>
              <a:prstClr val="white"/>
            </a:duotone>
            <a:extLst>
              <a:ext uri="{BEBA8EAE-BF5A-486C-A8C5-ECC9F3942E4B}">
                <a14:imgProps xmlns:a14="http://schemas.microsoft.com/office/drawing/2010/main">
                  <a14:imgLayer r:embed="rId7">
                    <a14:imgEffect>
                      <a14:artisticGlowEdges/>
                    </a14:imgEffect>
                  </a14:imgLayer>
                </a14:imgProps>
              </a:ext>
            </a:extLst>
          </a:blip>
          <a:stretch>
            <a:fillRect/>
          </a:stretch>
        </p:blipFill>
        <p:spPr>
          <a:xfrm>
            <a:off x="9353615" y="1514107"/>
            <a:ext cx="707957" cy="707957"/>
          </a:xfrm>
          <a:prstGeom prst="rect">
            <a:avLst/>
          </a:prstGeom>
        </p:spPr>
      </p:pic>
      <p:pic>
        <p:nvPicPr>
          <p:cNvPr id="6" name="Picture 5">
            <a:extLst>
              <a:ext uri="{FF2B5EF4-FFF2-40B4-BE49-F238E27FC236}">
                <a16:creationId xmlns:a16="http://schemas.microsoft.com/office/drawing/2014/main" id="{40966E07-BD8F-864A-BC45-C2705D10452C}"/>
              </a:ext>
            </a:extLst>
          </p:cNvPr>
          <p:cNvPicPr>
            <a:picLocks noChangeAspect="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9">
                    <a14:imgEffect>
                      <a14:artisticGlowEdges/>
                    </a14:imgEffect>
                  </a14:imgLayer>
                </a14:imgProps>
              </a:ext>
            </a:extLst>
          </a:blip>
          <a:stretch>
            <a:fillRect/>
          </a:stretch>
        </p:blipFill>
        <p:spPr>
          <a:xfrm>
            <a:off x="3868419" y="1447510"/>
            <a:ext cx="774954" cy="810179"/>
          </a:xfrm>
          <a:prstGeom prst="rect">
            <a:avLst/>
          </a:prstGeom>
        </p:spPr>
      </p:pic>
      <p:pic>
        <p:nvPicPr>
          <p:cNvPr id="24" name="Picture 23">
            <a:extLst>
              <a:ext uri="{FF2B5EF4-FFF2-40B4-BE49-F238E27FC236}">
                <a16:creationId xmlns:a16="http://schemas.microsoft.com/office/drawing/2014/main" id="{B22BA8DB-15C5-8B41-887F-997BEFCA2599}"/>
              </a:ext>
            </a:extLst>
          </p:cNvPr>
          <p:cNvPicPr>
            <a:picLocks noChangeAspect="1"/>
          </p:cNvPicPr>
          <p:nvPr/>
        </p:nvPicPr>
        <p:blipFill>
          <a:blip r:embed="rId10">
            <a:duotone>
              <a:schemeClr val="accent2">
                <a:shade val="45000"/>
                <a:satMod val="135000"/>
              </a:schemeClr>
              <a:prstClr val="white"/>
            </a:duotone>
            <a:extLst>
              <a:ext uri="{BEBA8EAE-BF5A-486C-A8C5-ECC9F3942E4B}">
                <a14:imgProps xmlns:a14="http://schemas.microsoft.com/office/drawing/2010/main">
                  <a14:imgLayer r:embed="rId11">
                    <a14:imgEffect>
                      <a14:artisticGlowEdges/>
                    </a14:imgEffect>
                    <a14:imgEffect>
                      <a14:saturation sat="0"/>
                    </a14:imgEffect>
                  </a14:imgLayer>
                </a14:imgProps>
              </a:ext>
            </a:extLst>
          </a:blip>
          <a:stretch>
            <a:fillRect/>
          </a:stretch>
        </p:blipFill>
        <p:spPr>
          <a:xfrm>
            <a:off x="2356387" y="1434735"/>
            <a:ext cx="879385" cy="879385"/>
          </a:xfrm>
          <a:prstGeom prst="rect">
            <a:avLst/>
          </a:prstGeom>
        </p:spPr>
      </p:pic>
      <p:pic>
        <p:nvPicPr>
          <p:cNvPr id="28" name="Picture 27">
            <a:extLst>
              <a:ext uri="{FF2B5EF4-FFF2-40B4-BE49-F238E27FC236}">
                <a16:creationId xmlns:a16="http://schemas.microsoft.com/office/drawing/2014/main" id="{AFE6202C-23B7-AD45-8CB7-164693FB9F29}"/>
              </a:ext>
            </a:extLst>
          </p:cNvPr>
          <p:cNvPicPr>
            <a:picLocks noChangeAspect="1"/>
          </p:cNvPicPr>
          <p:nvPr/>
        </p:nvPicPr>
        <p:blipFill>
          <a:blip r:embed="rId12">
            <a:duotone>
              <a:schemeClr val="accent2">
                <a:shade val="45000"/>
                <a:satMod val="135000"/>
              </a:schemeClr>
              <a:prstClr val="white"/>
            </a:duotone>
            <a:extLst>
              <a:ext uri="{BEBA8EAE-BF5A-486C-A8C5-ECC9F3942E4B}">
                <a14:imgProps xmlns:a14="http://schemas.microsoft.com/office/drawing/2010/main">
                  <a14:imgLayer r:embed="rId13">
                    <a14:imgEffect>
                      <a14:saturation sat="0"/>
                    </a14:imgEffect>
                  </a14:imgLayer>
                </a14:imgProps>
              </a:ext>
            </a:extLst>
          </a:blip>
          <a:stretch>
            <a:fillRect/>
          </a:stretch>
        </p:blipFill>
        <p:spPr>
          <a:xfrm>
            <a:off x="719495" y="1532522"/>
            <a:ext cx="509349" cy="629107"/>
          </a:xfrm>
          <a:prstGeom prst="rect">
            <a:avLst/>
          </a:prstGeom>
        </p:spPr>
      </p:pic>
      <p:sp>
        <p:nvSpPr>
          <p:cNvPr id="44" name="TextBox 43">
            <a:extLst>
              <a:ext uri="{FF2B5EF4-FFF2-40B4-BE49-F238E27FC236}">
                <a16:creationId xmlns:a16="http://schemas.microsoft.com/office/drawing/2014/main" id="{AFF98190-3EA3-F64F-8285-2E831B2081D4}"/>
              </a:ext>
            </a:extLst>
          </p:cNvPr>
          <p:cNvSpPr txBox="1"/>
          <p:nvPr/>
        </p:nvSpPr>
        <p:spPr>
          <a:xfrm>
            <a:off x="7464469" y="2804733"/>
            <a:ext cx="834977" cy="246221"/>
          </a:xfrm>
          <a:prstGeom prst="rect">
            <a:avLst/>
          </a:prstGeom>
          <a:noFill/>
        </p:spPr>
        <p:txBody>
          <a:bodyPr wrap="square" rtlCol="0">
            <a:spAutoFit/>
          </a:bodyPr>
          <a:lstStyle/>
          <a:p>
            <a:pPr algn="ctr"/>
            <a:r>
              <a:rPr lang="en-US" sz="1000" dirty="0">
                <a:latin typeface="Avenir Next" panose="020B0503020202020204" pitchFamily="34" charset="0"/>
              </a:rPr>
              <a:t>Li, Fb</a:t>
            </a:r>
          </a:p>
        </p:txBody>
      </p:sp>
      <p:sp>
        <p:nvSpPr>
          <p:cNvPr id="45" name="TextBox 44">
            <a:extLst>
              <a:ext uri="{FF2B5EF4-FFF2-40B4-BE49-F238E27FC236}">
                <a16:creationId xmlns:a16="http://schemas.microsoft.com/office/drawing/2014/main" id="{8DC5C9F2-38C9-1047-9E74-B8B69DE9D84A}"/>
              </a:ext>
            </a:extLst>
          </p:cNvPr>
          <p:cNvSpPr txBox="1"/>
          <p:nvPr/>
        </p:nvSpPr>
        <p:spPr>
          <a:xfrm>
            <a:off x="8979446" y="2803388"/>
            <a:ext cx="1400948" cy="246221"/>
          </a:xfrm>
          <a:prstGeom prst="rect">
            <a:avLst/>
          </a:prstGeom>
          <a:noFill/>
        </p:spPr>
        <p:txBody>
          <a:bodyPr wrap="square" rtlCol="0">
            <a:spAutoFit/>
          </a:bodyPr>
          <a:lstStyle/>
          <a:p>
            <a:pPr algn="ctr"/>
            <a:r>
              <a:rPr lang="en-US" sz="1000" dirty="0">
                <a:latin typeface="Avenir Next" panose="020B0503020202020204" pitchFamily="34" charset="0"/>
              </a:rPr>
              <a:t>Li &amp; Fb Communities</a:t>
            </a:r>
          </a:p>
        </p:txBody>
      </p:sp>
      <p:sp>
        <p:nvSpPr>
          <p:cNvPr id="46" name="TextBox 45">
            <a:extLst>
              <a:ext uri="{FF2B5EF4-FFF2-40B4-BE49-F238E27FC236}">
                <a16:creationId xmlns:a16="http://schemas.microsoft.com/office/drawing/2014/main" id="{677BFF46-EF2F-FB4E-995F-01E53A726ABB}"/>
              </a:ext>
            </a:extLst>
          </p:cNvPr>
          <p:cNvSpPr txBox="1"/>
          <p:nvPr/>
        </p:nvSpPr>
        <p:spPr>
          <a:xfrm>
            <a:off x="10689309" y="2803388"/>
            <a:ext cx="1400948" cy="246221"/>
          </a:xfrm>
          <a:prstGeom prst="rect">
            <a:avLst/>
          </a:prstGeom>
          <a:noFill/>
        </p:spPr>
        <p:txBody>
          <a:bodyPr wrap="square" rtlCol="0">
            <a:spAutoFit/>
          </a:bodyPr>
          <a:lstStyle/>
          <a:p>
            <a:pPr algn="ctr"/>
            <a:r>
              <a:rPr lang="en-US" sz="1000" dirty="0">
                <a:latin typeface="Avenir Next" panose="020B0503020202020204" pitchFamily="34" charset="0"/>
              </a:rPr>
              <a:t>Fb, Insta, YouTube</a:t>
            </a:r>
          </a:p>
        </p:txBody>
      </p:sp>
      <p:sp>
        <p:nvSpPr>
          <p:cNvPr id="48" name="TextBox 47">
            <a:extLst>
              <a:ext uri="{FF2B5EF4-FFF2-40B4-BE49-F238E27FC236}">
                <a16:creationId xmlns:a16="http://schemas.microsoft.com/office/drawing/2014/main" id="{ADD04D7E-9DEC-1B43-8CFB-EFD4713533EA}"/>
              </a:ext>
            </a:extLst>
          </p:cNvPr>
          <p:cNvSpPr txBox="1"/>
          <p:nvPr/>
        </p:nvSpPr>
        <p:spPr>
          <a:xfrm>
            <a:off x="3635292" y="2790047"/>
            <a:ext cx="1400948" cy="246221"/>
          </a:xfrm>
          <a:prstGeom prst="rect">
            <a:avLst/>
          </a:prstGeom>
          <a:noFill/>
        </p:spPr>
        <p:txBody>
          <a:bodyPr wrap="square" rtlCol="0">
            <a:spAutoFit/>
          </a:bodyPr>
          <a:lstStyle/>
          <a:p>
            <a:pPr algn="ctr"/>
            <a:r>
              <a:rPr lang="en-US" sz="1000" dirty="0">
                <a:latin typeface="Avenir Next" panose="020B0503020202020204" pitchFamily="34" charset="0"/>
              </a:rPr>
              <a:t>Li &amp; Fb Communities</a:t>
            </a:r>
          </a:p>
        </p:txBody>
      </p:sp>
      <p:sp>
        <p:nvSpPr>
          <p:cNvPr id="49" name="TextBox 48">
            <a:extLst>
              <a:ext uri="{FF2B5EF4-FFF2-40B4-BE49-F238E27FC236}">
                <a16:creationId xmlns:a16="http://schemas.microsoft.com/office/drawing/2014/main" id="{C4DD03F6-39CD-9440-A2F1-52114896D59F}"/>
              </a:ext>
            </a:extLst>
          </p:cNvPr>
          <p:cNvSpPr txBox="1"/>
          <p:nvPr/>
        </p:nvSpPr>
        <p:spPr>
          <a:xfrm>
            <a:off x="2115586" y="2787104"/>
            <a:ext cx="1400948" cy="246221"/>
          </a:xfrm>
          <a:prstGeom prst="rect">
            <a:avLst/>
          </a:prstGeom>
          <a:noFill/>
        </p:spPr>
        <p:txBody>
          <a:bodyPr wrap="square" rtlCol="0">
            <a:spAutoFit/>
          </a:bodyPr>
          <a:lstStyle/>
          <a:p>
            <a:pPr algn="ctr"/>
            <a:r>
              <a:rPr lang="en-US" sz="1000" dirty="0">
                <a:latin typeface="Avenir Next" panose="020B0503020202020204" pitchFamily="34" charset="0"/>
              </a:rPr>
              <a:t>Li, Fb, Quora</a:t>
            </a:r>
          </a:p>
        </p:txBody>
      </p:sp>
      <p:sp>
        <p:nvSpPr>
          <p:cNvPr id="50" name="TextBox 49">
            <a:extLst>
              <a:ext uri="{FF2B5EF4-FFF2-40B4-BE49-F238E27FC236}">
                <a16:creationId xmlns:a16="http://schemas.microsoft.com/office/drawing/2014/main" id="{058F6BDF-891E-494D-854B-F02FB080035F}"/>
              </a:ext>
            </a:extLst>
          </p:cNvPr>
          <p:cNvSpPr txBox="1"/>
          <p:nvPr/>
        </p:nvSpPr>
        <p:spPr>
          <a:xfrm>
            <a:off x="306858" y="2768997"/>
            <a:ext cx="1400948" cy="246221"/>
          </a:xfrm>
          <a:prstGeom prst="rect">
            <a:avLst/>
          </a:prstGeom>
          <a:noFill/>
        </p:spPr>
        <p:txBody>
          <a:bodyPr wrap="square" rtlCol="0">
            <a:spAutoFit/>
          </a:bodyPr>
          <a:lstStyle/>
          <a:p>
            <a:pPr algn="ctr"/>
            <a:r>
              <a:rPr lang="en-US" sz="1000" dirty="0">
                <a:latin typeface="Avenir Next" panose="020B0503020202020204" pitchFamily="34" charset="0"/>
              </a:rPr>
              <a:t>Li</a:t>
            </a:r>
          </a:p>
        </p:txBody>
      </p:sp>
      <p:sp>
        <p:nvSpPr>
          <p:cNvPr id="51" name="TextBox 50">
            <a:extLst>
              <a:ext uri="{FF2B5EF4-FFF2-40B4-BE49-F238E27FC236}">
                <a16:creationId xmlns:a16="http://schemas.microsoft.com/office/drawing/2014/main" id="{C6F7F9E9-9A41-3C43-A3E5-4101EB75351C}"/>
              </a:ext>
            </a:extLst>
          </p:cNvPr>
          <p:cNvSpPr txBox="1"/>
          <p:nvPr/>
        </p:nvSpPr>
        <p:spPr>
          <a:xfrm>
            <a:off x="8746264" y="3261243"/>
            <a:ext cx="1845539" cy="400110"/>
          </a:xfrm>
          <a:prstGeom prst="rect">
            <a:avLst/>
          </a:prstGeom>
          <a:noFill/>
        </p:spPr>
        <p:txBody>
          <a:bodyPr wrap="square" rtlCol="0">
            <a:spAutoFit/>
          </a:bodyPr>
          <a:lstStyle/>
          <a:p>
            <a:pPr algn="ctr"/>
            <a:r>
              <a:rPr lang="en-US" sz="1000" dirty="0">
                <a:latin typeface="Avenir Next" panose="020B0503020202020204" pitchFamily="34" charset="0"/>
              </a:rPr>
              <a:t>Tournaments,  Annual Functions, Conferences </a:t>
            </a:r>
          </a:p>
        </p:txBody>
      </p:sp>
      <p:sp>
        <p:nvSpPr>
          <p:cNvPr id="52" name="TextBox 51">
            <a:extLst>
              <a:ext uri="{FF2B5EF4-FFF2-40B4-BE49-F238E27FC236}">
                <a16:creationId xmlns:a16="http://schemas.microsoft.com/office/drawing/2014/main" id="{92144382-178A-F246-BC15-3039AD2B86BA}"/>
              </a:ext>
            </a:extLst>
          </p:cNvPr>
          <p:cNvSpPr txBox="1"/>
          <p:nvPr/>
        </p:nvSpPr>
        <p:spPr>
          <a:xfrm>
            <a:off x="10678423" y="3291354"/>
            <a:ext cx="1493019" cy="400110"/>
          </a:xfrm>
          <a:prstGeom prst="rect">
            <a:avLst/>
          </a:prstGeom>
          <a:noFill/>
        </p:spPr>
        <p:txBody>
          <a:bodyPr wrap="square" rtlCol="0">
            <a:spAutoFit/>
          </a:bodyPr>
          <a:lstStyle/>
          <a:p>
            <a:pPr algn="ctr"/>
            <a:r>
              <a:rPr lang="en-US" sz="1000" dirty="0">
                <a:latin typeface="Avenir Next" panose="020B0503020202020204" pitchFamily="34" charset="0"/>
              </a:rPr>
              <a:t>Online Gaming, Quizzes</a:t>
            </a:r>
          </a:p>
        </p:txBody>
      </p:sp>
      <p:sp>
        <p:nvSpPr>
          <p:cNvPr id="53" name="TextBox 52">
            <a:extLst>
              <a:ext uri="{FF2B5EF4-FFF2-40B4-BE49-F238E27FC236}">
                <a16:creationId xmlns:a16="http://schemas.microsoft.com/office/drawing/2014/main" id="{CE423F38-E41C-054A-BE38-15E7C4A3A64D}"/>
              </a:ext>
            </a:extLst>
          </p:cNvPr>
          <p:cNvSpPr txBox="1"/>
          <p:nvPr/>
        </p:nvSpPr>
        <p:spPr>
          <a:xfrm>
            <a:off x="6975070" y="3339897"/>
            <a:ext cx="1845539" cy="276999"/>
          </a:xfrm>
          <a:prstGeom prst="rect">
            <a:avLst/>
          </a:prstGeom>
          <a:noFill/>
        </p:spPr>
        <p:txBody>
          <a:bodyPr wrap="square" rtlCol="0">
            <a:spAutoFit/>
          </a:bodyPr>
          <a:lstStyle/>
          <a:p>
            <a:pPr algn="ctr"/>
            <a:r>
              <a:rPr lang="en-US" sz="1200" dirty="0">
                <a:latin typeface="Avenir Next" panose="020B0503020202020204" pitchFamily="34" charset="0"/>
              </a:rPr>
              <a:t>-</a:t>
            </a:r>
          </a:p>
        </p:txBody>
      </p:sp>
      <p:sp>
        <p:nvSpPr>
          <p:cNvPr id="54" name="TextBox 53">
            <a:extLst>
              <a:ext uri="{FF2B5EF4-FFF2-40B4-BE49-F238E27FC236}">
                <a16:creationId xmlns:a16="http://schemas.microsoft.com/office/drawing/2014/main" id="{21F1777E-07C5-BA4F-BFAC-D0C5F4B9FF2A}"/>
              </a:ext>
            </a:extLst>
          </p:cNvPr>
          <p:cNvSpPr txBox="1"/>
          <p:nvPr/>
        </p:nvSpPr>
        <p:spPr>
          <a:xfrm>
            <a:off x="3624406" y="3299968"/>
            <a:ext cx="1400948" cy="400110"/>
          </a:xfrm>
          <a:prstGeom prst="rect">
            <a:avLst/>
          </a:prstGeom>
          <a:noFill/>
        </p:spPr>
        <p:txBody>
          <a:bodyPr wrap="square" rtlCol="0">
            <a:spAutoFit/>
          </a:bodyPr>
          <a:lstStyle/>
          <a:p>
            <a:pPr algn="ctr"/>
            <a:r>
              <a:rPr lang="en-US" sz="1000" dirty="0">
                <a:latin typeface="Avenir Next" panose="020B0503020202020204" pitchFamily="34" charset="0"/>
              </a:rPr>
              <a:t>Conferences, Annual Events </a:t>
            </a:r>
          </a:p>
        </p:txBody>
      </p:sp>
      <p:sp>
        <p:nvSpPr>
          <p:cNvPr id="55" name="TextBox 54">
            <a:extLst>
              <a:ext uri="{FF2B5EF4-FFF2-40B4-BE49-F238E27FC236}">
                <a16:creationId xmlns:a16="http://schemas.microsoft.com/office/drawing/2014/main" id="{979BFADB-6CA4-F142-984A-D265CE37F599}"/>
              </a:ext>
            </a:extLst>
          </p:cNvPr>
          <p:cNvSpPr txBox="1"/>
          <p:nvPr/>
        </p:nvSpPr>
        <p:spPr>
          <a:xfrm>
            <a:off x="2115586" y="3285791"/>
            <a:ext cx="1400948" cy="400110"/>
          </a:xfrm>
          <a:prstGeom prst="rect">
            <a:avLst/>
          </a:prstGeom>
          <a:noFill/>
        </p:spPr>
        <p:txBody>
          <a:bodyPr wrap="square" rtlCol="0">
            <a:spAutoFit/>
          </a:bodyPr>
          <a:lstStyle/>
          <a:p>
            <a:pPr algn="ctr"/>
            <a:r>
              <a:rPr lang="en-US" sz="1000" dirty="0">
                <a:latin typeface="Avenir Next" panose="020B0503020202020204" pitchFamily="34" charset="0"/>
              </a:rPr>
              <a:t>Conferences, Annual Events </a:t>
            </a:r>
          </a:p>
        </p:txBody>
      </p:sp>
      <p:sp>
        <p:nvSpPr>
          <p:cNvPr id="56" name="TextBox 55">
            <a:extLst>
              <a:ext uri="{FF2B5EF4-FFF2-40B4-BE49-F238E27FC236}">
                <a16:creationId xmlns:a16="http://schemas.microsoft.com/office/drawing/2014/main" id="{7B8C91C8-789B-6B49-BC74-8102D5B9BA98}"/>
              </a:ext>
            </a:extLst>
          </p:cNvPr>
          <p:cNvSpPr txBox="1"/>
          <p:nvPr/>
        </p:nvSpPr>
        <p:spPr>
          <a:xfrm>
            <a:off x="210297" y="3285791"/>
            <a:ext cx="1733414" cy="400110"/>
          </a:xfrm>
          <a:prstGeom prst="rect">
            <a:avLst/>
          </a:prstGeom>
          <a:noFill/>
        </p:spPr>
        <p:txBody>
          <a:bodyPr wrap="square" rtlCol="0">
            <a:spAutoFit/>
          </a:bodyPr>
          <a:lstStyle/>
          <a:p>
            <a:pPr algn="ctr"/>
            <a:r>
              <a:rPr lang="en-US" sz="1000" dirty="0">
                <a:latin typeface="Avenir Next" panose="020B0503020202020204" pitchFamily="34" charset="0"/>
              </a:rPr>
              <a:t>Awards, Ceremonies, Corporate Dinners</a:t>
            </a:r>
          </a:p>
        </p:txBody>
      </p:sp>
      <p:sp>
        <p:nvSpPr>
          <p:cNvPr id="57" name="TextBox 56">
            <a:extLst>
              <a:ext uri="{FF2B5EF4-FFF2-40B4-BE49-F238E27FC236}">
                <a16:creationId xmlns:a16="http://schemas.microsoft.com/office/drawing/2014/main" id="{4D019573-7985-5D4E-8EF4-6BC0307B911B}"/>
              </a:ext>
            </a:extLst>
          </p:cNvPr>
          <p:cNvSpPr txBox="1"/>
          <p:nvPr/>
        </p:nvSpPr>
        <p:spPr>
          <a:xfrm>
            <a:off x="8832884" y="3867828"/>
            <a:ext cx="1845539" cy="246221"/>
          </a:xfrm>
          <a:prstGeom prst="rect">
            <a:avLst/>
          </a:prstGeom>
          <a:noFill/>
        </p:spPr>
        <p:txBody>
          <a:bodyPr wrap="square" rtlCol="0">
            <a:spAutoFit/>
          </a:bodyPr>
          <a:lstStyle/>
          <a:p>
            <a:pPr algn="ctr"/>
            <a:r>
              <a:rPr lang="en-US" sz="1000" dirty="0">
                <a:latin typeface="Avenir Next" panose="020B0503020202020204" pitchFamily="34" charset="0"/>
              </a:rPr>
              <a:t>Yes</a:t>
            </a:r>
          </a:p>
        </p:txBody>
      </p:sp>
      <p:sp>
        <p:nvSpPr>
          <p:cNvPr id="58" name="TextBox 57">
            <a:extLst>
              <a:ext uri="{FF2B5EF4-FFF2-40B4-BE49-F238E27FC236}">
                <a16:creationId xmlns:a16="http://schemas.microsoft.com/office/drawing/2014/main" id="{D346FE29-3990-FE4E-8837-9695A6C539E5}"/>
              </a:ext>
            </a:extLst>
          </p:cNvPr>
          <p:cNvSpPr txBox="1"/>
          <p:nvPr/>
        </p:nvSpPr>
        <p:spPr>
          <a:xfrm>
            <a:off x="3402110" y="3908925"/>
            <a:ext cx="1845539" cy="246221"/>
          </a:xfrm>
          <a:prstGeom prst="rect">
            <a:avLst/>
          </a:prstGeom>
          <a:noFill/>
        </p:spPr>
        <p:txBody>
          <a:bodyPr wrap="square" rtlCol="0">
            <a:spAutoFit/>
          </a:bodyPr>
          <a:lstStyle/>
          <a:p>
            <a:pPr algn="ctr"/>
            <a:r>
              <a:rPr lang="en-US" sz="1000" dirty="0">
                <a:latin typeface="Avenir Next" panose="020B0503020202020204" pitchFamily="34" charset="0"/>
              </a:rPr>
              <a:t>Yes</a:t>
            </a:r>
          </a:p>
        </p:txBody>
      </p:sp>
      <p:sp>
        <p:nvSpPr>
          <p:cNvPr id="59" name="TextBox 58">
            <a:extLst>
              <a:ext uri="{FF2B5EF4-FFF2-40B4-BE49-F238E27FC236}">
                <a16:creationId xmlns:a16="http://schemas.microsoft.com/office/drawing/2014/main" id="{6A2FBC41-11F0-CF44-AFD5-B6CE95650EDE}"/>
              </a:ext>
            </a:extLst>
          </p:cNvPr>
          <p:cNvSpPr txBox="1"/>
          <p:nvPr/>
        </p:nvSpPr>
        <p:spPr>
          <a:xfrm>
            <a:off x="6958372" y="3922540"/>
            <a:ext cx="1845539" cy="276999"/>
          </a:xfrm>
          <a:prstGeom prst="rect">
            <a:avLst/>
          </a:prstGeom>
          <a:noFill/>
        </p:spPr>
        <p:txBody>
          <a:bodyPr wrap="square" rtlCol="0">
            <a:spAutoFit/>
          </a:bodyPr>
          <a:lstStyle/>
          <a:p>
            <a:pPr algn="ctr"/>
            <a:r>
              <a:rPr lang="en-US" sz="1200" dirty="0">
                <a:latin typeface="Avenir Next" panose="020B0503020202020204" pitchFamily="34" charset="0"/>
              </a:rPr>
              <a:t>-</a:t>
            </a:r>
          </a:p>
        </p:txBody>
      </p:sp>
      <p:sp>
        <p:nvSpPr>
          <p:cNvPr id="60" name="TextBox 59">
            <a:extLst>
              <a:ext uri="{FF2B5EF4-FFF2-40B4-BE49-F238E27FC236}">
                <a16:creationId xmlns:a16="http://schemas.microsoft.com/office/drawing/2014/main" id="{E2619658-BA10-9847-8C39-B7CF86E8BCBA}"/>
              </a:ext>
            </a:extLst>
          </p:cNvPr>
          <p:cNvSpPr txBox="1"/>
          <p:nvPr/>
        </p:nvSpPr>
        <p:spPr>
          <a:xfrm>
            <a:off x="10409449" y="3880923"/>
            <a:ext cx="1845539" cy="276999"/>
          </a:xfrm>
          <a:prstGeom prst="rect">
            <a:avLst/>
          </a:prstGeom>
          <a:noFill/>
        </p:spPr>
        <p:txBody>
          <a:bodyPr wrap="square" rtlCol="0">
            <a:spAutoFit/>
          </a:bodyPr>
          <a:lstStyle/>
          <a:p>
            <a:pPr algn="ctr"/>
            <a:r>
              <a:rPr lang="en-US" sz="1200" dirty="0">
                <a:latin typeface="Avenir Next" panose="020B0503020202020204" pitchFamily="34" charset="0"/>
              </a:rPr>
              <a:t>-</a:t>
            </a:r>
          </a:p>
        </p:txBody>
      </p:sp>
      <p:sp>
        <p:nvSpPr>
          <p:cNvPr id="61" name="TextBox 60">
            <a:extLst>
              <a:ext uri="{FF2B5EF4-FFF2-40B4-BE49-F238E27FC236}">
                <a16:creationId xmlns:a16="http://schemas.microsoft.com/office/drawing/2014/main" id="{A6F21319-B0C2-0145-A942-1FD2BFF01CCA}"/>
              </a:ext>
            </a:extLst>
          </p:cNvPr>
          <p:cNvSpPr txBox="1"/>
          <p:nvPr/>
        </p:nvSpPr>
        <p:spPr>
          <a:xfrm>
            <a:off x="1873309" y="3908925"/>
            <a:ext cx="1845539" cy="246221"/>
          </a:xfrm>
          <a:prstGeom prst="rect">
            <a:avLst/>
          </a:prstGeom>
          <a:noFill/>
        </p:spPr>
        <p:txBody>
          <a:bodyPr wrap="square" rtlCol="0">
            <a:spAutoFit/>
          </a:bodyPr>
          <a:lstStyle/>
          <a:p>
            <a:pPr algn="ctr"/>
            <a:r>
              <a:rPr lang="en-US" sz="1000" dirty="0">
                <a:latin typeface="Avenir Next" panose="020B0503020202020204" pitchFamily="34" charset="0"/>
              </a:rPr>
              <a:t>Yes</a:t>
            </a:r>
          </a:p>
        </p:txBody>
      </p:sp>
      <p:sp>
        <p:nvSpPr>
          <p:cNvPr id="62" name="TextBox 61">
            <a:extLst>
              <a:ext uri="{FF2B5EF4-FFF2-40B4-BE49-F238E27FC236}">
                <a16:creationId xmlns:a16="http://schemas.microsoft.com/office/drawing/2014/main" id="{C2F97F57-DFA5-C844-821A-FD01BCB24076}"/>
              </a:ext>
            </a:extLst>
          </p:cNvPr>
          <p:cNvSpPr txBox="1"/>
          <p:nvPr/>
        </p:nvSpPr>
        <p:spPr>
          <a:xfrm>
            <a:off x="114824" y="3879946"/>
            <a:ext cx="1845539" cy="246221"/>
          </a:xfrm>
          <a:prstGeom prst="rect">
            <a:avLst/>
          </a:prstGeom>
          <a:noFill/>
        </p:spPr>
        <p:txBody>
          <a:bodyPr wrap="square" rtlCol="0">
            <a:spAutoFit/>
          </a:bodyPr>
          <a:lstStyle/>
          <a:p>
            <a:pPr algn="ctr"/>
            <a:r>
              <a:rPr lang="en-US" sz="1000" dirty="0">
                <a:latin typeface="Avenir Next" panose="020B0503020202020204" pitchFamily="34" charset="0"/>
              </a:rPr>
              <a:t>Yes</a:t>
            </a:r>
          </a:p>
        </p:txBody>
      </p:sp>
      <p:sp>
        <p:nvSpPr>
          <p:cNvPr id="63" name="TextBox 62">
            <a:extLst>
              <a:ext uri="{FF2B5EF4-FFF2-40B4-BE49-F238E27FC236}">
                <a16:creationId xmlns:a16="http://schemas.microsoft.com/office/drawing/2014/main" id="{5217DA39-60E1-0649-828E-B07C64CF540E}"/>
              </a:ext>
            </a:extLst>
          </p:cNvPr>
          <p:cNvSpPr txBox="1"/>
          <p:nvPr/>
        </p:nvSpPr>
        <p:spPr>
          <a:xfrm>
            <a:off x="7183749" y="4353207"/>
            <a:ext cx="1649135" cy="400110"/>
          </a:xfrm>
          <a:prstGeom prst="rect">
            <a:avLst/>
          </a:prstGeom>
          <a:noFill/>
        </p:spPr>
        <p:txBody>
          <a:bodyPr wrap="square" rtlCol="0">
            <a:spAutoFit/>
          </a:bodyPr>
          <a:lstStyle/>
          <a:p>
            <a:pPr algn="ctr"/>
            <a:r>
              <a:rPr lang="en-US" sz="1000" dirty="0">
                <a:latin typeface="Avenir Next" panose="020B0503020202020204" pitchFamily="34" charset="0"/>
              </a:rPr>
              <a:t>Google/Playstore/ Appstore ads</a:t>
            </a:r>
          </a:p>
        </p:txBody>
      </p:sp>
      <p:sp>
        <p:nvSpPr>
          <p:cNvPr id="64" name="TextBox 63">
            <a:extLst>
              <a:ext uri="{FF2B5EF4-FFF2-40B4-BE49-F238E27FC236}">
                <a16:creationId xmlns:a16="http://schemas.microsoft.com/office/drawing/2014/main" id="{5D0DD036-B1C7-704B-9E29-411F9727557C}"/>
              </a:ext>
            </a:extLst>
          </p:cNvPr>
          <p:cNvSpPr txBox="1"/>
          <p:nvPr/>
        </p:nvSpPr>
        <p:spPr>
          <a:xfrm>
            <a:off x="10352930" y="4312229"/>
            <a:ext cx="1845540" cy="400110"/>
          </a:xfrm>
          <a:prstGeom prst="rect">
            <a:avLst/>
          </a:prstGeom>
          <a:noFill/>
        </p:spPr>
        <p:txBody>
          <a:bodyPr wrap="square" rtlCol="0">
            <a:spAutoFit/>
          </a:bodyPr>
          <a:lstStyle/>
          <a:p>
            <a:pPr algn="ctr"/>
            <a:r>
              <a:rPr lang="en-US" sz="1000" dirty="0">
                <a:latin typeface="Avenir Next" panose="020B0503020202020204" pitchFamily="34" charset="0"/>
              </a:rPr>
              <a:t>Google/ Playstore/ Appstore ads</a:t>
            </a:r>
          </a:p>
        </p:txBody>
      </p:sp>
      <p:sp>
        <p:nvSpPr>
          <p:cNvPr id="65" name="TextBox 64">
            <a:extLst>
              <a:ext uri="{FF2B5EF4-FFF2-40B4-BE49-F238E27FC236}">
                <a16:creationId xmlns:a16="http://schemas.microsoft.com/office/drawing/2014/main" id="{5ED4B13E-01BC-F64C-92F1-35D3495473B9}"/>
              </a:ext>
            </a:extLst>
          </p:cNvPr>
          <p:cNvSpPr txBox="1"/>
          <p:nvPr/>
        </p:nvSpPr>
        <p:spPr>
          <a:xfrm>
            <a:off x="8820609" y="4437336"/>
            <a:ext cx="1845540" cy="276999"/>
          </a:xfrm>
          <a:prstGeom prst="rect">
            <a:avLst/>
          </a:prstGeom>
          <a:noFill/>
        </p:spPr>
        <p:txBody>
          <a:bodyPr wrap="square" rtlCol="0">
            <a:spAutoFit/>
          </a:bodyPr>
          <a:lstStyle/>
          <a:p>
            <a:pPr algn="ctr"/>
            <a:r>
              <a:rPr lang="en-US" sz="1200" dirty="0">
                <a:latin typeface="Avenir Next" panose="020B0503020202020204" pitchFamily="34" charset="0"/>
              </a:rPr>
              <a:t>-</a:t>
            </a:r>
          </a:p>
        </p:txBody>
      </p:sp>
      <p:sp>
        <p:nvSpPr>
          <p:cNvPr id="68" name="TextBox 67">
            <a:extLst>
              <a:ext uri="{FF2B5EF4-FFF2-40B4-BE49-F238E27FC236}">
                <a16:creationId xmlns:a16="http://schemas.microsoft.com/office/drawing/2014/main" id="{57E1826D-76F9-0E49-80BE-52261432D070}"/>
              </a:ext>
            </a:extLst>
          </p:cNvPr>
          <p:cNvSpPr txBox="1"/>
          <p:nvPr/>
        </p:nvSpPr>
        <p:spPr>
          <a:xfrm>
            <a:off x="3433094" y="4436499"/>
            <a:ext cx="1845539" cy="246221"/>
          </a:xfrm>
          <a:prstGeom prst="rect">
            <a:avLst/>
          </a:prstGeom>
          <a:noFill/>
        </p:spPr>
        <p:txBody>
          <a:bodyPr wrap="square" rtlCol="0">
            <a:spAutoFit/>
          </a:bodyPr>
          <a:lstStyle/>
          <a:p>
            <a:pPr algn="ctr"/>
            <a:r>
              <a:rPr lang="en-US" sz="1000" dirty="0">
                <a:latin typeface="Avenir Next" panose="020B0503020202020204" pitchFamily="34" charset="0"/>
              </a:rPr>
              <a:t>Google Ads</a:t>
            </a:r>
          </a:p>
        </p:txBody>
      </p:sp>
      <p:sp>
        <p:nvSpPr>
          <p:cNvPr id="69" name="TextBox 68">
            <a:extLst>
              <a:ext uri="{FF2B5EF4-FFF2-40B4-BE49-F238E27FC236}">
                <a16:creationId xmlns:a16="http://schemas.microsoft.com/office/drawing/2014/main" id="{AA44FB9A-0BC0-8F4D-BAA0-A695E812FECF}"/>
              </a:ext>
            </a:extLst>
          </p:cNvPr>
          <p:cNvSpPr txBox="1"/>
          <p:nvPr/>
        </p:nvSpPr>
        <p:spPr>
          <a:xfrm>
            <a:off x="2081685" y="4353206"/>
            <a:ext cx="1465441" cy="400110"/>
          </a:xfrm>
          <a:prstGeom prst="rect">
            <a:avLst/>
          </a:prstGeom>
          <a:noFill/>
        </p:spPr>
        <p:txBody>
          <a:bodyPr wrap="square" rtlCol="0">
            <a:spAutoFit/>
          </a:bodyPr>
          <a:lstStyle/>
          <a:p>
            <a:pPr algn="ctr"/>
            <a:r>
              <a:rPr lang="en-US" sz="1000" dirty="0">
                <a:latin typeface="Avenir Next" panose="020B0503020202020204" pitchFamily="34" charset="0"/>
              </a:rPr>
              <a:t>Job Portals, Google Ads</a:t>
            </a:r>
          </a:p>
        </p:txBody>
      </p:sp>
      <p:sp>
        <p:nvSpPr>
          <p:cNvPr id="70" name="TextBox 69">
            <a:extLst>
              <a:ext uri="{FF2B5EF4-FFF2-40B4-BE49-F238E27FC236}">
                <a16:creationId xmlns:a16="http://schemas.microsoft.com/office/drawing/2014/main" id="{FB134FFA-FC8B-1944-B221-4EE27BA21E09}"/>
              </a:ext>
            </a:extLst>
          </p:cNvPr>
          <p:cNvSpPr txBox="1"/>
          <p:nvPr/>
        </p:nvSpPr>
        <p:spPr>
          <a:xfrm>
            <a:off x="235791" y="4452812"/>
            <a:ext cx="1465441" cy="246221"/>
          </a:xfrm>
          <a:prstGeom prst="rect">
            <a:avLst/>
          </a:prstGeom>
          <a:noFill/>
        </p:spPr>
        <p:txBody>
          <a:bodyPr wrap="square" rtlCol="0">
            <a:spAutoFit/>
          </a:bodyPr>
          <a:lstStyle/>
          <a:p>
            <a:pPr algn="ctr"/>
            <a:r>
              <a:rPr lang="en-US" sz="1000" dirty="0">
                <a:latin typeface="Avenir Next" panose="020B0503020202020204" pitchFamily="34" charset="0"/>
              </a:rPr>
              <a:t>LinkedIn Ads</a:t>
            </a:r>
          </a:p>
        </p:txBody>
      </p:sp>
      <p:sp>
        <p:nvSpPr>
          <p:cNvPr id="72" name="TextBox 71">
            <a:extLst>
              <a:ext uri="{FF2B5EF4-FFF2-40B4-BE49-F238E27FC236}">
                <a16:creationId xmlns:a16="http://schemas.microsoft.com/office/drawing/2014/main" id="{4B70D82C-B99F-6B41-A1D1-C82020C47146}"/>
              </a:ext>
            </a:extLst>
          </p:cNvPr>
          <p:cNvSpPr txBox="1"/>
          <p:nvPr/>
        </p:nvSpPr>
        <p:spPr>
          <a:xfrm>
            <a:off x="7342659" y="4906832"/>
            <a:ext cx="1521979" cy="400110"/>
          </a:xfrm>
          <a:prstGeom prst="rect">
            <a:avLst/>
          </a:prstGeom>
          <a:noFill/>
        </p:spPr>
        <p:txBody>
          <a:bodyPr wrap="square" rtlCol="0">
            <a:spAutoFit/>
          </a:bodyPr>
          <a:lstStyle/>
          <a:p>
            <a:pPr algn="ctr"/>
            <a:r>
              <a:rPr lang="en-US" sz="1000" dirty="0">
                <a:latin typeface="Avenir Next" panose="020B0503020202020204" pitchFamily="34" charset="0"/>
              </a:rPr>
              <a:t>Parents talking about us in peer groups</a:t>
            </a:r>
          </a:p>
        </p:txBody>
      </p:sp>
      <p:sp>
        <p:nvSpPr>
          <p:cNvPr id="73" name="TextBox 72">
            <a:extLst>
              <a:ext uri="{FF2B5EF4-FFF2-40B4-BE49-F238E27FC236}">
                <a16:creationId xmlns:a16="http://schemas.microsoft.com/office/drawing/2014/main" id="{9949AE3D-0869-7648-9810-6B91F5D801D2}"/>
              </a:ext>
            </a:extLst>
          </p:cNvPr>
          <p:cNvSpPr txBox="1"/>
          <p:nvPr/>
        </p:nvSpPr>
        <p:spPr>
          <a:xfrm>
            <a:off x="3515418" y="4893098"/>
            <a:ext cx="1680890" cy="400110"/>
          </a:xfrm>
          <a:prstGeom prst="rect">
            <a:avLst/>
          </a:prstGeom>
          <a:noFill/>
        </p:spPr>
        <p:txBody>
          <a:bodyPr wrap="square" rtlCol="0">
            <a:spAutoFit/>
          </a:bodyPr>
          <a:lstStyle/>
          <a:p>
            <a:pPr algn="ctr"/>
            <a:r>
              <a:rPr lang="en-US" sz="1000" dirty="0">
                <a:latin typeface="Avenir Next" panose="020B0503020202020204" pitchFamily="34" charset="0"/>
              </a:rPr>
              <a:t>Universities/ officials advocating us</a:t>
            </a:r>
          </a:p>
        </p:txBody>
      </p:sp>
      <p:sp>
        <p:nvSpPr>
          <p:cNvPr id="74" name="TextBox 73">
            <a:extLst>
              <a:ext uri="{FF2B5EF4-FFF2-40B4-BE49-F238E27FC236}">
                <a16:creationId xmlns:a16="http://schemas.microsoft.com/office/drawing/2014/main" id="{436C024E-0902-4C4F-BAAE-E73BEADC9D0A}"/>
              </a:ext>
            </a:extLst>
          </p:cNvPr>
          <p:cNvSpPr txBox="1"/>
          <p:nvPr/>
        </p:nvSpPr>
        <p:spPr>
          <a:xfrm>
            <a:off x="141310" y="4889353"/>
            <a:ext cx="1871388" cy="400110"/>
          </a:xfrm>
          <a:prstGeom prst="rect">
            <a:avLst/>
          </a:prstGeom>
          <a:noFill/>
        </p:spPr>
        <p:txBody>
          <a:bodyPr wrap="square" rtlCol="0">
            <a:spAutoFit/>
          </a:bodyPr>
          <a:lstStyle/>
          <a:p>
            <a:pPr algn="ctr"/>
            <a:r>
              <a:rPr lang="en-US" sz="1000" dirty="0">
                <a:latin typeface="Avenir Next" panose="020B0503020202020204" pitchFamily="34" charset="0"/>
              </a:rPr>
              <a:t>Corporate leaders through their channels</a:t>
            </a:r>
          </a:p>
        </p:txBody>
      </p:sp>
      <p:sp>
        <p:nvSpPr>
          <p:cNvPr id="75" name="TextBox 74">
            <a:extLst>
              <a:ext uri="{FF2B5EF4-FFF2-40B4-BE49-F238E27FC236}">
                <a16:creationId xmlns:a16="http://schemas.microsoft.com/office/drawing/2014/main" id="{10F395D2-C2AD-E142-8F67-CC2094004074}"/>
              </a:ext>
            </a:extLst>
          </p:cNvPr>
          <p:cNvSpPr txBox="1"/>
          <p:nvPr/>
        </p:nvSpPr>
        <p:spPr>
          <a:xfrm>
            <a:off x="8832884" y="4948788"/>
            <a:ext cx="1845540" cy="276999"/>
          </a:xfrm>
          <a:prstGeom prst="rect">
            <a:avLst/>
          </a:prstGeom>
          <a:noFill/>
        </p:spPr>
        <p:txBody>
          <a:bodyPr wrap="square" rtlCol="0">
            <a:spAutoFit/>
          </a:bodyPr>
          <a:lstStyle/>
          <a:p>
            <a:pPr algn="ctr"/>
            <a:r>
              <a:rPr lang="en-US" sz="1200" dirty="0">
                <a:latin typeface="Avenir Next" panose="020B0503020202020204" pitchFamily="34" charset="0"/>
              </a:rPr>
              <a:t>-</a:t>
            </a:r>
          </a:p>
        </p:txBody>
      </p:sp>
      <p:sp>
        <p:nvSpPr>
          <p:cNvPr id="76" name="TextBox 75">
            <a:extLst>
              <a:ext uri="{FF2B5EF4-FFF2-40B4-BE49-F238E27FC236}">
                <a16:creationId xmlns:a16="http://schemas.microsoft.com/office/drawing/2014/main" id="{F13F3539-C905-C748-8B20-7CAAA0705B67}"/>
              </a:ext>
            </a:extLst>
          </p:cNvPr>
          <p:cNvSpPr txBox="1"/>
          <p:nvPr/>
        </p:nvSpPr>
        <p:spPr>
          <a:xfrm>
            <a:off x="10440742" y="4906964"/>
            <a:ext cx="1565472" cy="400110"/>
          </a:xfrm>
          <a:prstGeom prst="rect">
            <a:avLst/>
          </a:prstGeom>
          <a:noFill/>
        </p:spPr>
        <p:txBody>
          <a:bodyPr wrap="square" rtlCol="0">
            <a:spAutoFit/>
          </a:bodyPr>
          <a:lstStyle/>
          <a:p>
            <a:pPr algn="ctr"/>
            <a:r>
              <a:rPr lang="en-US" sz="1000" dirty="0">
                <a:latin typeface="Avenir Next" panose="020B0503020202020204" pitchFamily="34" charset="0"/>
              </a:rPr>
              <a:t>Celebrity talking about us</a:t>
            </a:r>
          </a:p>
        </p:txBody>
      </p:sp>
      <p:sp>
        <p:nvSpPr>
          <p:cNvPr id="77" name="TextBox 76">
            <a:extLst>
              <a:ext uri="{FF2B5EF4-FFF2-40B4-BE49-F238E27FC236}">
                <a16:creationId xmlns:a16="http://schemas.microsoft.com/office/drawing/2014/main" id="{E046621F-1DA8-DD4D-916A-D5A4A71C17BB}"/>
              </a:ext>
            </a:extLst>
          </p:cNvPr>
          <p:cNvSpPr txBox="1"/>
          <p:nvPr/>
        </p:nvSpPr>
        <p:spPr>
          <a:xfrm>
            <a:off x="1939315" y="4981685"/>
            <a:ext cx="1845539" cy="276999"/>
          </a:xfrm>
          <a:prstGeom prst="rect">
            <a:avLst/>
          </a:prstGeom>
          <a:noFill/>
        </p:spPr>
        <p:txBody>
          <a:bodyPr wrap="square" rtlCol="0">
            <a:spAutoFit/>
          </a:bodyPr>
          <a:lstStyle/>
          <a:p>
            <a:pPr algn="ctr"/>
            <a:r>
              <a:rPr lang="en-US" sz="1200" dirty="0">
                <a:latin typeface="Avenir Next" panose="020B0503020202020204" pitchFamily="34" charset="0"/>
              </a:rPr>
              <a:t>-</a:t>
            </a:r>
          </a:p>
        </p:txBody>
      </p:sp>
      <p:sp>
        <p:nvSpPr>
          <p:cNvPr id="79" name="TextBox 78">
            <a:extLst>
              <a:ext uri="{FF2B5EF4-FFF2-40B4-BE49-F238E27FC236}">
                <a16:creationId xmlns:a16="http://schemas.microsoft.com/office/drawing/2014/main" id="{291ED0FE-7044-824A-BA32-74052D8C606B}"/>
              </a:ext>
            </a:extLst>
          </p:cNvPr>
          <p:cNvSpPr txBox="1"/>
          <p:nvPr/>
        </p:nvSpPr>
        <p:spPr>
          <a:xfrm>
            <a:off x="7331469" y="5449321"/>
            <a:ext cx="1414795" cy="400110"/>
          </a:xfrm>
          <a:prstGeom prst="rect">
            <a:avLst/>
          </a:prstGeom>
          <a:noFill/>
        </p:spPr>
        <p:txBody>
          <a:bodyPr wrap="square" rtlCol="0">
            <a:spAutoFit/>
          </a:bodyPr>
          <a:lstStyle/>
          <a:p>
            <a:pPr algn="ctr"/>
            <a:r>
              <a:rPr lang="en-US" sz="1000" dirty="0">
                <a:latin typeface="Avenir Next" panose="020B0503020202020204" pitchFamily="34" charset="0"/>
              </a:rPr>
              <a:t>Blogs, Interview, PRs, Case Studies</a:t>
            </a:r>
          </a:p>
        </p:txBody>
      </p:sp>
      <p:sp>
        <p:nvSpPr>
          <p:cNvPr id="80" name="TextBox 79">
            <a:extLst>
              <a:ext uri="{FF2B5EF4-FFF2-40B4-BE49-F238E27FC236}">
                <a16:creationId xmlns:a16="http://schemas.microsoft.com/office/drawing/2014/main" id="{94FE6155-8DC2-624F-93F0-62C7062998BC}"/>
              </a:ext>
            </a:extLst>
          </p:cNvPr>
          <p:cNvSpPr txBox="1"/>
          <p:nvPr/>
        </p:nvSpPr>
        <p:spPr>
          <a:xfrm>
            <a:off x="9019562" y="5446898"/>
            <a:ext cx="1472182" cy="246221"/>
          </a:xfrm>
          <a:prstGeom prst="rect">
            <a:avLst/>
          </a:prstGeom>
          <a:noFill/>
        </p:spPr>
        <p:txBody>
          <a:bodyPr wrap="square" rtlCol="0">
            <a:spAutoFit/>
          </a:bodyPr>
          <a:lstStyle/>
          <a:p>
            <a:pPr algn="ctr"/>
            <a:r>
              <a:rPr lang="en-US" sz="1000" dirty="0">
                <a:latin typeface="Avenir Next" panose="020B0503020202020204" pitchFamily="34" charset="0"/>
              </a:rPr>
              <a:t>Brochures, E-Books</a:t>
            </a:r>
          </a:p>
        </p:txBody>
      </p:sp>
      <p:sp>
        <p:nvSpPr>
          <p:cNvPr id="82" name="TextBox 81">
            <a:extLst>
              <a:ext uri="{FF2B5EF4-FFF2-40B4-BE49-F238E27FC236}">
                <a16:creationId xmlns:a16="http://schemas.microsoft.com/office/drawing/2014/main" id="{AD0D83AB-8EC4-C742-A299-55BC63F72676}"/>
              </a:ext>
            </a:extLst>
          </p:cNvPr>
          <p:cNvSpPr txBox="1"/>
          <p:nvPr/>
        </p:nvSpPr>
        <p:spPr>
          <a:xfrm>
            <a:off x="10466073" y="5521742"/>
            <a:ext cx="1562515" cy="246221"/>
          </a:xfrm>
          <a:prstGeom prst="rect">
            <a:avLst/>
          </a:prstGeom>
          <a:noFill/>
        </p:spPr>
        <p:txBody>
          <a:bodyPr wrap="square" rtlCol="0">
            <a:spAutoFit/>
          </a:bodyPr>
          <a:lstStyle/>
          <a:p>
            <a:pPr algn="ctr"/>
            <a:r>
              <a:rPr lang="en-US" sz="1000" dirty="0">
                <a:latin typeface="Avenir Next" panose="020B0503020202020204" pitchFamily="34" charset="0"/>
              </a:rPr>
              <a:t>Interactive Videos</a:t>
            </a:r>
          </a:p>
        </p:txBody>
      </p:sp>
      <p:sp>
        <p:nvSpPr>
          <p:cNvPr id="83" name="TextBox 82">
            <a:extLst>
              <a:ext uri="{FF2B5EF4-FFF2-40B4-BE49-F238E27FC236}">
                <a16:creationId xmlns:a16="http://schemas.microsoft.com/office/drawing/2014/main" id="{C8686D3F-F54B-904E-9B60-21A7FB0E1B2C}"/>
              </a:ext>
            </a:extLst>
          </p:cNvPr>
          <p:cNvSpPr txBox="1"/>
          <p:nvPr/>
        </p:nvSpPr>
        <p:spPr>
          <a:xfrm>
            <a:off x="3697821" y="5451756"/>
            <a:ext cx="1562515" cy="400110"/>
          </a:xfrm>
          <a:prstGeom prst="rect">
            <a:avLst/>
          </a:prstGeom>
          <a:noFill/>
        </p:spPr>
        <p:txBody>
          <a:bodyPr wrap="square" rtlCol="0">
            <a:spAutoFit/>
          </a:bodyPr>
          <a:lstStyle/>
          <a:p>
            <a:pPr algn="ctr"/>
            <a:r>
              <a:rPr lang="en-US" sz="1000" dirty="0">
                <a:latin typeface="Avenir Next" panose="020B0503020202020204" pitchFamily="34" charset="0"/>
              </a:rPr>
              <a:t>Blogs, Interview, PRs, Case Studies</a:t>
            </a:r>
          </a:p>
        </p:txBody>
      </p:sp>
      <p:sp>
        <p:nvSpPr>
          <p:cNvPr id="84" name="TextBox 83">
            <a:extLst>
              <a:ext uri="{FF2B5EF4-FFF2-40B4-BE49-F238E27FC236}">
                <a16:creationId xmlns:a16="http://schemas.microsoft.com/office/drawing/2014/main" id="{5731D43E-063C-C446-986C-0E3AD9AFAE61}"/>
              </a:ext>
            </a:extLst>
          </p:cNvPr>
          <p:cNvSpPr txBox="1"/>
          <p:nvPr/>
        </p:nvSpPr>
        <p:spPr>
          <a:xfrm>
            <a:off x="2061891" y="5451756"/>
            <a:ext cx="1562515" cy="400110"/>
          </a:xfrm>
          <a:prstGeom prst="rect">
            <a:avLst/>
          </a:prstGeom>
          <a:noFill/>
        </p:spPr>
        <p:txBody>
          <a:bodyPr wrap="square" rtlCol="0">
            <a:spAutoFit/>
          </a:bodyPr>
          <a:lstStyle/>
          <a:p>
            <a:pPr algn="ctr"/>
            <a:r>
              <a:rPr lang="en-US" sz="1000" dirty="0">
                <a:latin typeface="Avenir Next" panose="020B0503020202020204" pitchFamily="34" charset="0"/>
              </a:rPr>
              <a:t>Blogs, Interview, PRs, Case Studies</a:t>
            </a:r>
          </a:p>
        </p:txBody>
      </p:sp>
      <p:sp>
        <p:nvSpPr>
          <p:cNvPr id="86" name="TextBox 85">
            <a:extLst>
              <a:ext uri="{FF2B5EF4-FFF2-40B4-BE49-F238E27FC236}">
                <a16:creationId xmlns:a16="http://schemas.microsoft.com/office/drawing/2014/main" id="{19D3926D-F18E-F842-9327-2AEB324D2AA3}"/>
              </a:ext>
            </a:extLst>
          </p:cNvPr>
          <p:cNvSpPr txBox="1"/>
          <p:nvPr/>
        </p:nvSpPr>
        <p:spPr>
          <a:xfrm>
            <a:off x="255693" y="5492634"/>
            <a:ext cx="1562515" cy="246221"/>
          </a:xfrm>
          <a:prstGeom prst="rect">
            <a:avLst/>
          </a:prstGeom>
          <a:noFill/>
        </p:spPr>
        <p:txBody>
          <a:bodyPr wrap="square" rtlCol="0">
            <a:spAutoFit/>
          </a:bodyPr>
          <a:lstStyle/>
          <a:p>
            <a:pPr algn="ctr"/>
            <a:r>
              <a:rPr lang="en-US" sz="1000" dirty="0">
                <a:latin typeface="Avenir Next" panose="020B0503020202020204" pitchFamily="34" charset="0"/>
              </a:rPr>
              <a:t>Blogs, PRs</a:t>
            </a:r>
          </a:p>
        </p:txBody>
      </p:sp>
      <p:sp>
        <p:nvSpPr>
          <p:cNvPr id="87" name="TextBox 86">
            <a:extLst>
              <a:ext uri="{FF2B5EF4-FFF2-40B4-BE49-F238E27FC236}">
                <a16:creationId xmlns:a16="http://schemas.microsoft.com/office/drawing/2014/main" id="{C1A08014-C8F1-F440-A904-D0212877521C}"/>
              </a:ext>
            </a:extLst>
          </p:cNvPr>
          <p:cNvSpPr txBox="1"/>
          <p:nvPr/>
        </p:nvSpPr>
        <p:spPr>
          <a:xfrm>
            <a:off x="3637821" y="6027051"/>
            <a:ext cx="1562515" cy="246221"/>
          </a:xfrm>
          <a:prstGeom prst="rect">
            <a:avLst/>
          </a:prstGeom>
          <a:noFill/>
        </p:spPr>
        <p:txBody>
          <a:bodyPr wrap="square" rtlCol="0">
            <a:spAutoFit/>
          </a:bodyPr>
          <a:lstStyle/>
          <a:p>
            <a:pPr algn="ctr"/>
            <a:r>
              <a:rPr lang="en-US" sz="1000" dirty="0">
                <a:latin typeface="Avenir Next" panose="020B0503020202020204" pitchFamily="34" charset="0"/>
              </a:rPr>
              <a:t>Yes</a:t>
            </a:r>
          </a:p>
        </p:txBody>
      </p:sp>
      <p:sp>
        <p:nvSpPr>
          <p:cNvPr id="89" name="TextBox 88">
            <a:extLst>
              <a:ext uri="{FF2B5EF4-FFF2-40B4-BE49-F238E27FC236}">
                <a16:creationId xmlns:a16="http://schemas.microsoft.com/office/drawing/2014/main" id="{5DF02E26-47E2-BA4E-9007-659E217745F5}"/>
              </a:ext>
            </a:extLst>
          </p:cNvPr>
          <p:cNvSpPr txBox="1"/>
          <p:nvPr/>
        </p:nvSpPr>
        <p:spPr>
          <a:xfrm>
            <a:off x="2075306" y="6027051"/>
            <a:ext cx="1562515" cy="246221"/>
          </a:xfrm>
          <a:prstGeom prst="rect">
            <a:avLst/>
          </a:prstGeom>
          <a:noFill/>
        </p:spPr>
        <p:txBody>
          <a:bodyPr wrap="square" rtlCol="0">
            <a:spAutoFit/>
          </a:bodyPr>
          <a:lstStyle/>
          <a:p>
            <a:pPr algn="ctr"/>
            <a:r>
              <a:rPr lang="en-US" sz="1000" dirty="0">
                <a:latin typeface="Avenir Next" panose="020B0503020202020204" pitchFamily="34" charset="0"/>
              </a:rPr>
              <a:t>Yes</a:t>
            </a:r>
          </a:p>
        </p:txBody>
      </p:sp>
      <p:sp>
        <p:nvSpPr>
          <p:cNvPr id="90" name="TextBox 89">
            <a:extLst>
              <a:ext uri="{FF2B5EF4-FFF2-40B4-BE49-F238E27FC236}">
                <a16:creationId xmlns:a16="http://schemas.microsoft.com/office/drawing/2014/main" id="{9E0A2303-1D3D-874A-A017-8B282718DCF6}"/>
              </a:ext>
            </a:extLst>
          </p:cNvPr>
          <p:cNvSpPr txBox="1"/>
          <p:nvPr/>
        </p:nvSpPr>
        <p:spPr>
          <a:xfrm>
            <a:off x="306858" y="6039169"/>
            <a:ext cx="1562515" cy="246221"/>
          </a:xfrm>
          <a:prstGeom prst="rect">
            <a:avLst/>
          </a:prstGeom>
          <a:noFill/>
        </p:spPr>
        <p:txBody>
          <a:bodyPr wrap="square" rtlCol="0">
            <a:spAutoFit/>
          </a:bodyPr>
          <a:lstStyle/>
          <a:p>
            <a:pPr algn="ctr"/>
            <a:r>
              <a:rPr lang="en-US" sz="1000" dirty="0">
                <a:latin typeface="Avenir Next" panose="020B0503020202020204" pitchFamily="34" charset="0"/>
              </a:rPr>
              <a:t>Yes</a:t>
            </a:r>
          </a:p>
        </p:txBody>
      </p:sp>
      <p:sp>
        <p:nvSpPr>
          <p:cNvPr id="91" name="TextBox 90">
            <a:extLst>
              <a:ext uri="{FF2B5EF4-FFF2-40B4-BE49-F238E27FC236}">
                <a16:creationId xmlns:a16="http://schemas.microsoft.com/office/drawing/2014/main" id="{30778877-8220-D54A-B6E2-F2226BB0BE14}"/>
              </a:ext>
            </a:extLst>
          </p:cNvPr>
          <p:cNvSpPr txBox="1"/>
          <p:nvPr/>
        </p:nvSpPr>
        <p:spPr>
          <a:xfrm>
            <a:off x="9009324" y="6039169"/>
            <a:ext cx="1562515" cy="246221"/>
          </a:xfrm>
          <a:prstGeom prst="rect">
            <a:avLst/>
          </a:prstGeom>
          <a:noFill/>
        </p:spPr>
        <p:txBody>
          <a:bodyPr wrap="square" rtlCol="0">
            <a:spAutoFit/>
          </a:bodyPr>
          <a:lstStyle/>
          <a:p>
            <a:pPr algn="ctr"/>
            <a:r>
              <a:rPr lang="en-US" sz="1000" dirty="0">
                <a:latin typeface="Avenir Next" panose="020B0503020202020204" pitchFamily="34" charset="0"/>
              </a:rPr>
              <a:t>Yes</a:t>
            </a:r>
          </a:p>
        </p:txBody>
      </p:sp>
      <p:sp>
        <p:nvSpPr>
          <p:cNvPr id="92" name="TextBox 91">
            <a:extLst>
              <a:ext uri="{FF2B5EF4-FFF2-40B4-BE49-F238E27FC236}">
                <a16:creationId xmlns:a16="http://schemas.microsoft.com/office/drawing/2014/main" id="{DDEEA353-1BD6-DB4F-8C9E-BFF015D7530F}"/>
              </a:ext>
            </a:extLst>
          </p:cNvPr>
          <p:cNvSpPr txBox="1"/>
          <p:nvPr/>
        </p:nvSpPr>
        <p:spPr>
          <a:xfrm>
            <a:off x="7071853" y="6068668"/>
            <a:ext cx="1845540" cy="276999"/>
          </a:xfrm>
          <a:prstGeom prst="rect">
            <a:avLst/>
          </a:prstGeom>
          <a:noFill/>
        </p:spPr>
        <p:txBody>
          <a:bodyPr wrap="square" rtlCol="0">
            <a:spAutoFit/>
          </a:bodyPr>
          <a:lstStyle/>
          <a:p>
            <a:pPr algn="ctr"/>
            <a:r>
              <a:rPr lang="en-US" sz="1200" dirty="0">
                <a:latin typeface="Avenir Next" panose="020B0503020202020204" pitchFamily="34" charset="0"/>
              </a:rPr>
              <a:t>-</a:t>
            </a:r>
          </a:p>
        </p:txBody>
      </p:sp>
      <p:sp>
        <p:nvSpPr>
          <p:cNvPr id="93" name="TextBox 92">
            <a:extLst>
              <a:ext uri="{FF2B5EF4-FFF2-40B4-BE49-F238E27FC236}">
                <a16:creationId xmlns:a16="http://schemas.microsoft.com/office/drawing/2014/main" id="{EB5ACC0E-7AF9-264E-B6B9-A7E9ADE68EC6}"/>
              </a:ext>
            </a:extLst>
          </p:cNvPr>
          <p:cNvSpPr txBox="1"/>
          <p:nvPr/>
        </p:nvSpPr>
        <p:spPr>
          <a:xfrm>
            <a:off x="10388981" y="6003107"/>
            <a:ext cx="1845540" cy="276999"/>
          </a:xfrm>
          <a:prstGeom prst="rect">
            <a:avLst/>
          </a:prstGeom>
          <a:noFill/>
        </p:spPr>
        <p:txBody>
          <a:bodyPr wrap="square" rtlCol="0">
            <a:spAutoFit/>
          </a:bodyPr>
          <a:lstStyle/>
          <a:p>
            <a:pPr algn="ctr"/>
            <a:r>
              <a:rPr lang="en-US" sz="1200" dirty="0">
                <a:latin typeface="Avenir Next" panose="020B0503020202020204" pitchFamily="34" charset="0"/>
              </a:rPr>
              <a:t>-</a:t>
            </a:r>
          </a:p>
        </p:txBody>
      </p:sp>
      <p:pic>
        <p:nvPicPr>
          <p:cNvPr id="81" name="Picture 80">
            <a:extLst>
              <a:ext uri="{FF2B5EF4-FFF2-40B4-BE49-F238E27FC236}">
                <a16:creationId xmlns:a16="http://schemas.microsoft.com/office/drawing/2014/main" id="{A5F2A91D-00BE-4E4D-ABB1-CA11F0786011}"/>
              </a:ext>
            </a:extLst>
          </p:cNvPr>
          <p:cNvPicPr>
            <a:picLocks noChangeAspect="1"/>
          </p:cNvPicPr>
          <p:nvPr/>
        </p:nvPicPr>
        <p:blipFill>
          <a:blip r:embed="rId14">
            <a:duotone>
              <a:schemeClr val="accent2">
                <a:shade val="45000"/>
                <a:satMod val="135000"/>
              </a:schemeClr>
              <a:prstClr val="white"/>
            </a:duotone>
            <a:extLst>
              <a:ext uri="{BEBA8EAE-BF5A-486C-A8C5-ECC9F3942E4B}">
                <a14:imgProps xmlns:a14="http://schemas.microsoft.com/office/drawing/2010/main">
                  <a14:imgLayer r:embed="rId15">
                    <a14:imgEffect>
                      <a14:artisticGlowEdges/>
                    </a14:imgEffect>
                  </a14:imgLayer>
                </a14:imgProps>
              </a:ext>
            </a:extLst>
          </a:blip>
          <a:stretch>
            <a:fillRect/>
          </a:stretch>
        </p:blipFill>
        <p:spPr>
          <a:xfrm>
            <a:off x="11019307" y="1629017"/>
            <a:ext cx="511200" cy="511200"/>
          </a:xfrm>
          <a:prstGeom prst="rect">
            <a:avLst/>
          </a:prstGeom>
        </p:spPr>
      </p:pic>
      <p:sp>
        <p:nvSpPr>
          <p:cNvPr id="85" name="TextBox 84">
            <a:extLst>
              <a:ext uri="{FF2B5EF4-FFF2-40B4-BE49-F238E27FC236}">
                <a16:creationId xmlns:a16="http://schemas.microsoft.com/office/drawing/2014/main" id="{E84F99AA-40E3-754B-B757-5432EE6B6A69}"/>
              </a:ext>
            </a:extLst>
          </p:cNvPr>
          <p:cNvSpPr txBox="1"/>
          <p:nvPr/>
        </p:nvSpPr>
        <p:spPr>
          <a:xfrm>
            <a:off x="1580820" y="1062122"/>
            <a:ext cx="2254730" cy="276999"/>
          </a:xfrm>
          <a:prstGeom prst="rect">
            <a:avLst/>
          </a:prstGeom>
          <a:noFill/>
        </p:spPr>
        <p:txBody>
          <a:bodyPr wrap="square" rtlCol="0">
            <a:spAutoFit/>
          </a:bodyPr>
          <a:lstStyle/>
          <a:p>
            <a:pPr algn="ctr"/>
            <a:r>
              <a:rPr lang="en-US" sz="1200" i="1" dirty="0">
                <a:solidFill>
                  <a:srgbClr val="C00000"/>
                </a:solidFill>
                <a:latin typeface="Avenir Next" panose="020B0503020202020204" pitchFamily="34" charset="0"/>
              </a:rPr>
              <a:t>(Supply Side)</a:t>
            </a:r>
          </a:p>
        </p:txBody>
      </p:sp>
      <p:sp>
        <p:nvSpPr>
          <p:cNvPr id="88" name="TextBox 87">
            <a:extLst>
              <a:ext uri="{FF2B5EF4-FFF2-40B4-BE49-F238E27FC236}">
                <a16:creationId xmlns:a16="http://schemas.microsoft.com/office/drawing/2014/main" id="{364F239F-BE69-7D46-B552-A7E6F163C005}"/>
              </a:ext>
            </a:extLst>
          </p:cNvPr>
          <p:cNvSpPr txBox="1"/>
          <p:nvPr/>
        </p:nvSpPr>
        <p:spPr>
          <a:xfrm>
            <a:off x="8541668" y="1059076"/>
            <a:ext cx="2254730" cy="276999"/>
          </a:xfrm>
          <a:prstGeom prst="rect">
            <a:avLst/>
          </a:prstGeom>
          <a:noFill/>
        </p:spPr>
        <p:txBody>
          <a:bodyPr wrap="square" rtlCol="0">
            <a:spAutoFit/>
          </a:bodyPr>
          <a:lstStyle/>
          <a:p>
            <a:pPr algn="ctr"/>
            <a:r>
              <a:rPr lang="en-US" sz="1200" i="1" dirty="0">
                <a:solidFill>
                  <a:srgbClr val="C00000"/>
                </a:solidFill>
                <a:latin typeface="Avenir Next" panose="020B0503020202020204" pitchFamily="34" charset="0"/>
              </a:rPr>
              <a:t>(Demand Side)</a:t>
            </a:r>
          </a:p>
        </p:txBody>
      </p:sp>
      <p:sp>
        <p:nvSpPr>
          <p:cNvPr id="95" name="TextBox 94">
            <a:extLst>
              <a:ext uri="{FF2B5EF4-FFF2-40B4-BE49-F238E27FC236}">
                <a16:creationId xmlns:a16="http://schemas.microsoft.com/office/drawing/2014/main" id="{6EFA73D0-AA68-C64D-B232-8DB1ECDF9FB4}"/>
              </a:ext>
            </a:extLst>
          </p:cNvPr>
          <p:cNvSpPr txBox="1"/>
          <p:nvPr/>
        </p:nvSpPr>
        <p:spPr>
          <a:xfrm>
            <a:off x="7342660" y="2424307"/>
            <a:ext cx="1104155" cy="230832"/>
          </a:xfrm>
          <a:prstGeom prst="rect">
            <a:avLst/>
          </a:prstGeom>
          <a:noFill/>
        </p:spPr>
        <p:txBody>
          <a:bodyPr wrap="square" rtlCol="0">
            <a:spAutoFit/>
          </a:bodyPr>
          <a:lstStyle/>
          <a:p>
            <a:pPr algn="ctr"/>
            <a:r>
              <a:rPr lang="en-US" sz="900" i="1" dirty="0">
                <a:latin typeface="Avenir Next" panose="020B0503020202020204" pitchFamily="34" charset="0"/>
              </a:rPr>
              <a:t>Decision maker</a:t>
            </a:r>
          </a:p>
        </p:txBody>
      </p:sp>
      <p:sp>
        <p:nvSpPr>
          <p:cNvPr id="96" name="TextBox 95">
            <a:extLst>
              <a:ext uri="{FF2B5EF4-FFF2-40B4-BE49-F238E27FC236}">
                <a16:creationId xmlns:a16="http://schemas.microsoft.com/office/drawing/2014/main" id="{01554C19-1993-2249-9AAD-A57B258BA3F7}"/>
              </a:ext>
            </a:extLst>
          </p:cNvPr>
          <p:cNvSpPr txBox="1"/>
          <p:nvPr/>
        </p:nvSpPr>
        <p:spPr>
          <a:xfrm>
            <a:off x="9191301" y="2424018"/>
            <a:ext cx="1104155" cy="230832"/>
          </a:xfrm>
          <a:prstGeom prst="rect">
            <a:avLst/>
          </a:prstGeom>
          <a:noFill/>
        </p:spPr>
        <p:txBody>
          <a:bodyPr wrap="square" rtlCol="0">
            <a:spAutoFit/>
          </a:bodyPr>
          <a:lstStyle/>
          <a:p>
            <a:pPr algn="ctr"/>
            <a:r>
              <a:rPr lang="en-US" sz="900" i="1" dirty="0">
                <a:latin typeface="Avenir Next" panose="020B0503020202020204" pitchFamily="34" charset="0"/>
              </a:rPr>
              <a:t>Enabler</a:t>
            </a:r>
          </a:p>
        </p:txBody>
      </p:sp>
      <p:sp>
        <p:nvSpPr>
          <p:cNvPr id="97" name="TextBox 96">
            <a:extLst>
              <a:ext uri="{FF2B5EF4-FFF2-40B4-BE49-F238E27FC236}">
                <a16:creationId xmlns:a16="http://schemas.microsoft.com/office/drawing/2014/main" id="{E62C4CDF-6AE7-E341-92F0-B296765C12C3}"/>
              </a:ext>
            </a:extLst>
          </p:cNvPr>
          <p:cNvSpPr txBox="1"/>
          <p:nvPr/>
        </p:nvSpPr>
        <p:spPr>
          <a:xfrm>
            <a:off x="10756931" y="2421919"/>
            <a:ext cx="1104155" cy="230832"/>
          </a:xfrm>
          <a:prstGeom prst="rect">
            <a:avLst/>
          </a:prstGeom>
          <a:noFill/>
        </p:spPr>
        <p:txBody>
          <a:bodyPr wrap="square" rtlCol="0">
            <a:spAutoFit/>
          </a:bodyPr>
          <a:lstStyle/>
          <a:p>
            <a:pPr algn="ctr"/>
            <a:r>
              <a:rPr lang="en-US" sz="900" i="1" dirty="0">
                <a:latin typeface="Avenir Next" panose="020B0503020202020204" pitchFamily="34" charset="0"/>
              </a:rPr>
              <a:t>Influencer</a:t>
            </a:r>
          </a:p>
        </p:txBody>
      </p:sp>
      <p:sp>
        <p:nvSpPr>
          <p:cNvPr id="98" name="TextBox 97">
            <a:extLst>
              <a:ext uri="{FF2B5EF4-FFF2-40B4-BE49-F238E27FC236}">
                <a16:creationId xmlns:a16="http://schemas.microsoft.com/office/drawing/2014/main" id="{0F12E848-B3D8-0140-B0D2-88C6648FA51F}"/>
              </a:ext>
            </a:extLst>
          </p:cNvPr>
          <p:cNvSpPr txBox="1"/>
          <p:nvPr/>
        </p:nvSpPr>
        <p:spPr>
          <a:xfrm>
            <a:off x="3715607" y="2413142"/>
            <a:ext cx="1104155" cy="230832"/>
          </a:xfrm>
          <a:prstGeom prst="rect">
            <a:avLst/>
          </a:prstGeom>
          <a:noFill/>
        </p:spPr>
        <p:txBody>
          <a:bodyPr wrap="square" rtlCol="0">
            <a:spAutoFit/>
          </a:bodyPr>
          <a:lstStyle/>
          <a:p>
            <a:pPr algn="ctr"/>
            <a:r>
              <a:rPr lang="en-US" sz="900" i="1" dirty="0">
                <a:latin typeface="Avenir Next" panose="020B0503020202020204" pitchFamily="34" charset="0"/>
              </a:rPr>
              <a:t>Career courses</a:t>
            </a:r>
          </a:p>
        </p:txBody>
      </p:sp>
      <p:sp>
        <p:nvSpPr>
          <p:cNvPr id="99" name="TextBox 98">
            <a:extLst>
              <a:ext uri="{FF2B5EF4-FFF2-40B4-BE49-F238E27FC236}">
                <a16:creationId xmlns:a16="http://schemas.microsoft.com/office/drawing/2014/main" id="{EE98702A-8946-AC4E-BEC6-A352EAB568D6}"/>
              </a:ext>
            </a:extLst>
          </p:cNvPr>
          <p:cNvSpPr txBox="1"/>
          <p:nvPr/>
        </p:nvSpPr>
        <p:spPr>
          <a:xfrm>
            <a:off x="2105887" y="2426088"/>
            <a:ext cx="1394727" cy="230832"/>
          </a:xfrm>
          <a:prstGeom prst="rect">
            <a:avLst/>
          </a:prstGeom>
          <a:noFill/>
        </p:spPr>
        <p:txBody>
          <a:bodyPr wrap="square" rtlCol="0">
            <a:spAutoFit/>
          </a:bodyPr>
          <a:lstStyle/>
          <a:p>
            <a:pPr algn="ctr"/>
            <a:r>
              <a:rPr lang="en-US" sz="900" i="1" dirty="0">
                <a:latin typeface="Avenir Next" panose="020B0503020202020204" pitchFamily="34" charset="0"/>
              </a:rPr>
              <a:t>Teachers, counsellors</a:t>
            </a:r>
          </a:p>
        </p:txBody>
      </p:sp>
      <p:sp>
        <p:nvSpPr>
          <p:cNvPr id="100" name="TextBox 99">
            <a:extLst>
              <a:ext uri="{FF2B5EF4-FFF2-40B4-BE49-F238E27FC236}">
                <a16:creationId xmlns:a16="http://schemas.microsoft.com/office/drawing/2014/main" id="{533927CA-A467-5344-924B-F968AABB3800}"/>
              </a:ext>
            </a:extLst>
          </p:cNvPr>
          <p:cNvSpPr txBox="1"/>
          <p:nvPr/>
        </p:nvSpPr>
        <p:spPr>
          <a:xfrm>
            <a:off x="286935" y="2426088"/>
            <a:ext cx="1394727" cy="230832"/>
          </a:xfrm>
          <a:prstGeom prst="rect">
            <a:avLst/>
          </a:prstGeom>
          <a:noFill/>
        </p:spPr>
        <p:txBody>
          <a:bodyPr wrap="square" rtlCol="0">
            <a:spAutoFit/>
          </a:bodyPr>
          <a:lstStyle/>
          <a:p>
            <a:pPr algn="ctr"/>
            <a:r>
              <a:rPr lang="en-US" sz="900" i="1" dirty="0">
                <a:latin typeface="Avenir Next" panose="020B0503020202020204" pitchFamily="34" charset="0"/>
              </a:rPr>
              <a:t>Guides, Speakers</a:t>
            </a:r>
          </a:p>
        </p:txBody>
      </p:sp>
    </p:spTree>
    <p:extLst>
      <p:ext uri="{BB962C8B-B14F-4D97-AF65-F5344CB8AC3E}">
        <p14:creationId xmlns:p14="http://schemas.microsoft.com/office/powerpoint/2010/main" val="743026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698ECB-6E89-B14C-919E-C0E47E84B027}"/>
              </a:ext>
            </a:extLst>
          </p:cNvPr>
          <p:cNvSpPr txBox="1"/>
          <p:nvPr/>
        </p:nvSpPr>
        <p:spPr>
          <a:xfrm>
            <a:off x="4695387" y="3075057"/>
            <a:ext cx="2801226" cy="707886"/>
          </a:xfrm>
          <a:prstGeom prst="rect">
            <a:avLst/>
          </a:prstGeom>
          <a:noFill/>
        </p:spPr>
        <p:txBody>
          <a:bodyPr wrap="square" rtlCol="0">
            <a:spAutoFit/>
          </a:bodyPr>
          <a:lstStyle/>
          <a:p>
            <a:r>
              <a:rPr lang="en-US" sz="4000" b="1" dirty="0">
                <a:latin typeface="Avenir Next Demi Bold" panose="020B0503020202020204" pitchFamily="34" charset="0"/>
              </a:rPr>
              <a:t>APPENDIX</a:t>
            </a:r>
          </a:p>
        </p:txBody>
      </p:sp>
    </p:spTree>
    <p:extLst>
      <p:ext uri="{BB962C8B-B14F-4D97-AF65-F5344CB8AC3E}">
        <p14:creationId xmlns:p14="http://schemas.microsoft.com/office/powerpoint/2010/main" val="343256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621B66-BEE7-784E-847D-F9831C635871}"/>
              </a:ext>
            </a:extLst>
          </p:cNvPr>
          <p:cNvSpPr txBox="1"/>
          <p:nvPr/>
        </p:nvSpPr>
        <p:spPr>
          <a:xfrm>
            <a:off x="163349" y="175695"/>
            <a:ext cx="8606077" cy="584775"/>
          </a:xfrm>
          <a:prstGeom prst="rect">
            <a:avLst/>
          </a:prstGeom>
          <a:noFill/>
        </p:spPr>
        <p:txBody>
          <a:bodyPr wrap="square" rtlCol="0">
            <a:spAutoFit/>
          </a:bodyPr>
          <a:lstStyle/>
          <a:p>
            <a:r>
              <a:rPr lang="en-US" sz="3200" dirty="0">
                <a:latin typeface="Avenir Next" panose="020B0503020202020204" pitchFamily="34" charset="0"/>
              </a:rPr>
              <a:t>MARKET </a:t>
            </a:r>
            <a:r>
              <a:rPr lang="en-US" sz="3200" dirty="0">
                <a:solidFill>
                  <a:srgbClr val="C00000"/>
                </a:solidFill>
                <a:latin typeface="Avenir Next Medium" panose="020B0503020202020204" pitchFamily="34" charset="0"/>
              </a:rPr>
              <a:t>ANALYSIS</a:t>
            </a:r>
          </a:p>
        </p:txBody>
      </p:sp>
      <p:sp>
        <p:nvSpPr>
          <p:cNvPr id="8" name="TextBox 7">
            <a:extLst>
              <a:ext uri="{FF2B5EF4-FFF2-40B4-BE49-F238E27FC236}">
                <a16:creationId xmlns:a16="http://schemas.microsoft.com/office/drawing/2014/main" id="{903CCCAE-464E-BA45-AFED-26913B540CF7}"/>
              </a:ext>
            </a:extLst>
          </p:cNvPr>
          <p:cNvSpPr txBox="1"/>
          <p:nvPr/>
        </p:nvSpPr>
        <p:spPr>
          <a:xfrm>
            <a:off x="961623" y="1318125"/>
            <a:ext cx="4604857" cy="3416320"/>
          </a:xfrm>
          <a:prstGeom prst="rect">
            <a:avLst/>
          </a:prstGeom>
          <a:noFill/>
        </p:spPr>
        <p:txBody>
          <a:bodyPr wrap="square" rtlCol="0">
            <a:spAutoFit/>
          </a:bodyPr>
          <a:lstStyle/>
          <a:p>
            <a:r>
              <a:rPr lang="en-US" b="1" dirty="0">
                <a:latin typeface="Avenir Next Demi Bold" panose="020B0503020202020204" pitchFamily="34" charset="0"/>
              </a:rPr>
              <a:t>Higher drop-out rates in high school globally</a:t>
            </a:r>
          </a:p>
          <a:p>
            <a:endParaRPr lang="en-US" sz="1200" dirty="0">
              <a:latin typeface="Avenir Next" panose="020B0503020202020204" pitchFamily="34" charset="0"/>
            </a:endParaRPr>
          </a:p>
          <a:p>
            <a:pPr marL="171450" indent="-171450">
              <a:buFont typeface="Arial" panose="020B0604020202020204" pitchFamily="34" charset="0"/>
              <a:buChar char="•"/>
            </a:pPr>
            <a:r>
              <a:rPr lang="en-IN" sz="1400" dirty="0">
                <a:latin typeface="Avenir Next" panose="020B0503020202020204" pitchFamily="34" charset="0"/>
              </a:rPr>
              <a:t>23.8 M+ additional children and youth may drop out or not have access to school next year due to COVID </a:t>
            </a:r>
            <a:r>
              <a:rPr lang="en-IN" sz="1400" i="1" dirty="0">
                <a:latin typeface="Avenir Next" panose="020B0503020202020204" pitchFamily="34" charset="0"/>
              </a:rPr>
              <a:t>(</a:t>
            </a:r>
            <a:r>
              <a:rPr lang="en-IN" sz="1400" i="1" dirty="0">
                <a:latin typeface="Avenir Next" panose="020B0503020202020204" pitchFamily="34" charset="0"/>
                <a:hlinkClick r:id="rId2"/>
              </a:rPr>
              <a:t>UN</a:t>
            </a:r>
            <a:r>
              <a:rPr lang="en-IN" sz="1400" i="1" dirty="0">
                <a:latin typeface="Avenir Next" panose="020B0503020202020204" pitchFamily="34" charset="0"/>
              </a:rPr>
              <a:t>)</a:t>
            </a:r>
            <a:endParaRPr lang="en-US" sz="1400" i="1" dirty="0">
              <a:latin typeface="Avenir Next" panose="020B0503020202020204" pitchFamily="34" charset="0"/>
            </a:endParaRPr>
          </a:p>
          <a:p>
            <a:pPr marL="171450" indent="-171450">
              <a:buFont typeface="Arial" panose="020B0604020202020204" pitchFamily="34" charset="0"/>
              <a:buChar char="•"/>
            </a:pPr>
            <a:endParaRPr lang="en-US" sz="1400" dirty="0">
              <a:latin typeface="Avenir Next" panose="020B0503020202020204" pitchFamily="34" charset="0"/>
            </a:endParaRPr>
          </a:p>
          <a:p>
            <a:pPr marL="171450" indent="-171450">
              <a:buFont typeface="Arial" panose="020B0604020202020204" pitchFamily="34" charset="0"/>
              <a:buChar char="•"/>
            </a:pPr>
            <a:r>
              <a:rPr lang="en-US" sz="1400" dirty="0">
                <a:latin typeface="Avenir Next" panose="020B0503020202020204" pitchFamily="34" charset="0"/>
              </a:rPr>
              <a:t>US</a:t>
            </a:r>
          </a:p>
          <a:p>
            <a:r>
              <a:rPr lang="en-IN" sz="1400" dirty="0">
                <a:latin typeface="Avenir Next" panose="020B0503020202020204" pitchFamily="34" charset="0"/>
              </a:rPr>
              <a:t>In 2017, there were </a:t>
            </a:r>
            <a:r>
              <a:rPr lang="en-IN" sz="1400" b="1" dirty="0">
                <a:latin typeface="Avenir Next Demi Bold" panose="020B0503020202020204" pitchFamily="34" charset="0"/>
              </a:rPr>
              <a:t>2.1 M+ dropouts </a:t>
            </a:r>
            <a:r>
              <a:rPr lang="en-IN" sz="1400" dirty="0">
                <a:latin typeface="Avenir Next" panose="020B0503020202020204" pitchFamily="34" charset="0"/>
              </a:rPr>
              <a:t>with 75% dropouts never participated in an alternative program or school</a:t>
            </a:r>
            <a:r>
              <a:rPr lang="en-IN" sz="1400" i="1" baseline="30000" dirty="0">
                <a:latin typeface="Avenir Next" panose="020B0503020202020204" pitchFamily="34" charset="0"/>
                <a:hlinkClick r:id="rId3"/>
              </a:rPr>
              <a:t>1</a:t>
            </a:r>
            <a:endParaRPr lang="en-IN" sz="1400" i="1" baseline="30000" dirty="0">
              <a:latin typeface="Avenir Next" panose="020B0503020202020204" pitchFamily="34" charset="0"/>
            </a:endParaRPr>
          </a:p>
          <a:p>
            <a:endParaRPr lang="en-IN" sz="1400" dirty="0">
              <a:latin typeface="Avenir Next" panose="020B0503020202020204" pitchFamily="34" charset="0"/>
            </a:endParaRPr>
          </a:p>
          <a:p>
            <a:pPr marL="171450" indent="-171450">
              <a:buFont typeface="Arial" panose="020B0604020202020204" pitchFamily="34" charset="0"/>
              <a:buChar char="•"/>
            </a:pPr>
            <a:r>
              <a:rPr lang="en-IN" sz="1400" dirty="0">
                <a:latin typeface="Avenir Next" panose="020B0503020202020204" pitchFamily="34" charset="0"/>
              </a:rPr>
              <a:t>India</a:t>
            </a:r>
          </a:p>
          <a:p>
            <a:r>
              <a:rPr lang="en-IN" sz="1400" b="1" dirty="0">
                <a:latin typeface="Avenir Next Demi Bold" panose="020B0503020202020204" pitchFamily="34" charset="0"/>
              </a:rPr>
              <a:t>56.5% </a:t>
            </a:r>
            <a:r>
              <a:rPr lang="en-IN" sz="1400" dirty="0">
                <a:latin typeface="Avenir Next" panose="020B0503020202020204" pitchFamily="34" charset="0"/>
              </a:rPr>
              <a:t>children enrol for Class 11, 12  and meagre 26.3% for Higher education </a:t>
            </a:r>
            <a:r>
              <a:rPr lang="en-IN" sz="1400" i="1" dirty="0">
                <a:latin typeface="Avenir Next" panose="020B0503020202020204" pitchFamily="34" charset="0"/>
              </a:rPr>
              <a:t>(</a:t>
            </a:r>
            <a:r>
              <a:rPr lang="en-IN" sz="1400" i="1" dirty="0">
                <a:latin typeface="Avenir Next" panose="020B0503020202020204" pitchFamily="34" charset="0"/>
                <a:hlinkClick r:id="rId4"/>
              </a:rPr>
              <a:t>NEP2020</a:t>
            </a:r>
            <a:r>
              <a:rPr lang="en-IN" sz="1400" i="1" dirty="0">
                <a:latin typeface="Avenir Next" panose="020B0503020202020204" pitchFamily="34" charset="0"/>
              </a:rPr>
              <a:t>)</a:t>
            </a:r>
          </a:p>
        </p:txBody>
      </p:sp>
      <p:sp>
        <p:nvSpPr>
          <p:cNvPr id="3" name="Rectangle 2">
            <a:extLst>
              <a:ext uri="{FF2B5EF4-FFF2-40B4-BE49-F238E27FC236}">
                <a16:creationId xmlns:a16="http://schemas.microsoft.com/office/drawing/2014/main" id="{C961F13E-A136-3445-87B8-26F35A17616D}"/>
              </a:ext>
            </a:extLst>
          </p:cNvPr>
          <p:cNvSpPr/>
          <p:nvPr/>
        </p:nvSpPr>
        <p:spPr>
          <a:xfrm>
            <a:off x="6340700" y="1318125"/>
            <a:ext cx="4503312" cy="1525033"/>
          </a:xfrm>
          <a:prstGeom prst="rect">
            <a:avLst/>
          </a:prstGeom>
        </p:spPr>
        <p:txBody>
          <a:bodyPr wrap="square">
            <a:spAutoFit/>
          </a:bodyPr>
          <a:lstStyle/>
          <a:p>
            <a:pPr>
              <a:lnSpc>
                <a:spcPct val="120000"/>
              </a:lnSpc>
              <a:spcAft>
                <a:spcPts val="300"/>
              </a:spcAft>
            </a:pPr>
            <a:r>
              <a:rPr lang="en-US" b="1" dirty="0">
                <a:latin typeface="Avenir Next Demi Bold" panose="020B0503020202020204" pitchFamily="34" charset="0"/>
              </a:rPr>
              <a:t>COVID-19 has accelerated the need</a:t>
            </a:r>
          </a:p>
          <a:p>
            <a:pPr marL="171450" indent="-171450">
              <a:lnSpc>
                <a:spcPct val="120000"/>
              </a:lnSpc>
              <a:spcAft>
                <a:spcPts val="300"/>
              </a:spcAft>
              <a:buFont typeface="Arial" panose="020B0604020202020204" pitchFamily="34" charset="0"/>
              <a:buChar char="•"/>
            </a:pPr>
            <a:r>
              <a:rPr lang="en-IN" sz="1400" dirty="0">
                <a:latin typeface="Avenir Next" panose="020B0503020202020204" pitchFamily="34" charset="0"/>
              </a:rPr>
              <a:t>Even before the pandemic, </a:t>
            </a:r>
            <a:r>
              <a:rPr lang="en-IN" sz="1400" b="1" dirty="0">
                <a:latin typeface="Avenir Next Demi Bold" panose="020B0503020202020204" pitchFamily="34" charset="0"/>
              </a:rPr>
              <a:t>youngsters are 3X more likely to be unemployed</a:t>
            </a:r>
            <a:r>
              <a:rPr lang="en-IN" sz="1400" dirty="0">
                <a:latin typeface="Avenir Next" panose="020B0503020202020204" pitchFamily="34" charset="0"/>
              </a:rPr>
              <a:t> </a:t>
            </a:r>
            <a:r>
              <a:rPr lang="en-IN" sz="1400" i="1" dirty="0">
                <a:latin typeface="Avenir Next" panose="020B0503020202020204" pitchFamily="34" charset="0"/>
              </a:rPr>
              <a:t>(</a:t>
            </a:r>
            <a:r>
              <a:rPr lang="en-IN" sz="1400" i="1" dirty="0">
                <a:latin typeface="Avenir Next" panose="020B0503020202020204" pitchFamily="34" charset="0"/>
                <a:hlinkClick r:id="rId5"/>
              </a:rPr>
              <a:t>ILO</a:t>
            </a:r>
            <a:r>
              <a:rPr lang="en-IN" sz="1400" i="1" dirty="0">
                <a:latin typeface="Avenir Next" panose="020B0503020202020204" pitchFamily="34" charset="0"/>
              </a:rPr>
              <a:t>)</a:t>
            </a:r>
            <a:endParaRPr lang="en-IN" sz="1400" b="1" i="1" dirty="0">
              <a:latin typeface="Avenir Next" panose="020B0503020202020204" pitchFamily="34" charset="0"/>
            </a:endParaRPr>
          </a:p>
          <a:p>
            <a:pPr marL="171450" indent="-171450">
              <a:lnSpc>
                <a:spcPct val="120000"/>
              </a:lnSpc>
              <a:spcAft>
                <a:spcPts val="300"/>
              </a:spcAft>
              <a:buFont typeface="Arial" panose="020B0604020202020204" pitchFamily="34" charset="0"/>
              <a:buChar char="•"/>
            </a:pPr>
            <a:r>
              <a:rPr lang="en-IN" sz="1400" dirty="0">
                <a:latin typeface="Avenir Next" panose="020B0503020202020204" pitchFamily="34" charset="0"/>
              </a:rPr>
              <a:t>Pandemic could cost this generation </a:t>
            </a:r>
            <a:r>
              <a:rPr lang="en-IN" sz="1400" b="1" dirty="0">
                <a:latin typeface="Avenir Next Demi Bold" panose="020B0503020202020204" pitchFamily="34" charset="0"/>
              </a:rPr>
              <a:t>$10 trillion in lost income </a:t>
            </a:r>
            <a:r>
              <a:rPr lang="en-IN" sz="1400" dirty="0">
                <a:latin typeface="Avenir Next" panose="020B0503020202020204" pitchFamily="34" charset="0"/>
              </a:rPr>
              <a:t>(</a:t>
            </a:r>
            <a:r>
              <a:rPr lang="en-IN" sz="1400" dirty="0">
                <a:latin typeface="Avenir Next" panose="020B0503020202020204" pitchFamily="34" charset="0"/>
                <a:hlinkClick r:id="rId6"/>
              </a:rPr>
              <a:t>World Bank</a:t>
            </a:r>
            <a:r>
              <a:rPr lang="en-IN" sz="1400" dirty="0">
                <a:latin typeface="Avenir Next" panose="020B0503020202020204" pitchFamily="34" charset="0"/>
              </a:rPr>
              <a:t>)</a:t>
            </a:r>
            <a:endParaRPr lang="en-US" sz="1400" dirty="0">
              <a:latin typeface="Avenir Next" panose="020B0503020202020204" pitchFamily="34" charset="0"/>
            </a:endParaRPr>
          </a:p>
        </p:txBody>
      </p:sp>
      <p:sp>
        <p:nvSpPr>
          <p:cNvPr id="12" name="Rectangle 11">
            <a:extLst>
              <a:ext uri="{FF2B5EF4-FFF2-40B4-BE49-F238E27FC236}">
                <a16:creationId xmlns:a16="http://schemas.microsoft.com/office/drawing/2014/main" id="{A433DE9B-6F34-784D-8D92-82BDB791062C}"/>
              </a:ext>
            </a:extLst>
          </p:cNvPr>
          <p:cNvSpPr/>
          <p:nvPr/>
        </p:nvSpPr>
        <p:spPr>
          <a:xfrm>
            <a:off x="6340700" y="3204265"/>
            <a:ext cx="4604856" cy="1394997"/>
          </a:xfrm>
          <a:prstGeom prst="rect">
            <a:avLst/>
          </a:prstGeom>
        </p:spPr>
        <p:txBody>
          <a:bodyPr wrap="square">
            <a:spAutoFit/>
          </a:bodyPr>
          <a:lstStyle/>
          <a:p>
            <a:pPr>
              <a:lnSpc>
                <a:spcPct val="130000"/>
              </a:lnSpc>
              <a:spcAft>
                <a:spcPts val="300"/>
              </a:spcAft>
            </a:pPr>
            <a:r>
              <a:rPr lang="en-US" b="1" dirty="0">
                <a:latin typeface="Avenir Next Demi Bold" panose="020B0503020202020204" pitchFamily="34" charset="0"/>
              </a:rPr>
              <a:t>Transitioning to Career/ Entrepreneurial Regime</a:t>
            </a:r>
          </a:p>
          <a:p>
            <a:pPr marL="171450" indent="-171450">
              <a:lnSpc>
                <a:spcPct val="130000"/>
              </a:lnSpc>
              <a:spcAft>
                <a:spcPts val="300"/>
              </a:spcAft>
              <a:buFont typeface="Arial" panose="020B0604020202020204" pitchFamily="34" charset="0"/>
              <a:buChar char="•"/>
            </a:pPr>
            <a:r>
              <a:rPr lang="en-IN" sz="1400" dirty="0">
                <a:latin typeface="Avenir Next" panose="020B0503020202020204" pitchFamily="34" charset="0"/>
              </a:rPr>
              <a:t>Avg. graduation rate of only 80% as compared to students engaged in career education with 93% </a:t>
            </a:r>
            <a:r>
              <a:rPr lang="en-IN" sz="1400" i="1" baseline="30000" dirty="0">
                <a:latin typeface="Avenir Next" panose="020B0503020202020204" pitchFamily="34" charset="0"/>
                <a:hlinkClick r:id="rId7"/>
              </a:rPr>
              <a:t>1</a:t>
            </a:r>
            <a:endParaRPr lang="en-IN" sz="1400" dirty="0">
              <a:latin typeface="Avenir Next" panose="020B0503020202020204" pitchFamily="34" charset="0"/>
            </a:endParaRPr>
          </a:p>
        </p:txBody>
      </p:sp>
      <p:sp>
        <p:nvSpPr>
          <p:cNvPr id="13" name="TextBox 12">
            <a:extLst>
              <a:ext uri="{FF2B5EF4-FFF2-40B4-BE49-F238E27FC236}">
                <a16:creationId xmlns:a16="http://schemas.microsoft.com/office/drawing/2014/main" id="{0673F4C1-8ECB-1444-9BCD-B9BCCF0372A6}"/>
              </a:ext>
            </a:extLst>
          </p:cNvPr>
          <p:cNvSpPr txBox="1"/>
          <p:nvPr/>
        </p:nvSpPr>
        <p:spPr>
          <a:xfrm>
            <a:off x="926204" y="4861214"/>
            <a:ext cx="3858296" cy="1007968"/>
          </a:xfrm>
          <a:prstGeom prst="rect">
            <a:avLst/>
          </a:prstGeom>
          <a:noFill/>
        </p:spPr>
        <p:txBody>
          <a:bodyPr wrap="square" rtlCol="0">
            <a:spAutoFit/>
          </a:bodyPr>
          <a:lstStyle/>
          <a:p>
            <a:pPr>
              <a:lnSpc>
                <a:spcPct val="120000"/>
              </a:lnSpc>
              <a:spcAft>
                <a:spcPts val="300"/>
              </a:spcAft>
            </a:pPr>
            <a:r>
              <a:rPr lang="en-US" b="1" dirty="0">
                <a:latin typeface="Avenir Next Demi Bold" panose="020B0503020202020204" pitchFamily="34" charset="0"/>
              </a:rPr>
              <a:t>Modern day job requirements</a:t>
            </a:r>
          </a:p>
          <a:p>
            <a:pPr marL="171450" indent="-171450">
              <a:lnSpc>
                <a:spcPct val="120000"/>
              </a:lnSpc>
              <a:spcAft>
                <a:spcPts val="300"/>
              </a:spcAft>
              <a:buFont typeface="Arial" panose="020B0604020202020204" pitchFamily="34" charset="0"/>
              <a:buChar char="•"/>
            </a:pPr>
            <a:r>
              <a:rPr lang="en-IN" sz="1400" dirty="0">
                <a:latin typeface="Avenir Next" panose="020B0503020202020204" pitchFamily="34" charset="0"/>
              </a:rPr>
              <a:t>20% require professional degrees</a:t>
            </a:r>
            <a:r>
              <a:rPr lang="en-IN" sz="1400" i="1" baseline="30000" dirty="0">
                <a:latin typeface="Avenir Next" panose="020B0503020202020204" pitchFamily="34" charset="0"/>
                <a:hlinkClick r:id="rId7"/>
              </a:rPr>
              <a:t> 1</a:t>
            </a:r>
            <a:endParaRPr lang="en-IN" sz="1400" dirty="0">
              <a:latin typeface="Avenir Next" panose="020B0503020202020204" pitchFamily="34" charset="0"/>
            </a:endParaRPr>
          </a:p>
          <a:p>
            <a:pPr marL="171450" indent="-171450">
              <a:lnSpc>
                <a:spcPct val="120000"/>
              </a:lnSpc>
              <a:spcAft>
                <a:spcPts val="300"/>
              </a:spcAft>
              <a:buFont typeface="Arial" panose="020B0604020202020204" pitchFamily="34" charset="0"/>
              <a:buChar char="•"/>
            </a:pPr>
            <a:r>
              <a:rPr lang="en-IN" sz="1400" b="1" dirty="0">
                <a:latin typeface="Avenir Next Demi Bold" panose="020B0503020202020204" pitchFamily="34" charset="0"/>
              </a:rPr>
              <a:t>62% require skilled labour</a:t>
            </a:r>
            <a:r>
              <a:rPr lang="en-IN" sz="1400" b="1" baseline="30000" dirty="0">
                <a:latin typeface="Avenir Next Demi Bold" panose="020B0503020202020204" pitchFamily="34" charset="0"/>
              </a:rPr>
              <a:t> </a:t>
            </a:r>
            <a:r>
              <a:rPr lang="en-IN" sz="1400" i="1" baseline="30000" dirty="0">
                <a:latin typeface="Avenir Next" panose="020B0503020202020204" pitchFamily="34" charset="0"/>
                <a:hlinkClick r:id="rId7"/>
              </a:rPr>
              <a:t>1</a:t>
            </a:r>
            <a:endParaRPr lang="en-IN" sz="1400" i="1" baseline="30000" dirty="0">
              <a:latin typeface="Avenir Next" panose="020B0503020202020204" pitchFamily="34" charset="0"/>
            </a:endParaRPr>
          </a:p>
        </p:txBody>
      </p:sp>
      <p:sp>
        <p:nvSpPr>
          <p:cNvPr id="14" name="Rectangle 13">
            <a:extLst>
              <a:ext uri="{FF2B5EF4-FFF2-40B4-BE49-F238E27FC236}">
                <a16:creationId xmlns:a16="http://schemas.microsoft.com/office/drawing/2014/main" id="{ED9529EA-951A-0840-B250-986DA8B5EB31}"/>
              </a:ext>
            </a:extLst>
          </p:cNvPr>
          <p:cNvSpPr/>
          <p:nvPr/>
        </p:nvSpPr>
        <p:spPr>
          <a:xfrm>
            <a:off x="6340700" y="4842376"/>
            <a:ext cx="4604856" cy="1314975"/>
          </a:xfrm>
          <a:prstGeom prst="rect">
            <a:avLst/>
          </a:prstGeom>
        </p:spPr>
        <p:txBody>
          <a:bodyPr wrap="square">
            <a:spAutoFit/>
          </a:bodyPr>
          <a:lstStyle/>
          <a:p>
            <a:pPr>
              <a:lnSpc>
                <a:spcPct val="130000"/>
              </a:lnSpc>
              <a:spcAft>
                <a:spcPts val="300"/>
              </a:spcAft>
            </a:pPr>
            <a:r>
              <a:rPr lang="en-US" b="1" dirty="0">
                <a:latin typeface="Avenir Next Demi Bold" panose="020B0503020202020204" pitchFamily="34" charset="0"/>
              </a:rPr>
              <a:t>Grim global economics</a:t>
            </a:r>
          </a:p>
          <a:p>
            <a:pPr marL="285750" indent="-285750">
              <a:lnSpc>
                <a:spcPct val="130000"/>
              </a:lnSpc>
              <a:spcAft>
                <a:spcPts val="300"/>
              </a:spcAft>
              <a:buFont typeface="Arial" panose="020B0604020202020204" pitchFamily="34" charset="0"/>
              <a:buChar char="•"/>
            </a:pPr>
            <a:r>
              <a:rPr lang="en-US" sz="1400" dirty="0">
                <a:latin typeface="Avenir Next" panose="020B0503020202020204" pitchFamily="34" charset="0"/>
              </a:rPr>
              <a:t>With unemployment on rise, high school grads are moving to jobs but lacks necessary skills and expertise</a:t>
            </a:r>
          </a:p>
        </p:txBody>
      </p:sp>
    </p:spTree>
    <p:extLst>
      <p:ext uri="{BB962C8B-B14F-4D97-AF65-F5344CB8AC3E}">
        <p14:creationId xmlns:p14="http://schemas.microsoft.com/office/powerpoint/2010/main" val="702781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621B66-BEE7-784E-847D-F9831C635871}"/>
              </a:ext>
            </a:extLst>
          </p:cNvPr>
          <p:cNvSpPr txBox="1"/>
          <p:nvPr/>
        </p:nvSpPr>
        <p:spPr>
          <a:xfrm>
            <a:off x="163349" y="175695"/>
            <a:ext cx="8606077" cy="584775"/>
          </a:xfrm>
          <a:prstGeom prst="rect">
            <a:avLst/>
          </a:prstGeom>
          <a:noFill/>
        </p:spPr>
        <p:txBody>
          <a:bodyPr wrap="square" rtlCol="0">
            <a:spAutoFit/>
          </a:bodyPr>
          <a:lstStyle/>
          <a:p>
            <a:r>
              <a:rPr lang="en-US" sz="3200" dirty="0">
                <a:latin typeface="Avenir Next" panose="020B0503020202020204" pitchFamily="34" charset="0"/>
              </a:rPr>
              <a:t>SCHOOL</a:t>
            </a:r>
            <a:r>
              <a:rPr lang="en-US" sz="3200" b="1" dirty="0">
                <a:latin typeface="Avenir Next Demi Bold" panose="020B0503020202020204" pitchFamily="34" charset="0"/>
              </a:rPr>
              <a:t> </a:t>
            </a:r>
            <a:r>
              <a:rPr lang="en-US" sz="3200" b="1" dirty="0">
                <a:solidFill>
                  <a:srgbClr val="C00000"/>
                </a:solidFill>
                <a:latin typeface="Avenir Next Demi Bold" panose="020B0503020202020204" pitchFamily="34" charset="0"/>
              </a:rPr>
              <a:t>ARCHITECTURE</a:t>
            </a:r>
          </a:p>
        </p:txBody>
      </p:sp>
      <p:cxnSp>
        <p:nvCxnSpPr>
          <p:cNvPr id="13" name="Straight Arrow Connector 12">
            <a:extLst>
              <a:ext uri="{FF2B5EF4-FFF2-40B4-BE49-F238E27FC236}">
                <a16:creationId xmlns:a16="http://schemas.microsoft.com/office/drawing/2014/main" id="{50E8B92C-D7B1-1141-9819-431275FB489D}"/>
              </a:ext>
            </a:extLst>
          </p:cNvPr>
          <p:cNvCxnSpPr>
            <a:cxnSpLocks/>
          </p:cNvCxnSpPr>
          <p:nvPr/>
        </p:nvCxnSpPr>
        <p:spPr>
          <a:xfrm>
            <a:off x="5533797" y="4239446"/>
            <a:ext cx="0" cy="628876"/>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919AFBC-7EF2-C341-8CFC-C9DAFF0C4B35}"/>
              </a:ext>
            </a:extLst>
          </p:cNvPr>
          <p:cNvCxnSpPr>
            <a:cxnSpLocks/>
          </p:cNvCxnSpPr>
          <p:nvPr/>
        </p:nvCxnSpPr>
        <p:spPr>
          <a:xfrm>
            <a:off x="3354947" y="3699785"/>
            <a:ext cx="1585376" cy="0"/>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64CAEBD-DA9D-1C4E-A4FB-ECB0D3B8F16A}"/>
              </a:ext>
            </a:extLst>
          </p:cNvPr>
          <p:cNvSpPr txBox="1"/>
          <p:nvPr/>
        </p:nvSpPr>
        <p:spPr>
          <a:xfrm>
            <a:off x="630738" y="2400968"/>
            <a:ext cx="2680952" cy="2597634"/>
          </a:xfrm>
          <a:prstGeom prst="rect">
            <a:avLst/>
          </a:prstGeom>
          <a:noFill/>
        </p:spPr>
        <p:txBody>
          <a:bodyPr wrap="square" rtlCol="0">
            <a:spAutoFit/>
          </a:bodyPr>
          <a:lstStyle/>
          <a:p>
            <a:pPr algn="ctr">
              <a:lnSpc>
                <a:spcPct val="120000"/>
              </a:lnSpc>
              <a:spcAft>
                <a:spcPts val="300"/>
              </a:spcAft>
            </a:pPr>
            <a:r>
              <a:rPr lang="en-US" b="1" dirty="0">
                <a:latin typeface="Avenir Next Demi Bold" panose="020B0503020202020204" pitchFamily="34" charset="0"/>
              </a:rPr>
              <a:t>Students</a:t>
            </a:r>
          </a:p>
          <a:p>
            <a:pPr marL="285750" indent="-285750">
              <a:lnSpc>
                <a:spcPct val="120000"/>
              </a:lnSpc>
              <a:spcAft>
                <a:spcPts val="300"/>
              </a:spcAft>
              <a:buFont typeface="Arial" panose="020B0604020202020204" pitchFamily="34" charset="0"/>
              <a:buChar char="•"/>
            </a:pPr>
            <a:r>
              <a:rPr lang="en-US" sz="1400" dirty="0">
                <a:latin typeface="Avenir Next" panose="020B0503020202020204" pitchFamily="34" charset="0"/>
              </a:rPr>
              <a:t>Access to digital 1</a:t>
            </a:r>
            <a:r>
              <a:rPr lang="en-US" sz="1400" baseline="30000" dirty="0">
                <a:latin typeface="Avenir Next" panose="020B0503020202020204" pitchFamily="34" charset="0"/>
              </a:rPr>
              <a:t>st</a:t>
            </a:r>
            <a:r>
              <a:rPr lang="en-US" sz="1400" dirty="0">
                <a:latin typeface="Avenir Next" panose="020B0503020202020204" pitchFamily="34" charset="0"/>
              </a:rPr>
              <a:t>  career tracks alongside requisite school education</a:t>
            </a:r>
          </a:p>
          <a:p>
            <a:pPr marL="285750" indent="-285750">
              <a:lnSpc>
                <a:spcPct val="120000"/>
              </a:lnSpc>
              <a:spcAft>
                <a:spcPts val="300"/>
              </a:spcAft>
              <a:buFont typeface="Arial" panose="020B0604020202020204" pitchFamily="34" charset="0"/>
              <a:buChar char="•"/>
            </a:pPr>
            <a:r>
              <a:rPr lang="en-US" sz="1400" dirty="0">
                <a:latin typeface="Avenir Next" panose="020B0503020202020204" pitchFamily="34" charset="0"/>
              </a:rPr>
              <a:t>Highly flexible learning at your comfort</a:t>
            </a:r>
          </a:p>
          <a:p>
            <a:pPr marL="285750" indent="-285750">
              <a:lnSpc>
                <a:spcPct val="120000"/>
              </a:lnSpc>
              <a:spcAft>
                <a:spcPts val="300"/>
              </a:spcAft>
              <a:buFont typeface="Arial" panose="020B0604020202020204" pitchFamily="34" charset="0"/>
              <a:buChar char="•"/>
            </a:pPr>
            <a:r>
              <a:rPr lang="en-US" sz="1400" dirty="0">
                <a:latin typeface="Avenir Next" panose="020B0503020202020204" pitchFamily="34" charset="0"/>
              </a:rPr>
              <a:t>Innovative teaching pedagogy with career insights backed by AI </a:t>
            </a:r>
          </a:p>
        </p:txBody>
      </p:sp>
      <p:sp>
        <p:nvSpPr>
          <p:cNvPr id="20" name="TextBox 19">
            <a:extLst>
              <a:ext uri="{FF2B5EF4-FFF2-40B4-BE49-F238E27FC236}">
                <a16:creationId xmlns:a16="http://schemas.microsoft.com/office/drawing/2014/main" id="{12A108B1-2DEC-5247-A172-863A37A4E4C6}"/>
              </a:ext>
            </a:extLst>
          </p:cNvPr>
          <p:cNvSpPr txBox="1"/>
          <p:nvPr/>
        </p:nvSpPr>
        <p:spPr>
          <a:xfrm>
            <a:off x="7559025" y="1967386"/>
            <a:ext cx="3443383" cy="4005712"/>
          </a:xfrm>
          <a:prstGeom prst="rect">
            <a:avLst/>
          </a:prstGeom>
          <a:noFill/>
        </p:spPr>
        <p:txBody>
          <a:bodyPr wrap="square" rtlCol="0">
            <a:spAutoFit/>
          </a:bodyPr>
          <a:lstStyle/>
          <a:p>
            <a:pPr>
              <a:lnSpc>
                <a:spcPct val="120000"/>
              </a:lnSpc>
              <a:spcAft>
                <a:spcPts val="300"/>
              </a:spcAft>
            </a:pPr>
            <a:r>
              <a:rPr lang="en-US" b="1" dirty="0">
                <a:latin typeface="Avenir Next Demi Bold" panose="020B0503020202020204" pitchFamily="34" charset="0"/>
              </a:rPr>
              <a:t>Online School</a:t>
            </a:r>
          </a:p>
          <a:p>
            <a:pPr marL="285750" indent="-285750">
              <a:lnSpc>
                <a:spcPct val="120000"/>
              </a:lnSpc>
              <a:spcAft>
                <a:spcPts val="300"/>
              </a:spcAft>
              <a:buFont typeface="Arial" panose="020B0604020202020204" pitchFamily="34" charset="0"/>
              <a:buChar char="•"/>
            </a:pPr>
            <a:r>
              <a:rPr lang="en-US" sz="1400" dirty="0">
                <a:latin typeface="Avenir Next" panose="020B0503020202020204" pitchFamily="34" charset="0"/>
              </a:rPr>
              <a:t>Top 10 Digital first career tracks</a:t>
            </a:r>
          </a:p>
          <a:p>
            <a:pPr marL="285750" indent="-285750">
              <a:lnSpc>
                <a:spcPct val="120000"/>
              </a:lnSpc>
              <a:spcAft>
                <a:spcPts val="300"/>
              </a:spcAft>
              <a:buFont typeface="Arial" panose="020B0604020202020204" pitchFamily="34" charset="0"/>
              <a:buChar char="•"/>
            </a:pPr>
            <a:r>
              <a:rPr lang="en-US" sz="1400" dirty="0">
                <a:latin typeface="Avenir Next" panose="020B0503020202020204" pitchFamily="34" charset="0"/>
              </a:rPr>
              <a:t>Council comprising comprising of top academicians and industry stalwarts</a:t>
            </a:r>
          </a:p>
          <a:p>
            <a:pPr marL="285750" indent="-285750">
              <a:lnSpc>
                <a:spcPct val="120000"/>
              </a:lnSpc>
              <a:spcAft>
                <a:spcPts val="300"/>
              </a:spcAft>
              <a:buFont typeface="Arial" panose="020B0604020202020204" pitchFamily="34" charset="0"/>
              <a:buChar char="•"/>
            </a:pPr>
            <a:r>
              <a:rPr lang="en-US" sz="1400" dirty="0">
                <a:latin typeface="Avenir Next" panose="020B0503020202020204" pitchFamily="34" charset="0"/>
              </a:rPr>
              <a:t>Focus on agile learning as against rote learning</a:t>
            </a:r>
          </a:p>
          <a:p>
            <a:pPr marL="285750" indent="-285750">
              <a:lnSpc>
                <a:spcPct val="120000"/>
              </a:lnSpc>
              <a:spcAft>
                <a:spcPts val="300"/>
              </a:spcAft>
              <a:buFont typeface="Arial" panose="020B0604020202020204" pitchFamily="34" charset="0"/>
              <a:buChar char="•"/>
            </a:pPr>
            <a:r>
              <a:rPr lang="en-US" sz="1400" dirty="0">
                <a:latin typeface="Avenir Next" panose="020B0503020202020204" pitchFamily="34" charset="0"/>
              </a:rPr>
              <a:t>Multidisciplinary approach to let the student’s study as per their willingness</a:t>
            </a:r>
          </a:p>
          <a:p>
            <a:pPr marL="285750" indent="-285750">
              <a:lnSpc>
                <a:spcPct val="120000"/>
              </a:lnSpc>
              <a:spcAft>
                <a:spcPts val="300"/>
              </a:spcAft>
              <a:buFont typeface="Arial" panose="020B0604020202020204" pitchFamily="34" charset="0"/>
              <a:buChar char="•"/>
            </a:pPr>
            <a:r>
              <a:rPr lang="en-US" sz="1400" dirty="0">
                <a:latin typeface="Avenir Next" panose="020B0503020202020204" pitchFamily="34" charset="0"/>
              </a:rPr>
              <a:t> Graduation with a university certification for the career track(s) you pursue</a:t>
            </a:r>
          </a:p>
          <a:p>
            <a:pPr marL="285750" indent="-285750">
              <a:lnSpc>
                <a:spcPct val="120000"/>
              </a:lnSpc>
              <a:spcAft>
                <a:spcPts val="300"/>
              </a:spcAft>
              <a:buFont typeface="Arial" panose="020B0604020202020204" pitchFamily="34" charset="0"/>
              <a:buChar char="•"/>
            </a:pPr>
            <a:endParaRPr lang="en-US" sz="1400" dirty="0">
              <a:latin typeface="Avenir Next" panose="020B0503020202020204" pitchFamily="34" charset="0"/>
            </a:endParaRPr>
          </a:p>
        </p:txBody>
      </p:sp>
      <p:sp>
        <p:nvSpPr>
          <p:cNvPr id="21" name="TextBox 20">
            <a:extLst>
              <a:ext uri="{FF2B5EF4-FFF2-40B4-BE49-F238E27FC236}">
                <a16:creationId xmlns:a16="http://schemas.microsoft.com/office/drawing/2014/main" id="{E3E2F5F1-D579-B843-B5AD-D6600818882F}"/>
              </a:ext>
            </a:extLst>
          </p:cNvPr>
          <p:cNvSpPr txBox="1"/>
          <p:nvPr/>
        </p:nvSpPr>
        <p:spPr>
          <a:xfrm>
            <a:off x="3870309" y="714507"/>
            <a:ext cx="3122916" cy="2080570"/>
          </a:xfrm>
          <a:prstGeom prst="rect">
            <a:avLst/>
          </a:prstGeom>
          <a:noFill/>
        </p:spPr>
        <p:txBody>
          <a:bodyPr wrap="square" rtlCol="0">
            <a:spAutoFit/>
          </a:bodyPr>
          <a:lstStyle/>
          <a:p>
            <a:pPr algn="ctr">
              <a:lnSpc>
                <a:spcPct val="120000"/>
              </a:lnSpc>
              <a:spcAft>
                <a:spcPts val="300"/>
              </a:spcAft>
            </a:pPr>
            <a:r>
              <a:rPr lang="en-US" b="1" dirty="0">
                <a:latin typeface="Avenir Next Demi Bold" panose="020B0503020202020204" pitchFamily="34" charset="0"/>
              </a:rPr>
              <a:t>Parents</a:t>
            </a:r>
          </a:p>
          <a:p>
            <a:pPr marL="285750" indent="-285750">
              <a:lnSpc>
                <a:spcPct val="120000"/>
              </a:lnSpc>
              <a:spcAft>
                <a:spcPts val="300"/>
              </a:spcAft>
              <a:buFont typeface="Arial" panose="020B0604020202020204" pitchFamily="34" charset="0"/>
              <a:buChar char="•"/>
            </a:pPr>
            <a:r>
              <a:rPr lang="en-US" sz="1400" dirty="0">
                <a:latin typeface="Avenir Next" panose="020B0503020202020204" pitchFamily="34" charset="0"/>
              </a:rPr>
              <a:t>Regular check on student’s performance</a:t>
            </a:r>
          </a:p>
          <a:p>
            <a:pPr marL="285750" indent="-285750">
              <a:lnSpc>
                <a:spcPct val="120000"/>
              </a:lnSpc>
              <a:spcAft>
                <a:spcPts val="300"/>
              </a:spcAft>
              <a:buFont typeface="Arial" panose="020B0604020202020204" pitchFamily="34" charset="0"/>
              <a:buChar char="•"/>
            </a:pPr>
            <a:r>
              <a:rPr lang="en-US" sz="1400" dirty="0">
                <a:latin typeface="Avenir Next" panose="020B0503020202020204" pitchFamily="34" charset="0"/>
              </a:rPr>
              <a:t>Mentoring other students/ parents</a:t>
            </a:r>
          </a:p>
          <a:p>
            <a:pPr marL="285750" indent="-285750">
              <a:lnSpc>
                <a:spcPct val="120000"/>
              </a:lnSpc>
              <a:spcAft>
                <a:spcPts val="300"/>
              </a:spcAft>
              <a:buFont typeface="Arial" panose="020B0604020202020204" pitchFamily="34" charset="0"/>
              <a:buChar char="•"/>
            </a:pPr>
            <a:r>
              <a:rPr lang="en-US" sz="1400" dirty="0">
                <a:latin typeface="Avenir Next" panose="020B0503020202020204" pitchFamily="34" charset="0"/>
              </a:rPr>
              <a:t>Active interaction with teachers and school </a:t>
            </a:r>
          </a:p>
        </p:txBody>
      </p:sp>
      <p:sp>
        <p:nvSpPr>
          <p:cNvPr id="22" name="TextBox 21">
            <a:extLst>
              <a:ext uri="{FF2B5EF4-FFF2-40B4-BE49-F238E27FC236}">
                <a16:creationId xmlns:a16="http://schemas.microsoft.com/office/drawing/2014/main" id="{D379F20B-3971-B54D-9FBD-14CCF9326EDD}"/>
              </a:ext>
            </a:extLst>
          </p:cNvPr>
          <p:cNvSpPr txBox="1"/>
          <p:nvPr/>
        </p:nvSpPr>
        <p:spPr>
          <a:xfrm>
            <a:off x="3870309" y="4829685"/>
            <a:ext cx="3443387" cy="1822037"/>
          </a:xfrm>
          <a:prstGeom prst="rect">
            <a:avLst/>
          </a:prstGeom>
          <a:noFill/>
        </p:spPr>
        <p:txBody>
          <a:bodyPr wrap="square" rtlCol="0">
            <a:spAutoFit/>
          </a:bodyPr>
          <a:lstStyle/>
          <a:p>
            <a:pPr algn="ctr">
              <a:lnSpc>
                <a:spcPct val="120000"/>
              </a:lnSpc>
              <a:spcAft>
                <a:spcPts val="300"/>
              </a:spcAft>
            </a:pPr>
            <a:r>
              <a:rPr lang="en-US" b="1" dirty="0">
                <a:latin typeface="Avenir Next Demi Bold" panose="020B0503020202020204" pitchFamily="34" charset="0"/>
              </a:rPr>
              <a:t>Teachers</a:t>
            </a:r>
          </a:p>
          <a:p>
            <a:pPr marL="285750" indent="-285750">
              <a:lnSpc>
                <a:spcPct val="120000"/>
              </a:lnSpc>
              <a:spcAft>
                <a:spcPts val="300"/>
              </a:spcAft>
              <a:buFont typeface="Arial" panose="020B0604020202020204" pitchFamily="34" charset="0"/>
              <a:buChar char="•"/>
            </a:pPr>
            <a:r>
              <a:rPr lang="en-US" sz="1400" dirty="0">
                <a:latin typeface="Avenir Next" panose="020B0503020202020204" pitchFamily="34" charset="0"/>
              </a:rPr>
              <a:t>Access to Global Audience</a:t>
            </a:r>
          </a:p>
          <a:p>
            <a:pPr marL="285750" indent="-285750">
              <a:lnSpc>
                <a:spcPct val="120000"/>
              </a:lnSpc>
              <a:spcAft>
                <a:spcPts val="300"/>
              </a:spcAft>
              <a:buFont typeface="Arial" panose="020B0604020202020204" pitchFamily="34" charset="0"/>
              <a:buChar char="•"/>
            </a:pPr>
            <a:r>
              <a:rPr lang="en-US" sz="1400" dirty="0">
                <a:latin typeface="Avenir Next" panose="020B0503020202020204" pitchFamily="34" charset="0"/>
              </a:rPr>
              <a:t>Data backed insights on Student’s performance</a:t>
            </a:r>
          </a:p>
          <a:p>
            <a:pPr marL="285750" indent="-285750">
              <a:lnSpc>
                <a:spcPct val="120000"/>
              </a:lnSpc>
              <a:spcAft>
                <a:spcPts val="300"/>
              </a:spcAft>
              <a:buFont typeface="Arial" panose="020B0604020202020204" pitchFamily="34" charset="0"/>
              <a:buChar char="•"/>
            </a:pPr>
            <a:r>
              <a:rPr lang="en-US" sz="1400" dirty="0">
                <a:latin typeface="Avenir Next" panose="020B0503020202020204" pitchFamily="34" charset="0"/>
              </a:rPr>
              <a:t>Teaching career-based education with new age tools </a:t>
            </a:r>
          </a:p>
        </p:txBody>
      </p:sp>
      <p:cxnSp>
        <p:nvCxnSpPr>
          <p:cNvPr id="26" name="Straight Arrow Connector 25">
            <a:extLst>
              <a:ext uri="{FF2B5EF4-FFF2-40B4-BE49-F238E27FC236}">
                <a16:creationId xmlns:a16="http://schemas.microsoft.com/office/drawing/2014/main" id="{9C6A98FB-37EA-C943-99A4-74C115C3B939}"/>
              </a:ext>
            </a:extLst>
          </p:cNvPr>
          <p:cNvCxnSpPr>
            <a:cxnSpLocks/>
          </p:cNvCxnSpPr>
          <p:nvPr/>
        </p:nvCxnSpPr>
        <p:spPr>
          <a:xfrm>
            <a:off x="5527532" y="2537708"/>
            <a:ext cx="0" cy="628876"/>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2F9742D-5885-AA4F-B2DE-1EFDB05F2F5C}"/>
              </a:ext>
            </a:extLst>
          </p:cNvPr>
          <p:cNvCxnSpPr>
            <a:cxnSpLocks/>
          </p:cNvCxnSpPr>
          <p:nvPr/>
        </p:nvCxnSpPr>
        <p:spPr>
          <a:xfrm>
            <a:off x="6096000" y="3699785"/>
            <a:ext cx="1463025" cy="0"/>
          </a:xfrm>
          <a:prstGeom prst="straightConnector1">
            <a:avLst/>
          </a:prstGeom>
          <a:ln w="50800">
            <a:headEnd type="triangle"/>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6731117E-9A7A-724A-A7C6-7D9C56B441F8}"/>
              </a:ext>
            </a:extLst>
          </p:cNvPr>
          <p:cNvSpPr txBox="1"/>
          <p:nvPr/>
        </p:nvSpPr>
        <p:spPr>
          <a:xfrm>
            <a:off x="7970275" y="6192700"/>
            <a:ext cx="3443387" cy="340093"/>
          </a:xfrm>
          <a:prstGeom prst="rect">
            <a:avLst/>
          </a:prstGeom>
          <a:noFill/>
        </p:spPr>
        <p:txBody>
          <a:bodyPr wrap="square" rtlCol="0">
            <a:spAutoFit/>
          </a:bodyPr>
          <a:lstStyle/>
          <a:p>
            <a:pPr algn="ctr">
              <a:lnSpc>
                <a:spcPct val="120000"/>
              </a:lnSpc>
              <a:spcAft>
                <a:spcPts val="300"/>
              </a:spcAft>
            </a:pPr>
            <a:r>
              <a:rPr lang="en-US" sz="1400" i="1" dirty="0">
                <a:latin typeface="Avenir Next Medium" panose="020B0503020202020204" pitchFamily="34" charset="0"/>
              </a:rPr>
              <a:t>…….and much more</a:t>
            </a:r>
          </a:p>
        </p:txBody>
      </p:sp>
      <p:pic>
        <p:nvPicPr>
          <p:cNvPr id="15" name="Picture 14" descr="A picture containing drawing&#10;&#10;Description automatically generated">
            <a:extLst>
              <a:ext uri="{FF2B5EF4-FFF2-40B4-BE49-F238E27FC236}">
                <a16:creationId xmlns:a16="http://schemas.microsoft.com/office/drawing/2014/main" id="{9A0807C3-7766-3542-AC63-245F31656355}"/>
              </a:ext>
            </a:extLst>
          </p:cNvPr>
          <p:cNvPicPr>
            <a:picLocks noChangeAspect="1"/>
          </p:cNvPicPr>
          <p:nvPr/>
        </p:nvPicPr>
        <p:blipFill>
          <a:blip r:embed="rId2"/>
          <a:stretch>
            <a:fillRect/>
          </a:stretch>
        </p:blipFill>
        <p:spPr>
          <a:xfrm>
            <a:off x="5077644" y="3299922"/>
            <a:ext cx="899776" cy="817218"/>
          </a:xfrm>
          <a:prstGeom prst="rect">
            <a:avLst/>
          </a:prstGeom>
        </p:spPr>
      </p:pic>
    </p:spTree>
    <p:extLst>
      <p:ext uri="{BB962C8B-B14F-4D97-AF65-F5344CB8AC3E}">
        <p14:creationId xmlns:p14="http://schemas.microsoft.com/office/powerpoint/2010/main" val="2171163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621B66-BEE7-784E-847D-F9831C635871}"/>
              </a:ext>
            </a:extLst>
          </p:cNvPr>
          <p:cNvSpPr txBox="1"/>
          <p:nvPr/>
        </p:nvSpPr>
        <p:spPr>
          <a:xfrm>
            <a:off x="163349" y="175695"/>
            <a:ext cx="8606077" cy="584775"/>
          </a:xfrm>
          <a:prstGeom prst="rect">
            <a:avLst/>
          </a:prstGeom>
          <a:noFill/>
        </p:spPr>
        <p:txBody>
          <a:bodyPr wrap="square" rtlCol="0">
            <a:spAutoFit/>
          </a:bodyPr>
          <a:lstStyle/>
          <a:p>
            <a:r>
              <a:rPr lang="en-US" sz="3200" dirty="0">
                <a:latin typeface="Avenir Next" panose="020B0503020202020204" pitchFamily="34" charset="0"/>
              </a:rPr>
              <a:t>WHY Knowah </a:t>
            </a:r>
            <a:r>
              <a:rPr lang="en-US" sz="3200" b="1" dirty="0">
                <a:solidFill>
                  <a:srgbClr val="C00000"/>
                </a:solidFill>
                <a:latin typeface="Avenir Next Demi Bold" panose="020B0503020202020204" pitchFamily="34" charset="0"/>
              </a:rPr>
              <a:t>CAREER ONLINE SCHOOL?</a:t>
            </a:r>
          </a:p>
        </p:txBody>
      </p:sp>
      <p:sp>
        <p:nvSpPr>
          <p:cNvPr id="6" name="Rectangle 5">
            <a:extLst>
              <a:ext uri="{FF2B5EF4-FFF2-40B4-BE49-F238E27FC236}">
                <a16:creationId xmlns:a16="http://schemas.microsoft.com/office/drawing/2014/main" id="{364B3913-93F3-E340-940A-85BA2E7F6B7D}"/>
              </a:ext>
            </a:extLst>
          </p:cNvPr>
          <p:cNvSpPr/>
          <p:nvPr/>
        </p:nvSpPr>
        <p:spPr>
          <a:xfrm>
            <a:off x="643390" y="3690633"/>
            <a:ext cx="2437123" cy="2191369"/>
          </a:xfrm>
          <a:prstGeom prst="rect">
            <a:avLst/>
          </a:prstGeom>
        </p:spPr>
        <p:txBody>
          <a:bodyPr wrap="square">
            <a:spAutoFit/>
          </a:bodyPr>
          <a:lstStyle/>
          <a:p>
            <a:pPr>
              <a:lnSpc>
                <a:spcPct val="120000"/>
              </a:lnSpc>
              <a:spcAft>
                <a:spcPts val="300"/>
              </a:spcAft>
            </a:pPr>
            <a:r>
              <a:rPr lang="en-IN" sz="1400" dirty="0">
                <a:latin typeface="Avenir Next Medium" panose="020B0503020202020204" pitchFamily="34" charset="0"/>
              </a:rPr>
              <a:t>Social Interaction</a:t>
            </a:r>
          </a:p>
          <a:p>
            <a:pPr marL="171450" indent="-171450">
              <a:lnSpc>
                <a:spcPct val="120000"/>
              </a:lnSpc>
              <a:spcAft>
                <a:spcPts val="300"/>
              </a:spcAft>
              <a:buFont typeface="Arial" panose="020B0604020202020204" pitchFamily="34" charset="0"/>
              <a:buChar char="•"/>
            </a:pPr>
            <a:r>
              <a:rPr lang="en-IN" sz="1200" dirty="0">
                <a:latin typeface="Avenir Next" panose="020B0503020202020204" pitchFamily="34" charset="0"/>
              </a:rPr>
              <a:t>Students have access to the discussion forums where they can directly post queries, start discussion and share the content they like.</a:t>
            </a:r>
          </a:p>
          <a:p>
            <a:pPr marL="171450" indent="-171450">
              <a:lnSpc>
                <a:spcPct val="120000"/>
              </a:lnSpc>
              <a:spcAft>
                <a:spcPts val="300"/>
              </a:spcAft>
              <a:buFont typeface="Arial" panose="020B0604020202020204" pitchFamily="34" charset="0"/>
              <a:buChar char="•"/>
            </a:pPr>
            <a:r>
              <a:rPr lang="en-IN" sz="1200" dirty="0">
                <a:latin typeface="Avenir Next" panose="020B0503020202020204" pitchFamily="34" charset="0"/>
              </a:rPr>
              <a:t>They can also request an appointment with the teacher any time they want</a:t>
            </a:r>
          </a:p>
        </p:txBody>
      </p:sp>
      <p:sp>
        <p:nvSpPr>
          <p:cNvPr id="7" name="Rectangle 6">
            <a:extLst>
              <a:ext uri="{FF2B5EF4-FFF2-40B4-BE49-F238E27FC236}">
                <a16:creationId xmlns:a16="http://schemas.microsoft.com/office/drawing/2014/main" id="{D6D8F752-4588-C64A-8DED-6E0A3AE1E93B}"/>
              </a:ext>
            </a:extLst>
          </p:cNvPr>
          <p:cNvSpPr/>
          <p:nvPr/>
        </p:nvSpPr>
        <p:spPr>
          <a:xfrm>
            <a:off x="3344578" y="3690633"/>
            <a:ext cx="2437124" cy="1488100"/>
          </a:xfrm>
          <a:prstGeom prst="rect">
            <a:avLst/>
          </a:prstGeom>
        </p:spPr>
        <p:txBody>
          <a:bodyPr wrap="square">
            <a:spAutoFit/>
          </a:bodyPr>
          <a:lstStyle/>
          <a:p>
            <a:pPr>
              <a:lnSpc>
                <a:spcPct val="120000"/>
              </a:lnSpc>
              <a:spcAft>
                <a:spcPts val="300"/>
              </a:spcAft>
            </a:pPr>
            <a:r>
              <a:rPr lang="en-IN" sz="1400" dirty="0">
                <a:latin typeface="Avenir Next Medium" panose="020B0503020202020204" pitchFamily="34" charset="0"/>
              </a:rPr>
              <a:t>Affordable</a:t>
            </a:r>
          </a:p>
          <a:p>
            <a:pPr marL="171450" indent="-171450">
              <a:lnSpc>
                <a:spcPct val="120000"/>
              </a:lnSpc>
              <a:spcAft>
                <a:spcPts val="300"/>
              </a:spcAft>
              <a:buFont typeface="Arial" panose="020B0604020202020204" pitchFamily="34" charset="0"/>
              <a:buChar char="•"/>
            </a:pPr>
            <a:r>
              <a:rPr lang="en-IN" sz="1200" dirty="0">
                <a:latin typeface="Avenir Next" panose="020B0503020202020204" pitchFamily="34" charset="0"/>
              </a:rPr>
              <a:t>Enjoy all the components of our program – enriching curriculum, teacher support and a personal success coach at low prices</a:t>
            </a:r>
            <a:endParaRPr lang="en-IN" sz="1200" dirty="0">
              <a:effectLst/>
              <a:latin typeface="Avenir Next" panose="020B0503020202020204" pitchFamily="34" charset="0"/>
            </a:endParaRPr>
          </a:p>
        </p:txBody>
      </p:sp>
      <p:sp>
        <p:nvSpPr>
          <p:cNvPr id="9" name="Rectangle 8">
            <a:extLst>
              <a:ext uri="{FF2B5EF4-FFF2-40B4-BE49-F238E27FC236}">
                <a16:creationId xmlns:a16="http://schemas.microsoft.com/office/drawing/2014/main" id="{A009C020-AB0A-D449-B18A-C28EB5726375}"/>
              </a:ext>
            </a:extLst>
          </p:cNvPr>
          <p:cNvSpPr/>
          <p:nvPr/>
        </p:nvSpPr>
        <p:spPr>
          <a:xfrm>
            <a:off x="6096000" y="1364564"/>
            <a:ext cx="2619328" cy="1748171"/>
          </a:xfrm>
          <a:prstGeom prst="rect">
            <a:avLst/>
          </a:prstGeom>
        </p:spPr>
        <p:txBody>
          <a:bodyPr wrap="square">
            <a:spAutoFit/>
          </a:bodyPr>
          <a:lstStyle/>
          <a:p>
            <a:pPr>
              <a:lnSpc>
                <a:spcPct val="120000"/>
              </a:lnSpc>
              <a:spcAft>
                <a:spcPts val="300"/>
              </a:spcAft>
            </a:pPr>
            <a:r>
              <a:rPr lang="en-IN" sz="1400" dirty="0">
                <a:latin typeface="Avenir Next Medium" panose="020B0503020202020204" pitchFamily="34" charset="0"/>
              </a:rPr>
              <a:t>Customization</a:t>
            </a:r>
          </a:p>
          <a:p>
            <a:pPr marL="171450" indent="-171450">
              <a:lnSpc>
                <a:spcPct val="120000"/>
              </a:lnSpc>
              <a:spcAft>
                <a:spcPts val="300"/>
              </a:spcAft>
              <a:buFont typeface="Arial" panose="020B0604020202020204" pitchFamily="34" charset="0"/>
              <a:buChar char="•"/>
            </a:pPr>
            <a:r>
              <a:rPr lang="en-IN" sz="1200" dirty="0">
                <a:latin typeface="Avenir Next" panose="020B0503020202020204" pitchFamily="34" charset="0"/>
              </a:rPr>
              <a:t>We offer easy to switch career paths as needs of each student are unique</a:t>
            </a:r>
          </a:p>
          <a:p>
            <a:pPr marL="171450" indent="-171450">
              <a:lnSpc>
                <a:spcPct val="120000"/>
              </a:lnSpc>
              <a:spcAft>
                <a:spcPts val="300"/>
              </a:spcAft>
              <a:buFont typeface="Arial" panose="020B0604020202020204" pitchFamily="34" charset="0"/>
              <a:buChar char="•"/>
            </a:pPr>
            <a:r>
              <a:rPr lang="en-IN" sz="1200" dirty="0">
                <a:effectLst/>
                <a:latin typeface="Avenir Next" panose="020B0503020202020204" pitchFamily="34" charset="0"/>
              </a:rPr>
              <a:t>Credits for completed courses in a particular career path will be added to the final gradebook</a:t>
            </a:r>
          </a:p>
        </p:txBody>
      </p:sp>
      <p:sp>
        <p:nvSpPr>
          <p:cNvPr id="10" name="Rectangle 9">
            <a:extLst>
              <a:ext uri="{FF2B5EF4-FFF2-40B4-BE49-F238E27FC236}">
                <a16:creationId xmlns:a16="http://schemas.microsoft.com/office/drawing/2014/main" id="{95F7C900-6753-A54A-86E2-AE93C7579727}"/>
              </a:ext>
            </a:extLst>
          </p:cNvPr>
          <p:cNvSpPr/>
          <p:nvPr/>
        </p:nvSpPr>
        <p:spPr>
          <a:xfrm>
            <a:off x="3247479" y="1444470"/>
            <a:ext cx="2430037" cy="1488100"/>
          </a:xfrm>
          <a:prstGeom prst="rect">
            <a:avLst/>
          </a:prstGeom>
        </p:spPr>
        <p:txBody>
          <a:bodyPr wrap="square">
            <a:spAutoFit/>
          </a:bodyPr>
          <a:lstStyle/>
          <a:p>
            <a:pPr>
              <a:lnSpc>
                <a:spcPct val="120000"/>
              </a:lnSpc>
              <a:spcAft>
                <a:spcPts val="300"/>
              </a:spcAft>
            </a:pPr>
            <a:r>
              <a:rPr lang="en-IN" sz="1400" dirty="0">
                <a:latin typeface="Avenir Next Medium" panose="020B0503020202020204" pitchFamily="34" charset="0"/>
              </a:rPr>
              <a:t>Teacher &amp; Mentor Support</a:t>
            </a:r>
          </a:p>
          <a:p>
            <a:pPr marL="171450" indent="-171450">
              <a:lnSpc>
                <a:spcPct val="120000"/>
              </a:lnSpc>
              <a:spcAft>
                <a:spcPts val="300"/>
              </a:spcAft>
              <a:buFont typeface="Arial" panose="020B0604020202020204" pitchFamily="34" charset="0"/>
              <a:buChar char="•"/>
            </a:pPr>
            <a:r>
              <a:rPr lang="en-IN" sz="1200" dirty="0">
                <a:latin typeface="Avenir Next" panose="020B0503020202020204" pitchFamily="34" charset="0"/>
              </a:rPr>
              <a:t>Each student will have a dedicated success coach and mentor who will work closely with the student and family for guidance and support</a:t>
            </a:r>
            <a:endParaRPr lang="en-IN" sz="1200" dirty="0">
              <a:effectLst/>
              <a:latin typeface="Avenir Next" panose="020B0503020202020204" pitchFamily="34" charset="0"/>
            </a:endParaRPr>
          </a:p>
        </p:txBody>
      </p:sp>
      <p:sp>
        <p:nvSpPr>
          <p:cNvPr id="11" name="Rectangle 10">
            <a:extLst>
              <a:ext uri="{FF2B5EF4-FFF2-40B4-BE49-F238E27FC236}">
                <a16:creationId xmlns:a16="http://schemas.microsoft.com/office/drawing/2014/main" id="{0FB606CC-7218-4A43-A92B-61CAACF46BC0}"/>
              </a:ext>
            </a:extLst>
          </p:cNvPr>
          <p:cNvSpPr/>
          <p:nvPr/>
        </p:nvSpPr>
        <p:spPr>
          <a:xfrm>
            <a:off x="643670" y="1443840"/>
            <a:ext cx="2430036" cy="1488100"/>
          </a:xfrm>
          <a:prstGeom prst="rect">
            <a:avLst/>
          </a:prstGeom>
        </p:spPr>
        <p:txBody>
          <a:bodyPr wrap="square">
            <a:spAutoFit/>
          </a:bodyPr>
          <a:lstStyle/>
          <a:p>
            <a:pPr>
              <a:lnSpc>
                <a:spcPct val="120000"/>
              </a:lnSpc>
              <a:spcAft>
                <a:spcPts val="300"/>
              </a:spcAft>
            </a:pPr>
            <a:r>
              <a:rPr lang="en-IN" sz="1400" dirty="0">
                <a:latin typeface="Avenir Next Medium" panose="020B0503020202020204" pitchFamily="34" charset="0"/>
              </a:rPr>
              <a:t>Diverse Career Tracks</a:t>
            </a:r>
          </a:p>
          <a:p>
            <a:pPr marL="171450" indent="-171450">
              <a:lnSpc>
                <a:spcPct val="120000"/>
              </a:lnSpc>
              <a:spcAft>
                <a:spcPts val="300"/>
              </a:spcAft>
              <a:buFont typeface="Arial" panose="020B0604020202020204" pitchFamily="34" charset="0"/>
              <a:buChar char="•"/>
            </a:pPr>
            <a:r>
              <a:rPr lang="en-IN" sz="1200" dirty="0">
                <a:latin typeface="Avenir Next" panose="020B0503020202020204" pitchFamily="34" charset="0"/>
              </a:rPr>
              <a:t>Choose amongst top 10 digital first career tracks and pace your career path as per your convenience with the traditional coursework</a:t>
            </a:r>
          </a:p>
        </p:txBody>
      </p:sp>
      <p:sp>
        <p:nvSpPr>
          <p:cNvPr id="16" name="Rectangle 15">
            <a:extLst>
              <a:ext uri="{FF2B5EF4-FFF2-40B4-BE49-F238E27FC236}">
                <a16:creationId xmlns:a16="http://schemas.microsoft.com/office/drawing/2014/main" id="{161E225E-AD75-C04C-A912-521773CBE681}"/>
              </a:ext>
            </a:extLst>
          </p:cNvPr>
          <p:cNvSpPr/>
          <p:nvPr/>
        </p:nvSpPr>
        <p:spPr>
          <a:xfrm>
            <a:off x="6091722" y="3690633"/>
            <a:ext cx="2798284" cy="1488100"/>
          </a:xfrm>
          <a:prstGeom prst="rect">
            <a:avLst/>
          </a:prstGeom>
        </p:spPr>
        <p:txBody>
          <a:bodyPr wrap="square">
            <a:spAutoFit/>
          </a:bodyPr>
          <a:lstStyle/>
          <a:p>
            <a:pPr>
              <a:lnSpc>
                <a:spcPct val="120000"/>
              </a:lnSpc>
              <a:spcAft>
                <a:spcPts val="300"/>
              </a:spcAft>
            </a:pPr>
            <a:r>
              <a:rPr lang="en-IN" sz="1400" dirty="0">
                <a:latin typeface="Avenir Next Medium" panose="020B0503020202020204" pitchFamily="34" charset="0"/>
              </a:rPr>
              <a:t>College &amp; Career Readiness</a:t>
            </a:r>
          </a:p>
          <a:p>
            <a:pPr marL="171450" indent="-171450">
              <a:lnSpc>
                <a:spcPct val="120000"/>
              </a:lnSpc>
              <a:spcAft>
                <a:spcPts val="300"/>
              </a:spcAft>
              <a:buFont typeface="Arial" panose="020B0604020202020204" pitchFamily="34" charset="0"/>
              <a:buChar char="•"/>
            </a:pPr>
            <a:r>
              <a:rPr lang="en-IN" sz="1200" dirty="0">
                <a:latin typeface="Avenir Next" panose="020B0503020202020204" pitchFamily="34" charset="0"/>
              </a:rPr>
              <a:t>Knowah’s AI powered career acceleration tools and highly experienced career coaches will help you steer in the right direction for your future</a:t>
            </a:r>
            <a:endParaRPr lang="en-IN" sz="1200" dirty="0">
              <a:effectLst/>
              <a:latin typeface="Avenir Next" panose="020B0503020202020204" pitchFamily="34" charset="0"/>
            </a:endParaRPr>
          </a:p>
        </p:txBody>
      </p:sp>
      <p:sp>
        <p:nvSpPr>
          <p:cNvPr id="17" name="Rectangle 16">
            <a:extLst>
              <a:ext uri="{FF2B5EF4-FFF2-40B4-BE49-F238E27FC236}">
                <a16:creationId xmlns:a16="http://schemas.microsoft.com/office/drawing/2014/main" id="{B4F83109-5BA8-3E4B-AF12-C9234DBC64EF}"/>
              </a:ext>
            </a:extLst>
          </p:cNvPr>
          <p:cNvSpPr/>
          <p:nvPr/>
        </p:nvSpPr>
        <p:spPr>
          <a:xfrm>
            <a:off x="8929002" y="1364564"/>
            <a:ext cx="2619328" cy="1748171"/>
          </a:xfrm>
          <a:prstGeom prst="rect">
            <a:avLst/>
          </a:prstGeom>
        </p:spPr>
        <p:txBody>
          <a:bodyPr wrap="square">
            <a:spAutoFit/>
          </a:bodyPr>
          <a:lstStyle/>
          <a:p>
            <a:pPr>
              <a:lnSpc>
                <a:spcPct val="120000"/>
              </a:lnSpc>
              <a:spcAft>
                <a:spcPts val="300"/>
              </a:spcAft>
            </a:pPr>
            <a:r>
              <a:rPr lang="en-IN" sz="1400" dirty="0">
                <a:latin typeface="Avenir Next Medium" panose="020B0503020202020204" pitchFamily="34" charset="0"/>
              </a:rPr>
              <a:t>Advisory Council</a:t>
            </a:r>
          </a:p>
          <a:p>
            <a:pPr marL="285750" indent="-285750">
              <a:lnSpc>
                <a:spcPct val="120000"/>
              </a:lnSpc>
              <a:spcAft>
                <a:spcPts val="300"/>
              </a:spcAft>
              <a:buFont typeface="Arial" panose="020B0604020202020204" pitchFamily="34" charset="0"/>
              <a:buChar char="•"/>
            </a:pPr>
            <a:r>
              <a:rPr lang="en-IN" sz="1200" dirty="0">
                <a:latin typeface="Avenir Next" panose="020B0503020202020204" pitchFamily="34" charset="0"/>
              </a:rPr>
              <a:t>Each career track is timely curated by a council that includes top academicians and industry stalwarts of the field</a:t>
            </a:r>
          </a:p>
          <a:p>
            <a:pPr marL="285750" indent="-285750">
              <a:lnSpc>
                <a:spcPct val="120000"/>
              </a:lnSpc>
              <a:spcAft>
                <a:spcPts val="300"/>
              </a:spcAft>
              <a:buFont typeface="Arial" panose="020B0604020202020204" pitchFamily="34" charset="0"/>
              <a:buChar char="•"/>
            </a:pPr>
            <a:r>
              <a:rPr lang="en-IN" sz="1200" dirty="0">
                <a:latin typeface="Avenir Next" panose="020B0503020202020204" pitchFamily="34" charset="0"/>
              </a:rPr>
              <a:t>Students to interact with them through workshops/ seminars</a:t>
            </a:r>
          </a:p>
        </p:txBody>
      </p:sp>
      <p:sp>
        <p:nvSpPr>
          <p:cNvPr id="18" name="Rectangle 17">
            <a:extLst>
              <a:ext uri="{FF2B5EF4-FFF2-40B4-BE49-F238E27FC236}">
                <a16:creationId xmlns:a16="http://schemas.microsoft.com/office/drawing/2014/main" id="{BC52731F-50AF-D346-88C1-FFE35FDDA6BB}"/>
              </a:ext>
            </a:extLst>
          </p:cNvPr>
          <p:cNvSpPr/>
          <p:nvPr/>
        </p:nvSpPr>
        <p:spPr>
          <a:xfrm>
            <a:off x="9200026" y="3690633"/>
            <a:ext cx="2619328" cy="1561966"/>
          </a:xfrm>
          <a:prstGeom prst="rect">
            <a:avLst/>
          </a:prstGeom>
        </p:spPr>
        <p:txBody>
          <a:bodyPr wrap="square">
            <a:spAutoFit/>
          </a:bodyPr>
          <a:lstStyle/>
          <a:p>
            <a:pPr>
              <a:lnSpc>
                <a:spcPct val="120000"/>
              </a:lnSpc>
              <a:spcAft>
                <a:spcPts val="300"/>
              </a:spcAft>
            </a:pPr>
            <a:r>
              <a:rPr lang="en-IN" sz="1400" dirty="0">
                <a:latin typeface="Avenir Next Medium" panose="020B0503020202020204" pitchFamily="34" charset="0"/>
              </a:rPr>
              <a:t>University Partnerships</a:t>
            </a:r>
          </a:p>
          <a:p>
            <a:pPr marL="285750" indent="-285750">
              <a:lnSpc>
                <a:spcPct val="120000"/>
              </a:lnSpc>
              <a:spcAft>
                <a:spcPts val="300"/>
              </a:spcAft>
              <a:buFont typeface="Arial" panose="020B0604020202020204" pitchFamily="34" charset="0"/>
              <a:buChar char="•"/>
            </a:pPr>
            <a:r>
              <a:rPr lang="en-IN" sz="1200" dirty="0">
                <a:latin typeface="Avenir Next" panose="020B0503020202020204" pitchFamily="34" charset="0"/>
              </a:rPr>
              <a:t>Partnerships with top university for course endorsements and credit transfer for future studies  </a:t>
            </a:r>
          </a:p>
          <a:p>
            <a:pPr>
              <a:lnSpc>
                <a:spcPct val="120000"/>
              </a:lnSpc>
              <a:spcAft>
                <a:spcPts val="300"/>
              </a:spcAft>
            </a:pPr>
            <a:endParaRPr lang="en-IN" sz="1400" dirty="0">
              <a:latin typeface="Avenir Next Medium" panose="020B0503020202020204" pitchFamily="34" charset="0"/>
            </a:endParaRPr>
          </a:p>
        </p:txBody>
      </p:sp>
    </p:spTree>
    <p:extLst>
      <p:ext uri="{BB962C8B-B14F-4D97-AF65-F5344CB8AC3E}">
        <p14:creationId xmlns:p14="http://schemas.microsoft.com/office/powerpoint/2010/main" val="113152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2765E09B-0BFF-9D47-B7AA-7DCB24EFA479}"/>
              </a:ext>
            </a:extLst>
          </p:cNvPr>
          <p:cNvSpPr/>
          <p:nvPr/>
        </p:nvSpPr>
        <p:spPr>
          <a:xfrm>
            <a:off x="9347077" y="1764493"/>
            <a:ext cx="2517159" cy="3992364"/>
          </a:xfrm>
          <a:prstGeom prst="rect">
            <a:avLst/>
          </a:prstGeom>
          <a:solidFill>
            <a:schemeClr val="accent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340B79C1-E0F0-CE4C-9B09-F171ACCA5FA8}"/>
              </a:ext>
            </a:extLst>
          </p:cNvPr>
          <p:cNvSpPr/>
          <p:nvPr/>
        </p:nvSpPr>
        <p:spPr>
          <a:xfrm>
            <a:off x="6716993" y="2102354"/>
            <a:ext cx="2453076" cy="3192334"/>
          </a:xfrm>
          <a:prstGeom prst="rect">
            <a:avLst/>
          </a:prstGeom>
          <a:solidFill>
            <a:schemeClr val="accent2">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8A905309-EB4F-E545-B619-1381E25065FE}"/>
              </a:ext>
            </a:extLst>
          </p:cNvPr>
          <p:cNvSpPr/>
          <p:nvPr/>
        </p:nvSpPr>
        <p:spPr>
          <a:xfrm>
            <a:off x="1771079" y="1100720"/>
            <a:ext cx="2252558" cy="5132654"/>
          </a:xfrm>
          <a:prstGeom prst="rect">
            <a:avLst/>
          </a:prstGeom>
          <a:solidFill>
            <a:schemeClr val="accent2">
              <a:lumMod val="20000"/>
              <a:lumOff val="8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E6C51557-08C7-0745-B6A2-053D350157D7}"/>
              </a:ext>
            </a:extLst>
          </p:cNvPr>
          <p:cNvSpPr/>
          <p:nvPr/>
        </p:nvSpPr>
        <p:spPr>
          <a:xfrm>
            <a:off x="4493205" y="2102355"/>
            <a:ext cx="2132105" cy="3040977"/>
          </a:xfrm>
          <a:prstGeom prst="rect">
            <a:avLst/>
          </a:prstGeom>
          <a:solidFill>
            <a:schemeClr val="accent2">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B0621B66-BEE7-784E-847D-F9831C635871}"/>
              </a:ext>
            </a:extLst>
          </p:cNvPr>
          <p:cNvSpPr txBox="1"/>
          <p:nvPr/>
        </p:nvSpPr>
        <p:spPr>
          <a:xfrm>
            <a:off x="163349" y="175695"/>
            <a:ext cx="8606077" cy="584775"/>
          </a:xfrm>
          <a:prstGeom prst="rect">
            <a:avLst/>
          </a:prstGeom>
          <a:noFill/>
        </p:spPr>
        <p:txBody>
          <a:bodyPr wrap="square" rtlCol="0">
            <a:spAutoFit/>
          </a:bodyPr>
          <a:lstStyle/>
          <a:p>
            <a:r>
              <a:rPr lang="en-US" sz="3200" dirty="0">
                <a:latin typeface="Avenir Next" panose="020B0503020202020204" pitchFamily="34" charset="0"/>
              </a:rPr>
              <a:t>BUILDING A </a:t>
            </a:r>
            <a:r>
              <a:rPr lang="en-US" sz="3200" b="1" dirty="0">
                <a:solidFill>
                  <a:srgbClr val="C00000"/>
                </a:solidFill>
                <a:latin typeface="Avenir Next Demi Bold" panose="020B0503020202020204" pitchFamily="34" charset="0"/>
              </a:rPr>
              <a:t>POWERFUL ONLINE SCHOOL</a:t>
            </a:r>
          </a:p>
        </p:txBody>
      </p:sp>
      <p:pic>
        <p:nvPicPr>
          <p:cNvPr id="2" name="Picture 1">
            <a:extLst>
              <a:ext uri="{FF2B5EF4-FFF2-40B4-BE49-F238E27FC236}">
                <a16:creationId xmlns:a16="http://schemas.microsoft.com/office/drawing/2014/main" id="{A631F51C-A384-244C-8497-B968CD907237}"/>
              </a:ext>
            </a:extLst>
          </p:cNvPr>
          <p:cNvPicPr>
            <a:picLocks noChangeAspect="1"/>
          </p:cNvPicPr>
          <p:nvPr/>
        </p:nvPicPr>
        <p:blipFill>
          <a:blip r:embed="rId2">
            <a:duotone>
              <a:schemeClr val="accent2">
                <a:shade val="45000"/>
                <a:satMod val="135000"/>
              </a:schemeClr>
              <a:prstClr val="white"/>
            </a:duotone>
          </a:blip>
          <a:stretch>
            <a:fillRect/>
          </a:stretch>
        </p:blipFill>
        <p:spPr>
          <a:xfrm>
            <a:off x="558192" y="2657123"/>
            <a:ext cx="651035" cy="651035"/>
          </a:xfrm>
          <a:prstGeom prst="rect">
            <a:avLst/>
          </a:prstGeom>
        </p:spPr>
      </p:pic>
      <p:sp>
        <p:nvSpPr>
          <p:cNvPr id="4" name="TextBox 3">
            <a:extLst>
              <a:ext uri="{FF2B5EF4-FFF2-40B4-BE49-F238E27FC236}">
                <a16:creationId xmlns:a16="http://schemas.microsoft.com/office/drawing/2014/main" id="{51E3688D-14CA-D841-AB9F-C92B4C7416D1}"/>
              </a:ext>
            </a:extLst>
          </p:cNvPr>
          <p:cNvSpPr txBox="1"/>
          <p:nvPr/>
        </p:nvSpPr>
        <p:spPr>
          <a:xfrm>
            <a:off x="327760" y="3429000"/>
            <a:ext cx="978794" cy="857158"/>
          </a:xfrm>
          <a:prstGeom prst="rect">
            <a:avLst/>
          </a:prstGeom>
          <a:noFill/>
        </p:spPr>
        <p:txBody>
          <a:bodyPr wrap="square" rtlCol="0">
            <a:spAutoFit/>
          </a:bodyPr>
          <a:lstStyle/>
          <a:p>
            <a:pPr algn="ctr">
              <a:lnSpc>
                <a:spcPct val="120000"/>
              </a:lnSpc>
              <a:spcAft>
                <a:spcPts val="300"/>
              </a:spcAft>
            </a:pPr>
            <a:r>
              <a:rPr lang="en-US" sz="1400" dirty="0">
                <a:latin typeface="Avenir Next Medium" panose="020B0503020202020204" pitchFamily="34" charset="0"/>
              </a:rPr>
              <a:t>MVP/ Beta Version</a:t>
            </a:r>
          </a:p>
        </p:txBody>
      </p:sp>
      <p:cxnSp>
        <p:nvCxnSpPr>
          <p:cNvPr id="6" name="Straight Arrow Connector 5">
            <a:extLst>
              <a:ext uri="{FF2B5EF4-FFF2-40B4-BE49-F238E27FC236}">
                <a16:creationId xmlns:a16="http://schemas.microsoft.com/office/drawing/2014/main" id="{4BB80172-6C95-8B43-9406-9CD27F38B6B2}"/>
              </a:ext>
            </a:extLst>
          </p:cNvPr>
          <p:cNvCxnSpPr>
            <a:cxnSpLocks/>
          </p:cNvCxnSpPr>
          <p:nvPr/>
        </p:nvCxnSpPr>
        <p:spPr>
          <a:xfrm>
            <a:off x="1306554" y="1567797"/>
            <a:ext cx="419215" cy="0"/>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4CD2B9A-34B2-5A4B-8BAA-573401F7A9B2}"/>
              </a:ext>
            </a:extLst>
          </p:cNvPr>
          <p:cNvSpPr txBox="1"/>
          <p:nvPr/>
        </p:nvSpPr>
        <p:spPr>
          <a:xfrm>
            <a:off x="1725769" y="3144797"/>
            <a:ext cx="2363273" cy="1083374"/>
          </a:xfrm>
          <a:prstGeom prst="rect">
            <a:avLst/>
          </a:prstGeom>
          <a:noFill/>
        </p:spPr>
        <p:txBody>
          <a:bodyPr wrap="square" rtlCol="0">
            <a:spAutoFit/>
          </a:bodyPr>
          <a:lstStyle/>
          <a:p>
            <a:pPr>
              <a:lnSpc>
                <a:spcPct val="120000"/>
              </a:lnSpc>
              <a:spcAft>
                <a:spcPts val="300"/>
              </a:spcAft>
            </a:pPr>
            <a:r>
              <a:rPr lang="en-US" sz="1400" dirty="0">
                <a:latin typeface="Avenir Next Medium" panose="020B0503020202020204" pitchFamily="34" charset="0"/>
              </a:rPr>
              <a:t>Hiring first 5 Teachers</a:t>
            </a:r>
          </a:p>
          <a:p>
            <a:pPr marL="285750" indent="-285750">
              <a:lnSpc>
                <a:spcPct val="120000"/>
              </a:lnSpc>
              <a:spcAft>
                <a:spcPts val="300"/>
              </a:spcAft>
              <a:buFont typeface="Arial" panose="020B0604020202020204" pitchFamily="34" charset="0"/>
              <a:buChar char="•"/>
            </a:pPr>
            <a:r>
              <a:rPr lang="en-US" sz="1200" dirty="0">
                <a:latin typeface="Avenir Next" panose="020B0503020202020204" pitchFamily="34" charset="0"/>
              </a:rPr>
              <a:t>Highly qualified with vast online teaching experience</a:t>
            </a:r>
          </a:p>
          <a:p>
            <a:pPr marL="285750" indent="-285750">
              <a:lnSpc>
                <a:spcPct val="120000"/>
              </a:lnSpc>
              <a:spcAft>
                <a:spcPts val="300"/>
              </a:spcAft>
              <a:buFont typeface="Arial" panose="020B0604020202020204" pitchFamily="34" charset="0"/>
              <a:buChar char="•"/>
            </a:pPr>
            <a:r>
              <a:rPr lang="en-US" sz="1200" dirty="0">
                <a:latin typeface="Avenir Next" panose="020B0503020202020204" pitchFamily="34" charset="0"/>
              </a:rPr>
              <a:t>Hired through reference</a:t>
            </a:r>
          </a:p>
        </p:txBody>
      </p:sp>
      <p:sp>
        <p:nvSpPr>
          <p:cNvPr id="10" name="TextBox 9">
            <a:extLst>
              <a:ext uri="{FF2B5EF4-FFF2-40B4-BE49-F238E27FC236}">
                <a16:creationId xmlns:a16="http://schemas.microsoft.com/office/drawing/2014/main" id="{7F4BE091-39FE-554D-9591-2CC033334D36}"/>
              </a:ext>
            </a:extLst>
          </p:cNvPr>
          <p:cNvSpPr txBox="1"/>
          <p:nvPr/>
        </p:nvSpPr>
        <p:spPr>
          <a:xfrm>
            <a:off x="1731017" y="1346964"/>
            <a:ext cx="2446986" cy="1563505"/>
          </a:xfrm>
          <a:prstGeom prst="rect">
            <a:avLst/>
          </a:prstGeom>
          <a:noFill/>
        </p:spPr>
        <p:txBody>
          <a:bodyPr wrap="square" rtlCol="0">
            <a:spAutoFit/>
          </a:bodyPr>
          <a:lstStyle/>
          <a:p>
            <a:pPr>
              <a:lnSpc>
                <a:spcPct val="120000"/>
              </a:lnSpc>
              <a:spcAft>
                <a:spcPts val="300"/>
              </a:spcAft>
            </a:pPr>
            <a:r>
              <a:rPr lang="en-US" sz="1400" dirty="0">
                <a:latin typeface="Avenir Next Medium" panose="020B0503020202020204" pitchFamily="34" charset="0"/>
              </a:rPr>
              <a:t>High School content and curriculum</a:t>
            </a:r>
          </a:p>
          <a:p>
            <a:pPr marL="285750" indent="-285750">
              <a:lnSpc>
                <a:spcPct val="120000"/>
              </a:lnSpc>
              <a:spcAft>
                <a:spcPts val="300"/>
              </a:spcAft>
              <a:buFont typeface="Arial" panose="020B0604020202020204" pitchFamily="34" charset="0"/>
              <a:buChar char="•"/>
            </a:pPr>
            <a:r>
              <a:rPr lang="en-US" sz="1200" dirty="0">
                <a:latin typeface="Avenir Next" panose="020B0503020202020204" pitchFamily="34" charset="0"/>
              </a:rPr>
              <a:t>Partnership with K12.com / pearson.com</a:t>
            </a:r>
          </a:p>
          <a:p>
            <a:pPr marL="285750" indent="-285750">
              <a:lnSpc>
                <a:spcPct val="120000"/>
              </a:lnSpc>
              <a:spcAft>
                <a:spcPts val="300"/>
              </a:spcAft>
              <a:buFont typeface="Arial" panose="020B0604020202020204" pitchFamily="34" charset="0"/>
              <a:buChar char="•"/>
            </a:pPr>
            <a:r>
              <a:rPr lang="en-US" sz="1200" dirty="0">
                <a:latin typeface="Avenir Next" panose="020B0503020202020204" pitchFamily="34" charset="0"/>
              </a:rPr>
              <a:t>Highly accepted, hence no entry barrier</a:t>
            </a:r>
          </a:p>
        </p:txBody>
      </p:sp>
      <p:cxnSp>
        <p:nvCxnSpPr>
          <p:cNvPr id="11" name="Straight Arrow Connector 10">
            <a:extLst>
              <a:ext uri="{FF2B5EF4-FFF2-40B4-BE49-F238E27FC236}">
                <a16:creationId xmlns:a16="http://schemas.microsoft.com/office/drawing/2014/main" id="{D7A4B205-D065-F349-AACB-D058455D88B0}"/>
              </a:ext>
            </a:extLst>
          </p:cNvPr>
          <p:cNvCxnSpPr>
            <a:cxnSpLocks/>
          </p:cNvCxnSpPr>
          <p:nvPr/>
        </p:nvCxnSpPr>
        <p:spPr>
          <a:xfrm>
            <a:off x="1306554" y="3320573"/>
            <a:ext cx="419215" cy="0"/>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AED9257-5CCB-EB4D-A718-78C56AE323EC}"/>
              </a:ext>
            </a:extLst>
          </p:cNvPr>
          <p:cNvCxnSpPr>
            <a:cxnSpLocks/>
          </p:cNvCxnSpPr>
          <p:nvPr/>
        </p:nvCxnSpPr>
        <p:spPr>
          <a:xfrm>
            <a:off x="1306554" y="4959929"/>
            <a:ext cx="419215" cy="0"/>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2D196CD-3CD6-DE41-A14D-588754869EFB}"/>
              </a:ext>
            </a:extLst>
          </p:cNvPr>
          <p:cNvSpPr txBox="1"/>
          <p:nvPr/>
        </p:nvSpPr>
        <p:spPr>
          <a:xfrm>
            <a:off x="1725769" y="4776526"/>
            <a:ext cx="2222353" cy="1266501"/>
          </a:xfrm>
          <a:prstGeom prst="rect">
            <a:avLst/>
          </a:prstGeom>
          <a:noFill/>
        </p:spPr>
        <p:txBody>
          <a:bodyPr wrap="square" rtlCol="0">
            <a:spAutoFit/>
          </a:bodyPr>
          <a:lstStyle/>
          <a:p>
            <a:pPr>
              <a:lnSpc>
                <a:spcPct val="120000"/>
              </a:lnSpc>
              <a:spcAft>
                <a:spcPts val="300"/>
              </a:spcAft>
            </a:pPr>
            <a:r>
              <a:rPr lang="en-US" sz="1400" dirty="0">
                <a:latin typeface="Avenir Next Medium" panose="020B0503020202020204" pitchFamily="34" charset="0"/>
              </a:rPr>
              <a:t>Career Tracks Content</a:t>
            </a:r>
          </a:p>
          <a:p>
            <a:pPr marL="285750" indent="-285750">
              <a:lnSpc>
                <a:spcPct val="120000"/>
              </a:lnSpc>
              <a:spcAft>
                <a:spcPts val="300"/>
              </a:spcAft>
              <a:buFont typeface="Arial" panose="020B0604020202020204" pitchFamily="34" charset="0"/>
              <a:buChar char="•"/>
            </a:pPr>
            <a:r>
              <a:rPr lang="en-US" sz="1200" dirty="0">
                <a:latin typeface="Avenir Next" panose="020B0503020202020204" pitchFamily="34" charset="0"/>
              </a:rPr>
              <a:t>Partnerships with universities. For ex: With Stanford for data science career track </a:t>
            </a:r>
          </a:p>
        </p:txBody>
      </p:sp>
      <p:sp>
        <p:nvSpPr>
          <p:cNvPr id="15" name="TextBox 14">
            <a:extLst>
              <a:ext uri="{FF2B5EF4-FFF2-40B4-BE49-F238E27FC236}">
                <a16:creationId xmlns:a16="http://schemas.microsoft.com/office/drawing/2014/main" id="{6887FA12-E19C-AB48-856B-B86BF0CECD54}"/>
              </a:ext>
            </a:extLst>
          </p:cNvPr>
          <p:cNvSpPr txBox="1"/>
          <p:nvPr/>
        </p:nvSpPr>
        <p:spPr>
          <a:xfrm>
            <a:off x="4575231" y="2982640"/>
            <a:ext cx="2363273" cy="1083374"/>
          </a:xfrm>
          <a:prstGeom prst="rect">
            <a:avLst/>
          </a:prstGeom>
          <a:noFill/>
        </p:spPr>
        <p:txBody>
          <a:bodyPr wrap="square" rtlCol="0">
            <a:spAutoFit/>
          </a:bodyPr>
          <a:lstStyle/>
          <a:p>
            <a:pPr>
              <a:lnSpc>
                <a:spcPct val="120000"/>
              </a:lnSpc>
              <a:spcAft>
                <a:spcPts val="300"/>
              </a:spcAft>
            </a:pPr>
            <a:r>
              <a:rPr lang="en-US" sz="1400" dirty="0">
                <a:latin typeface="Avenir Next Medium" panose="020B0503020202020204" pitchFamily="34" charset="0"/>
              </a:rPr>
              <a:t>Revised Curriculum</a:t>
            </a:r>
          </a:p>
          <a:p>
            <a:pPr marL="171450" indent="-171450">
              <a:lnSpc>
                <a:spcPct val="120000"/>
              </a:lnSpc>
              <a:spcAft>
                <a:spcPts val="300"/>
              </a:spcAft>
              <a:buFont typeface="Arial" panose="020B0604020202020204" pitchFamily="34" charset="0"/>
              <a:buChar char="•"/>
            </a:pPr>
            <a:r>
              <a:rPr lang="en-US" sz="1200" dirty="0">
                <a:latin typeface="Avenir Next" panose="020B0503020202020204" pitchFamily="34" charset="0"/>
              </a:rPr>
              <a:t>Substantiated Content</a:t>
            </a:r>
          </a:p>
          <a:p>
            <a:pPr marL="171450" indent="-171450">
              <a:lnSpc>
                <a:spcPct val="120000"/>
              </a:lnSpc>
              <a:spcAft>
                <a:spcPts val="300"/>
              </a:spcAft>
              <a:buFont typeface="Arial" panose="020B0604020202020204" pitchFamily="34" charset="0"/>
              <a:buChar char="•"/>
            </a:pPr>
            <a:r>
              <a:rPr lang="en-US" sz="1200" dirty="0">
                <a:latin typeface="Avenir Next" panose="020B0503020202020204" pitchFamily="34" charset="0"/>
              </a:rPr>
              <a:t>Aligned career tracks for best teaching experience</a:t>
            </a:r>
          </a:p>
        </p:txBody>
      </p:sp>
      <p:sp>
        <p:nvSpPr>
          <p:cNvPr id="16" name="TextBox 15">
            <a:extLst>
              <a:ext uri="{FF2B5EF4-FFF2-40B4-BE49-F238E27FC236}">
                <a16:creationId xmlns:a16="http://schemas.microsoft.com/office/drawing/2014/main" id="{479C1AA2-3B0D-294C-BD2F-8BD13580B5B3}"/>
              </a:ext>
            </a:extLst>
          </p:cNvPr>
          <p:cNvSpPr txBox="1"/>
          <p:nvPr/>
        </p:nvSpPr>
        <p:spPr>
          <a:xfrm>
            <a:off x="6733151" y="2189000"/>
            <a:ext cx="2538411" cy="2970044"/>
          </a:xfrm>
          <a:prstGeom prst="rect">
            <a:avLst/>
          </a:prstGeom>
          <a:noFill/>
        </p:spPr>
        <p:txBody>
          <a:bodyPr wrap="square" rtlCol="0">
            <a:spAutoFit/>
          </a:bodyPr>
          <a:lstStyle/>
          <a:p>
            <a:pPr>
              <a:lnSpc>
                <a:spcPct val="120000"/>
              </a:lnSpc>
              <a:spcAft>
                <a:spcPts val="300"/>
              </a:spcAft>
            </a:pPr>
            <a:r>
              <a:rPr lang="en-US" sz="1400" dirty="0">
                <a:solidFill>
                  <a:schemeClr val="bg1"/>
                </a:solidFill>
                <a:latin typeface="Avenir Next Medium" panose="020B0503020202020204" pitchFamily="34" charset="0"/>
              </a:rPr>
              <a:t>Onboarding first 100 Students</a:t>
            </a:r>
          </a:p>
          <a:p>
            <a:pPr marL="171450" indent="-171450">
              <a:lnSpc>
                <a:spcPct val="120000"/>
              </a:lnSpc>
              <a:spcAft>
                <a:spcPts val="300"/>
              </a:spcAft>
              <a:buFont typeface="Arial" panose="020B0604020202020204" pitchFamily="34" charset="0"/>
              <a:buChar char="•"/>
            </a:pPr>
            <a:r>
              <a:rPr lang="en-US" sz="1200" dirty="0">
                <a:solidFill>
                  <a:schemeClr val="bg1"/>
                </a:solidFill>
                <a:latin typeface="Avenir Next" panose="020B0503020202020204" pitchFamily="34" charset="0"/>
              </a:rPr>
              <a:t>25 each in Grades 9-12</a:t>
            </a:r>
          </a:p>
          <a:p>
            <a:pPr marL="171450" indent="-171450">
              <a:lnSpc>
                <a:spcPct val="120000"/>
              </a:lnSpc>
              <a:spcAft>
                <a:spcPts val="300"/>
              </a:spcAft>
              <a:buFont typeface="Arial" panose="020B0604020202020204" pitchFamily="34" charset="0"/>
              <a:buChar char="•"/>
            </a:pPr>
            <a:r>
              <a:rPr lang="en-US" sz="1200" dirty="0">
                <a:solidFill>
                  <a:schemeClr val="bg1"/>
                </a:solidFill>
                <a:latin typeface="Avenir Next" panose="020B0503020202020204" pitchFamily="34" charset="0"/>
              </a:rPr>
              <a:t>Partnership with Mid level and High School for pilot phase to provide necessary accreditation</a:t>
            </a:r>
          </a:p>
          <a:p>
            <a:pPr marL="171450" indent="-171450">
              <a:lnSpc>
                <a:spcPct val="120000"/>
              </a:lnSpc>
              <a:spcAft>
                <a:spcPts val="300"/>
              </a:spcAft>
              <a:buFont typeface="Arial" panose="020B0604020202020204" pitchFamily="34" charset="0"/>
              <a:buChar char="•"/>
            </a:pPr>
            <a:r>
              <a:rPr lang="en-US" sz="1200" dirty="0">
                <a:solidFill>
                  <a:schemeClr val="bg1"/>
                </a:solidFill>
                <a:latin typeface="Avenir Next" panose="020B0503020202020204" pitchFamily="34" charset="0"/>
              </a:rPr>
              <a:t>Online school to operate in parallel to an existing school</a:t>
            </a:r>
          </a:p>
          <a:p>
            <a:pPr marL="171450" indent="-171450">
              <a:lnSpc>
                <a:spcPct val="120000"/>
              </a:lnSpc>
              <a:spcAft>
                <a:spcPts val="300"/>
              </a:spcAft>
              <a:buFont typeface="Arial" panose="020B0604020202020204" pitchFamily="34" charset="0"/>
              <a:buChar char="•"/>
            </a:pPr>
            <a:r>
              <a:rPr lang="en-US" sz="1200" dirty="0">
                <a:solidFill>
                  <a:schemeClr val="bg1"/>
                </a:solidFill>
                <a:latin typeface="Avenir Next" panose="020B0503020202020204" pitchFamily="34" charset="0"/>
              </a:rPr>
              <a:t>Accredited courses are necessary for future education of student</a:t>
            </a:r>
          </a:p>
        </p:txBody>
      </p:sp>
      <p:sp>
        <p:nvSpPr>
          <p:cNvPr id="19" name="TextBox 18">
            <a:extLst>
              <a:ext uri="{FF2B5EF4-FFF2-40B4-BE49-F238E27FC236}">
                <a16:creationId xmlns:a16="http://schemas.microsoft.com/office/drawing/2014/main" id="{D686A926-C381-C840-9019-DC4EF4CCCECF}"/>
              </a:ext>
            </a:extLst>
          </p:cNvPr>
          <p:cNvSpPr txBox="1"/>
          <p:nvPr/>
        </p:nvSpPr>
        <p:spPr>
          <a:xfrm>
            <a:off x="9448570" y="2307220"/>
            <a:ext cx="2130594" cy="3231654"/>
          </a:xfrm>
          <a:prstGeom prst="rect">
            <a:avLst/>
          </a:prstGeom>
          <a:noFill/>
        </p:spPr>
        <p:txBody>
          <a:bodyPr wrap="square" rtlCol="0">
            <a:spAutoFit/>
          </a:bodyPr>
          <a:lstStyle/>
          <a:p>
            <a:pPr>
              <a:lnSpc>
                <a:spcPct val="120000"/>
              </a:lnSpc>
              <a:spcAft>
                <a:spcPts val="300"/>
              </a:spcAft>
            </a:pPr>
            <a:r>
              <a:rPr lang="en-US" sz="1400" dirty="0">
                <a:latin typeface="Avenir Next Medium" panose="020B0503020202020204" pitchFamily="34" charset="0"/>
              </a:rPr>
              <a:t>Scaling</a:t>
            </a:r>
          </a:p>
          <a:p>
            <a:pPr marL="171450" indent="-171450">
              <a:lnSpc>
                <a:spcPct val="120000"/>
              </a:lnSpc>
              <a:spcAft>
                <a:spcPts val="300"/>
              </a:spcAft>
              <a:buFont typeface="Arial" panose="020B0604020202020204" pitchFamily="34" charset="0"/>
              <a:buChar char="•"/>
            </a:pPr>
            <a:r>
              <a:rPr lang="en-US" sz="1200" dirty="0">
                <a:latin typeface="Avenir Next" panose="020B0503020202020204" pitchFamily="34" charset="0"/>
              </a:rPr>
              <a:t>Hiring Teachers through a standardized onboarding process</a:t>
            </a:r>
          </a:p>
          <a:p>
            <a:pPr marL="171450" indent="-171450">
              <a:lnSpc>
                <a:spcPct val="120000"/>
              </a:lnSpc>
              <a:spcAft>
                <a:spcPts val="300"/>
              </a:spcAft>
              <a:buFont typeface="Arial" panose="020B0604020202020204" pitchFamily="34" charset="0"/>
              <a:buChar char="•"/>
            </a:pPr>
            <a:r>
              <a:rPr lang="en-US" sz="1200" dirty="0">
                <a:latin typeface="Avenir Next" panose="020B0503020202020204" pitchFamily="34" charset="0"/>
              </a:rPr>
              <a:t>Admitting students in 2 cohorts</a:t>
            </a:r>
          </a:p>
          <a:p>
            <a:pPr marL="171450" indent="-171450">
              <a:lnSpc>
                <a:spcPct val="120000"/>
              </a:lnSpc>
              <a:spcAft>
                <a:spcPts val="300"/>
              </a:spcAft>
              <a:buFont typeface="Arial" panose="020B0604020202020204" pitchFamily="34" charset="0"/>
              <a:buChar char="•"/>
            </a:pPr>
            <a:r>
              <a:rPr lang="en-US" sz="1200" dirty="0">
                <a:latin typeface="Avenir Next" panose="020B0503020202020204" pitchFamily="34" charset="0"/>
              </a:rPr>
              <a:t>Major partnerships with middle school</a:t>
            </a:r>
          </a:p>
          <a:p>
            <a:pPr marL="171450" indent="-171450">
              <a:lnSpc>
                <a:spcPct val="120000"/>
              </a:lnSpc>
              <a:spcAft>
                <a:spcPts val="300"/>
              </a:spcAft>
              <a:buFont typeface="Arial" panose="020B0604020202020204" pitchFamily="34" charset="0"/>
              <a:buChar char="•"/>
            </a:pPr>
            <a:r>
              <a:rPr lang="en-US" sz="1200" dirty="0">
                <a:latin typeface="Avenir Next" panose="020B0503020202020204" pitchFamily="34" charset="0"/>
              </a:rPr>
              <a:t>B2C to operate alongside the partnerships</a:t>
            </a:r>
          </a:p>
          <a:p>
            <a:pPr marL="171450" indent="-171450">
              <a:lnSpc>
                <a:spcPct val="120000"/>
              </a:lnSpc>
              <a:spcAft>
                <a:spcPts val="300"/>
              </a:spcAft>
              <a:buFont typeface="Arial" panose="020B0604020202020204" pitchFamily="34" charset="0"/>
              <a:buChar char="•"/>
            </a:pPr>
            <a:endParaRPr lang="en-US" sz="1200" dirty="0">
              <a:latin typeface="Avenir Next" panose="020B0503020202020204" pitchFamily="34" charset="0"/>
            </a:endParaRPr>
          </a:p>
          <a:p>
            <a:pPr marL="171450" indent="-171450">
              <a:lnSpc>
                <a:spcPct val="120000"/>
              </a:lnSpc>
              <a:spcAft>
                <a:spcPts val="300"/>
              </a:spcAft>
              <a:buFont typeface="Arial" panose="020B0604020202020204" pitchFamily="34" charset="0"/>
              <a:buChar char="•"/>
            </a:pPr>
            <a:endParaRPr lang="en-US" sz="1200" dirty="0">
              <a:latin typeface="Avenir Next" panose="020B0503020202020204" pitchFamily="34" charset="0"/>
            </a:endParaRPr>
          </a:p>
        </p:txBody>
      </p:sp>
      <p:cxnSp>
        <p:nvCxnSpPr>
          <p:cNvPr id="27" name="Straight Connector 26">
            <a:extLst>
              <a:ext uri="{FF2B5EF4-FFF2-40B4-BE49-F238E27FC236}">
                <a16:creationId xmlns:a16="http://schemas.microsoft.com/office/drawing/2014/main" id="{9CB546A7-828B-7D45-B08E-CB2E6A98537F}"/>
              </a:ext>
            </a:extLst>
          </p:cNvPr>
          <p:cNvCxnSpPr>
            <a:cxnSpLocks/>
          </p:cNvCxnSpPr>
          <p:nvPr/>
        </p:nvCxnSpPr>
        <p:spPr>
          <a:xfrm>
            <a:off x="1306554" y="1004552"/>
            <a:ext cx="0" cy="4610637"/>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CDD1930-EB23-C74E-9ECC-2EDC7E83569C}"/>
              </a:ext>
            </a:extLst>
          </p:cNvPr>
          <p:cNvCxnSpPr>
            <a:cxnSpLocks/>
          </p:cNvCxnSpPr>
          <p:nvPr/>
        </p:nvCxnSpPr>
        <p:spPr>
          <a:xfrm>
            <a:off x="3993431" y="2566957"/>
            <a:ext cx="444260" cy="212889"/>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D1F23C0-6BE7-5043-ACEE-DB56BBF7DCFE}"/>
              </a:ext>
            </a:extLst>
          </p:cNvPr>
          <p:cNvCxnSpPr>
            <a:cxnSpLocks/>
          </p:cNvCxnSpPr>
          <p:nvPr/>
        </p:nvCxnSpPr>
        <p:spPr>
          <a:xfrm>
            <a:off x="3993431" y="3698866"/>
            <a:ext cx="419215" cy="0"/>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1F2963-2ADB-3B42-A7B2-43E96ADADA23}"/>
              </a:ext>
            </a:extLst>
          </p:cNvPr>
          <p:cNvCxnSpPr>
            <a:cxnSpLocks/>
          </p:cNvCxnSpPr>
          <p:nvPr/>
        </p:nvCxnSpPr>
        <p:spPr>
          <a:xfrm flipV="1">
            <a:off x="3969922" y="4593122"/>
            <a:ext cx="457067" cy="183404"/>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0042263-9580-4047-A0E1-C7BE54A37A2B}"/>
              </a:ext>
            </a:extLst>
          </p:cNvPr>
          <p:cNvCxnSpPr>
            <a:cxnSpLocks/>
          </p:cNvCxnSpPr>
          <p:nvPr/>
        </p:nvCxnSpPr>
        <p:spPr>
          <a:xfrm>
            <a:off x="4425168" y="2608825"/>
            <a:ext cx="0" cy="2155317"/>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1EC9E9C-71D8-7C44-852C-7CAF18330721}"/>
              </a:ext>
            </a:extLst>
          </p:cNvPr>
          <p:cNvCxnSpPr>
            <a:cxnSpLocks/>
          </p:cNvCxnSpPr>
          <p:nvPr/>
        </p:nvCxnSpPr>
        <p:spPr>
          <a:xfrm>
            <a:off x="6663947" y="2621209"/>
            <a:ext cx="0" cy="2155317"/>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90F6C00-0857-DB4E-BBAD-5DAC20FE1315}"/>
              </a:ext>
            </a:extLst>
          </p:cNvPr>
          <p:cNvCxnSpPr>
            <a:cxnSpLocks/>
          </p:cNvCxnSpPr>
          <p:nvPr/>
        </p:nvCxnSpPr>
        <p:spPr>
          <a:xfrm>
            <a:off x="9271562" y="1346964"/>
            <a:ext cx="0" cy="4610637"/>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2726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621B66-BEE7-784E-847D-F9831C635871}"/>
              </a:ext>
            </a:extLst>
          </p:cNvPr>
          <p:cNvSpPr txBox="1"/>
          <p:nvPr/>
        </p:nvSpPr>
        <p:spPr>
          <a:xfrm>
            <a:off x="163349" y="175695"/>
            <a:ext cx="8606077" cy="584775"/>
          </a:xfrm>
          <a:prstGeom prst="rect">
            <a:avLst/>
          </a:prstGeom>
          <a:noFill/>
        </p:spPr>
        <p:txBody>
          <a:bodyPr wrap="square" rtlCol="0">
            <a:spAutoFit/>
          </a:bodyPr>
          <a:lstStyle/>
          <a:p>
            <a:r>
              <a:rPr lang="en-US" sz="3200" dirty="0">
                <a:latin typeface="Avenir Next" panose="020B0503020202020204" pitchFamily="34" charset="0"/>
              </a:rPr>
              <a:t>MAJOR </a:t>
            </a:r>
            <a:r>
              <a:rPr lang="en-US" sz="3200" b="1" dirty="0">
                <a:solidFill>
                  <a:srgbClr val="C00000"/>
                </a:solidFill>
                <a:latin typeface="Avenir Next Demi Bold" panose="020B0503020202020204" pitchFamily="34" charset="0"/>
              </a:rPr>
              <a:t>MARKETS</a:t>
            </a:r>
          </a:p>
        </p:txBody>
      </p:sp>
      <p:sp>
        <p:nvSpPr>
          <p:cNvPr id="4" name="TextBox 3">
            <a:extLst>
              <a:ext uri="{FF2B5EF4-FFF2-40B4-BE49-F238E27FC236}">
                <a16:creationId xmlns:a16="http://schemas.microsoft.com/office/drawing/2014/main" id="{9A09A165-D146-BA4E-845E-28A4C39CD040}"/>
              </a:ext>
            </a:extLst>
          </p:cNvPr>
          <p:cNvSpPr txBox="1"/>
          <p:nvPr/>
        </p:nvSpPr>
        <p:spPr>
          <a:xfrm>
            <a:off x="2574371" y="1315850"/>
            <a:ext cx="2917606" cy="584775"/>
          </a:xfrm>
          <a:prstGeom prst="rect">
            <a:avLst/>
          </a:prstGeom>
          <a:noFill/>
        </p:spPr>
        <p:txBody>
          <a:bodyPr wrap="square" rtlCol="0">
            <a:spAutoFit/>
          </a:bodyPr>
          <a:lstStyle/>
          <a:p>
            <a:r>
              <a:rPr lang="en-US" sz="3200" b="1" dirty="0">
                <a:latin typeface="Avenir Next" panose="020B0503020202020204" pitchFamily="34" charset="0"/>
              </a:rPr>
              <a:t>US </a:t>
            </a:r>
            <a:r>
              <a:rPr lang="en-US" sz="1600" i="1" dirty="0">
                <a:latin typeface="Avenir Next" panose="020B0503020202020204" pitchFamily="34" charset="0"/>
              </a:rPr>
              <a:t>(Preferred)</a:t>
            </a:r>
          </a:p>
        </p:txBody>
      </p:sp>
      <p:sp>
        <p:nvSpPr>
          <p:cNvPr id="6" name="TextBox 5">
            <a:extLst>
              <a:ext uri="{FF2B5EF4-FFF2-40B4-BE49-F238E27FC236}">
                <a16:creationId xmlns:a16="http://schemas.microsoft.com/office/drawing/2014/main" id="{04F74896-1B2E-2843-80F0-EF02CC32DB13}"/>
              </a:ext>
            </a:extLst>
          </p:cNvPr>
          <p:cNvSpPr txBox="1"/>
          <p:nvPr/>
        </p:nvSpPr>
        <p:spPr>
          <a:xfrm>
            <a:off x="8473020" y="1229171"/>
            <a:ext cx="1404193" cy="584775"/>
          </a:xfrm>
          <a:prstGeom prst="rect">
            <a:avLst/>
          </a:prstGeom>
          <a:noFill/>
        </p:spPr>
        <p:txBody>
          <a:bodyPr wrap="square" rtlCol="0">
            <a:spAutoFit/>
          </a:bodyPr>
          <a:lstStyle/>
          <a:p>
            <a:r>
              <a:rPr lang="en-US" sz="3200" b="1" dirty="0">
                <a:latin typeface="Avenir Next" panose="020B0503020202020204" pitchFamily="34" charset="0"/>
              </a:rPr>
              <a:t>INDIA</a:t>
            </a:r>
          </a:p>
        </p:txBody>
      </p:sp>
      <p:pic>
        <p:nvPicPr>
          <p:cNvPr id="3" name="Picture 2">
            <a:extLst>
              <a:ext uri="{FF2B5EF4-FFF2-40B4-BE49-F238E27FC236}">
                <a16:creationId xmlns:a16="http://schemas.microsoft.com/office/drawing/2014/main" id="{37156915-D1DB-6942-BADC-F238EE2A08F4}"/>
              </a:ext>
            </a:extLst>
          </p:cNvPr>
          <p:cNvPicPr>
            <a:picLocks noChangeAspect="1"/>
          </p:cNvPicPr>
          <p:nvPr/>
        </p:nvPicPr>
        <p:blipFill rotWithShape="1">
          <a:blip r:embed="rId2">
            <a:duotone>
              <a:schemeClr val="accent2">
                <a:shade val="45000"/>
                <a:satMod val="135000"/>
              </a:schemeClr>
              <a:prstClr val="white"/>
            </a:duotone>
          </a:blip>
          <a:srcRect b="10270"/>
          <a:stretch/>
        </p:blipFill>
        <p:spPr>
          <a:xfrm>
            <a:off x="7429736" y="1021431"/>
            <a:ext cx="995784" cy="963842"/>
          </a:xfrm>
          <a:prstGeom prst="rect">
            <a:avLst/>
          </a:prstGeom>
        </p:spPr>
      </p:pic>
      <p:pic>
        <p:nvPicPr>
          <p:cNvPr id="8" name="Picture 7">
            <a:extLst>
              <a:ext uri="{FF2B5EF4-FFF2-40B4-BE49-F238E27FC236}">
                <a16:creationId xmlns:a16="http://schemas.microsoft.com/office/drawing/2014/main" id="{3C96BF2C-18EC-AD40-8202-4B10173D7163}"/>
              </a:ext>
            </a:extLst>
          </p:cNvPr>
          <p:cNvPicPr>
            <a:picLocks noChangeAspect="1"/>
          </p:cNvPicPr>
          <p:nvPr/>
        </p:nvPicPr>
        <p:blipFill>
          <a:blip r:embed="rId3">
            <a:duotone>
              <a:schemeClr val="accent2">
                <a:shade val="45000"/>
                <a:satMod val="135000"/>
              </a:schemeClr>
              <a:prstClr val="white"/>
            </a:duotone>
          </a:blip>
          <a:stretch>
            <a:fillRect/>
          </a:stretch>
        </p:blipFill>
        <p:spPr>
          <a:xfrm>
            <a:off x="1275506" y="1120774"/>
            <a:ext cx="1088571" cy="1088571"/>
          </a:xfrm>
          <a:prstGeom prst="rect">
            <a:avLst/>
          </a:prstGeom>
        </p:spPr>
      </p:pic>
      <p:sp>
        <p:nvSpPr>
          <p:cNvPr id="9" name="Rectangle 8">
            <a:extLst>
              <a:ext uri="{FF2B5EF4-FFF2-40B4-BE49-F238E27FC236}">
                <a16:creationId xmlns:a16="http://schemas.microsoft.com/office/drawing/2014/main" id="{5DE14835-9754-154D-ACD2-E802365C7126}"/>
              </a:ext>
            </a:extLst>
          </p:cNvPr>
          <p:cNvSpPr/>
          <p:nvPr/>
        </p:nvSpPr>
        <p:spPr>
          <a:xfrm>
            <a:off x="427753" y="2150609"/>
            <a:ext cx="5064224" cy="3337837"/>
          </a:xfrm>
          <a:prstGeom prst="rect">
            <a:avLst/>
          </a:prstGeom>
        </p:spPr>
        <p:txBody>
          <a:bodyPr wrap="square">
            <a:spAutoFit/>
          </a:bodyPr>
          <a:lstStyle/>
          <a:p>
            <a:pPr marL="285750" indent="-285750">
              <a:lnSpc>
                <a:spcPct val="120000"/>
              </a:lnSpc>
              <a:spcAft>
                <a:spcPts val="300"/>
              </a:spcAft>
              <a:buFont typeface="Arial" panose="020B0604020202020204" pitchFamily="34" charset="0"/>
              <a:buChar char="•"/>
            </a:pPr>
            <a:r>
              <a:rPr lang="en-IN" sz="1400" dirty="0">
                <a:latin typeface="Avenir Next" panose="020B0503020202020204" pitchFamily="34" charset="0"/>
              </a:rPr>
              <a:t>Existing partnerships in the US with Global Universities to be leveraged for Council support and Career Tracks endorsements</a:t>
            </a:r>
          </a:p>
          <a:p>
            <a:pPr marL="285750" indent="-285750">
              <a:lnSpc>
                <a:spcPct val="120000"/>
              </a:lnSpc>
              <a:spcAft>
                <a:spcPts val="300"/>
              </a:spcAft>
              <a:buFont typeface="Arial" panose="020B0604020202020204" pitchFamily="34" charset="0"/>
              <a:buChar char="•"/>
            </a:pPr>
            <a:r>
              <a:rPr lang="en-IN" sz="1400" dirty="0">
                <a:latin typeface="Avenir Next" panose="020B0503020202020204" pitchFamily="34" charset="0"/>
              </a:rPr>
              <a:t>Adoption will be easy because students are already acquainted to career education and online learning</a:t>
            </a:r>
          </a:p>
          <a:p>
            <a:pPr marL="285750" indent="-285750">
              <a:lnSpc>
                <a:spcPct val="120000"/>
              </a:lnSpc>
              <a:spcAft>
                <a:spcPts val="300"/>
              </a:spcAft>
              <a:buFont typeface="Arial" panose="020B0604020202020204" pitchFamily="34" charset="0"/>
              <a:buChar char="•"/>
            </a:pPr>
            <a:r>
              <a:rPr lang="en-IN" sz="1400" dirty="0">
                <a:latin typeface="Avenir Next" panose="020B0503020202020204" pitchFamily="34" charset="0"/>
              </a:rPr>
              <a:t>Greater push to Career Based Education in high schools due COVID inflicted unemployment</a:t>
            </a:r>
          </a:p>
          <a:p>
            <a:pPr marL="285750" indent="-285750">
              <a:lnSpc>
                <a:spcPct val="120000"/>
              </a:lnSpc>
              <a:spcAft>
                <a:spcPts val="300"/>
              </a:spcAft>
              <a:buFont typeface="Arial" panose="020B0604020202020204" pitchFamily="34" charset="0"/>
              <a:buChar char="•"/>
            </a:pPr>
            <a:r>
              <a:rPr lang="en-IN" sz="1400" dirty="0">
                <a:latin typeface="Avenir Next" panose="020B0503020202020204" pitchFamily="34" charset="0"/>
              </a:rPr>
              <a:t>Accreditations are important but not necessary; Hence can be operational without any accreditation</a:t>
            </a:r>
          </a:p>
          <a:p>
            <a:pPr marL="285750" indent="-285750">
              <a:lnSpc>
                <a:spcPct val="120000"/>
              </a:lnSpc>
              <a:spcAft>
                <a:spcPts val="300"/>
              </a:spcAft>
              <a:buFont typeface="Arial" panose="020B0604020202020204" pitchFamily="34" charset="0"/>
              <a:buChar char="•"/>
            </a:pPr>
            <a:r>
              <a:rPr lang="en-IN" sz="1400" dirty="0">
                <a:latin typeface="Avenir Next" panose="020B0503020202020204" pitchFamily="34" charset="0"/>
              </a:rPr>
              <a:t>Expensive Higher education and year of debts is a deterrent to many students; an online career high school is definitely a major boost</a:t>
            </a:r>
          </a:p>
        </p:txBody>
      </p:sp>
      <p:sp>
        <p:nvSpPr>
          <p:cNvPr id="10" name="Rectangle 9">
            <a:extLst>
              <a:ext uri="{FF2B5EF4-FFF2-40B4-BE49-F238E27FC236}">
                <a16:creationId xmlns:a16="http://schemas.microsoft.com/office/drawing/2014/main" id="{AE33D294-55CD-C444-B334-B315BBAE50DC}"/>
              </a:ext>
            </a:extLst>
          </p:cNvPr>
          <p:cNvSpPr/>
          <p:nvPr/>
        </p:nvSpPr>
        <p:spPr>
          <a:xfrm>
            <a:off x="6767198" y="2021686"/>
            <a:ext cx="5064224" cy="3854901"/>
          </a:xfrm>
          <a:prstGeom prst="rect">
            <a:avLst/>
          </a:prstGeom>
        </p:spPr>
        <p:txBody>
          <a:bodyPr wrap="square">
            <a:spAutoFit/>
          </a:bodyPr>
          <a:lstStyle/>
          <a:p>
            <a:pPr marL="285750" indent="-285750">
              <a:lnSpc>
                <a:spcPct val="120000"/>
              </a:lnSpc>
              <a:spcAft>
                <a:spcPts val="300"/>
              </a:spcAft>
              <a:buFont typeface="Arial" panose="020B0604020202020204" pitchFamily="34" charset="0"/>
              <a:buChar char="•"/>
            </a:pPr>
            <a:r>
              <a:rPr lang="en-IN" sz="1400" dirty="0">
                <a:latin typeface="Avenir Next" panose="020B0503020202020204" pitchFamily="34" charset="0"/>
              </a:rPr>
              <a:t>NEP 2020, an education policy by GOI focuses on vocational and technical education right from Grade 6</a:t>
            </a:r>
          </a:p>
          <a:p>
            <a:pPr marL="285750" indent="-285750">
              <a:lnSpc>
                <a:spcPct val="120000"/>
              </a:lnSpc>
              <a:spcAft>
                <a:spcPts val="300"/>
              </a:spcAft>
              <a:buFont typeface="Arial" panose="020B0604020202020204" pitchFamily="34" charset="0"/>
              <a:buChar char="•"/>
            </a:pPr>
            <a:r>
              <a:rPr lang="en-IN" sz="1400" dirty="0">
                <a:latin typeface="Avenir Next" panose="020B0503020202020204" pitchFamily="34" charset="0"/>
              </a:rPr>
              <a:t>Can follow a Coursera+University model with top schools in India willing to go online; may well serve as an extra revenue stream for them</a:t>
            </a:r>
          </a:p>
          <a:p>
            <a:pPr marL="285750" indent="-285750">
              <a:lnSpc>
                <a:spcPct val="120000"/>
              </a:lnSpc>
              <a:spcAft>
                <a:spcPts val="300"/>
              </a:spcAft>
              <a:buFont typeface="Arial" panose="020B0604020202020204" pitchFamily="34" charset="0"/>
              <a:buChar char="•"/>
            </a:pPr>
            <a:r>
              <a:rPr lang="en-IN" sz="1400" dirty="0">
                <a:latin typeface="Avenir Next" panose="020B0503020202020204" pitchFamily="34" charset="0"/>
              </a:rPr>
              <a:t>Multi-disciplinary approach as Global education makes it easy for us to launch in India without any major changes</a:t>
            </a:r>
          </a:p>
          <a:p>
            <a:pPr marL="285750" indent="-285750">
              <a:lnSpc>
                <a:spcPct val="120000"/>
              </a:lnSpc>
              <a:spcAft>
                <a:spcPts val="300"/>
              </a:spcAft>
              <a:buFont typeface="Arial" panose="020B0604020202020204" pitchFamily="34" charset="0"/>
              <a:buChar char="•"/>
            </a:pPr>
            <a:r>
              <a:rPr lang="en-IN" sz="1400" dirty="0">
                <a:latin typeface="Avenir Next" panose="020B0503020202020204" pitchFamily="34" charset="0"/>
              </a:rPr>
              <a:t>Enrolments in Post secondary education stands to 26.3%; Knowah online school can bridge this gap by providing skill based education in high school</a:t>
            </a:r>
          </a:p>
          <a:p>
            <a:pPr marL="285750" indent="-285750">
              <a:lnSpc>
                <a:spcPct val="120000"/>
              </a:lnSpc>
              <a:spcAft>
                <a:spcPts val="300"/>
              </a:spcAft>
              <a:buFont typeface="Arial" panose="020B0604020202020204" pitchFamily="34" charset="0"/>
              <a:buChar char="•"/>
            </a:pPr>
            <a:r>
              <a:rPr lang="en-IN" sz="1400" dirty="0">
                <a:latin typeface="Avenir Next" panose="020B0503020202020204" pitchFamily="34" charset="0"/>
              </a:rPr>
              <a:t>Focus on adaptive and application based learning in coming years as compared to rote learning; Knowah online school provides personalized guidance to each students to achieve their set of goals</a:t>
            </a:r>
          </a:p>
        </p:txBody>
      </p:sp>
    </p:spTree>
    <p:extLst>
      <p:ext uri="{BB962C8B-B14F-4D97-AF65-F5344CB8AC3E}">
        <p14:creationId xmlns:p14="http://schemas.microsoft.com/office/powerpoint/2010/main" val="3665063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621B66-BEE7-784E-847D-F9831C635871}"/>
              </a:ext>
            </a:extLst>
          </p:cNvPr>
          <p:cNvSpPr txBox="1"/>
          <p:nvPr/>
        </p:nvSpPr>
        <p:spPr>
          <a:xfrm>
            <a:off x="163349" y="175695"/>
            <a:ext cx="9542511" cy="584775"/>
          </a:xfrm>
          <a:prstGeom prst="rect">
            <a:avLst/>
          </a:prstGeom>
          <a:noFill/>
        </p:spPr>
        <p:txBody>
          <a:bodyPr wrap="square" rtlCol="0">
            <a:spAutoFit/>
          </a:bodyPr>
          <a:lstStyle/>
          <a:p>
            <a:r>
              <a:rPr lang="en-US" sz="3200" dirty="0">
                <a:latin typeface="Avenir Next" panose="020B0503020202020204" pitchFamily="34" charset="0"/>
              </a:rPr>
              <a:t>ACCREDITATION OF </a:t>
            </a:r>
            <a:r>
              <a:rPr lang="en-US" sz="3200" b="1" dirty="0">
                <a:solidFill>
                  <a:srgbClr val="C00000"/>
                </a:solidFill>
                <a:latin typeface="Avenir Next Demi Bold" panose="020B0503020202020204" pitchFamily="34" charset="0"/>
              </a:rPr>
              <a:t>AN ONLINE HIGH SCHOOL</a:t>
            </a:r>
          </a:p>
        </p:txBody>
      </p:sp>
      <p:sp>
        <p:nvSpPr>
          <p:cNvPr id="2" name="Rectangle 1">
            <a:extLst>
              <a:ext uri="{FF2B5EF4-FFF2-40B4-BE49-F238E27FC236}">
                <a16:creationId xmlns:a16="http://schemas.microsoft.com/office/drawing/2014/main" id="{4C3DCF9B-3A32-5C41-86C1-39F56D6EE964}"/>
              </a:ext>
            </a:extLst>
          </p:cNvPr>
          <p:cNvSpPr/>
          <p:nvPr/>
        </p:nvSpPr>
        <p:spPr>
          <a:xfrm>
            <a:off x="570973" y="1070819"/>
            <a:ext cx="5064224" cy="769441"/>
          </a:xfrm>
          <a:prstGeom prst="rect">
            <a:avLst/>
          </a:prstGeom>
        </p:spPr>
        <p:txBody>
          <a:bodyPr wrap="square">
            <a:spAutoFit/>
          </a:bodyPr>
          <a:lstStyle/>
          <a:p>
            <a:r>
              <a:rPr lang="en-IN" sz="1600" dirty="0">
                <a:latin typeface="Avenir Next Medium" panose="020B0503020202020204" pitchFamily="34" charset="0"/>
              </a:rPr>
              <a:t>Being certified as a credible and authentic entity </a:t>
            </a:r>
            <a:r>
              <a:rPr lang="en-IN" sz="1400" dirty="0">
                <a:latin typeface="Avenir Next" panose="020B0503020202020204" pitchFamily="34" charset="0"/>
              </a:rPr>
              <a:t>from an accrediting agency that an institution maintains a certain level of educational standards</a:t>
            </a:r>
          </a:p>
        </p:txBody>
      </p:sp>
      <p:sp>
        <p:nvSpPr>
          <p:cNvPr id="12" name="Rectangle 11">
            <a:extLst>
              <a:ext uri="{FF2B5EF4-FFF2-40B4-BE49-F238E27FC236}">
                <a16:creationId xmlns:a16="http://schemas.microsoft.com/office/drawing/2014/main" id="{D1D33F99-0157-184A-987B-977CEF22D8E6}"/>
              </a:ext>
            </a:extLst>
          </p:cNvPr>
          <p:cNvSpPr/>
          <p:nvPr/>
        </p:nvSpPr>
        <p:spPr>
          <a:xfrm>
            <a:off x="427753" y="2150609"/>
            <a:ext cx="5064224" cy="4188839"/>
          </a:xfrm>
          <a:prstGeom prst="rect">
            <a:avLst/>
          </a:prstGeom>
        </p:spPr>
        <p:txBody>
          <a:bodyPr wrap="square">
            <a:spAutoFit/>
          </a:bodyPr>
          <a:lstStyle/>
          <a:p>
            <a:pPr>
              <a:lnSpc>
                <a:spcPct val="120000"/>
              </a:lnSpc>
              <a:spcAft>
                <a:spcPts val="300"/>
              </a:spcAft>
            </a:pPr>
            <a:r>
              <a:rPr lang="en-IN" dirty="0">
                <a:latin typeface="Avenir Next Medium" panose="020B0503020202020204" pitchFamily="34" charset="0"/>
              </a:rPr>
              <a:t>The US Context</a:t>
            </a:r>
          </a:p>
          <a:p>
            <a:pPr marL="285750" indent="-285750">
              <a:lnSpc>
                <a:spcPct val="120000"/>
              </a:lnSpc>
              <a:spcAft>
                <a:spcPts val="300"/>
              </a:spcAft>
              <a:buFont typeface="Arial" panose="020B0604020202020204" pitchFamily="34" charset="0"/>
              <a:buChar char="•"/>
            </a:pPr>
            <a:r>
              <a:rPr lang="en-US" sz="1400" i="1" dirty="0">
                <a:latin typeface="Avenir Next Medium" panose="020B0503020202020204" pitchFamily="34" charset="0"/>
              </a:rPr>
              <a:t>U.S. Department of Education has no oversight role </a:t>
            </a:r>
            <a:r>
              <a:rPr lang="en-US" sz="1400" dirty="0">
                <a:latin typeface="Avenir Next" panose="020B0503020202020204" pitchFamily="34" charset="0"/>
              </a:rPr>
              <a:t>with respect to school accreditation</a:t>
            </a:r>
          </a:p>
          <a:p>
            <a:pPr marL="285750" indent="-285750">
              <a:lnSpc>
                <a:spcPct val="120000"/>
              </a:lnSpc>
              <a:spcAft>
                <a:spcPts val="300"/>
              </a:spcAft>
              <a:buFont typeface="Arial" panose="020B0604020202020204" pitchFamily="34" charset="0"/>
              <a:buChar char="•"/>
            </a:pPr>
            <a:r>
              <a:rPr lang="en-US" sz="1400" i="1" dirty="0">
                <a:latin typeface="Avenir Next Medium" panose="020B0503020202020204" pitchFamily="34" charset="0"/>
              </a:rPr>
              <a:t>Sates have laws requiring accreditation </a:t>
            </a:r>
            <a:r>
              <a:rPr lang="en-US" sz="1400" dirty="0">
                <a:latin typeface="Avenir Next" panose="020B0503020202020204" pitchFamily="34" charset="0"/>
              </a:rPr>
              <a:t>for public and private schools</a:t>
            </a:r>
          </a:p>
          <a:p>
            <a:pPr marL="285750" indent="-285750">
              <a:lnSpc>
                <a:spcPct val="120000"/>
              </a:lnSpc>
              <a:spcAft>
                <a:spcPts val="300"/>
              </a:spcAft>
              <a:buFont typeface="Arial" panose="020B0604020202020204" pitchFamily="34" charset="0"/>
              <a:buChar char="•"/>
            </a:pPr>
            <a:r>
              <a:rPr lang="en-US" sz="1400" dirty="0">
                <a:latin typeface="Avenir Next" panose="020B0503020202020204" pitchFamily="34" charset="0"/>
              </a:rPr>
              <a:t>Schools that possess accreditation and state approvals are recognized in the U.S. education system</a:t>
            </a:r>
          </a:p>
          <a:p>
            <a:pPr marL="285750" indent="-285750">
              <a:lnSpc>
                <a:spcPct val="120000"/>
              </a:lnSpc>
              <a:spcAft>
                <a:spcPts val="300"/>
              </a:spcAft>
              <a:buFont typeface="Arial" panose="020B0604020202020204" pitchFamily="34" charset="0"/>
              <a:buChar char="•"/>
            </a:pPr>
            <a:r>
              <a:rPr lang="en-US" sz="1400" dirty="0">
                <a:latin typeface="Avenir Next" panose="020B0503020202020204" pitchFamily="34" charset="0"/>
              </a:rPr>
              <a:t>In addition, private schools that are accredited by other associations recognized by the federal Departments of Defense, Homeland Security and State are also considered to be recognized</a:t>
            </a:r>
            <a:endParaRPr lang="en-IN" sz="1400" dirty="0">
              <a:latin typeface="Avenir Next" panose="020B0503020202020204" pitchFamily="34" charset="0"/>
            </a:endParaRPr>
          </a:p>
          <a:p>
            <a:pPr marL="285750" indent="-285750">
              <a:lnSpc>
                <a:spcPct val="120000"/>
              </a:lnSpc>
              <a:spcAft>
                <a:spcPts val="300"/>
              </a:spcAft>
              <a:buFont typeface="Arial" panose="020B0604020202020204" pitchFamily="34" charset="0"/>
              <a:buChar char="•"/>
            </a:pPr>
            <a:r>
              <a:rPr lang="en-US" sz="1400" dirty="0">
                <a:latin typeface="Avenir Next" panose="020B0503020202020204" pitchFamily="34" charset="0"/>
              </a:rPr>
              <a:t>Also, federal government does recognize and support overseas U.S. public and private schools as well as approve domestic schools that seek to admit international students</a:t>
            </a:r>
            <a:endParaRPr lang="en-IN" sz="1400" dirty="0">
              <a:latin typeface="Avenir Next" panose="020B0503020202020204" pitchFamily="34" charset="0"/>
            </a:endParaRPr>
          </a:p>
        </p:txBody>
      </p:sp>
      <p:sp>
        <p:nvSpPr>
          <p:cNvPr id="13" name="Rectangle 12">
            <a:extLst>
              <a:ext uri="{FF2B5EF4-FFF2-40B4-BE49-F238E27FC236}">
                <a16:creationId xmlns:a16="http://schemas.microsoft.com/office/drawing/2014/main" id="{B29FB717-5724-3E47-882A-E6314F97730B}"/>
              </a:ext>
            </a:extLst>
          </p:cNvPr>
          <p:cNvSpPr/>
          <p:nvPr/>
        </p:nvSpPr>
        <p:spPr>
          <a:xfrm>
            <a:off x="6556803" y="971667"/>
            <a:ext cx="5064224" cy="6083204"/>
          </a:xfrm>
          <a:prstGeom prst="rect">
            <a:avLst/>
          </a:prstGeom>
        </p:spPr>
        <p:txBody>
          <a:bodyPr wrap="square">
            <a:spAutoFit/>
          </a:bodyPr>
          <a:lstStyle/>
          <a:p>
            <a:pPr>
              <a:lnSpc>
                <a:spcPct val="120000"/>
              </a:lnSpc>
              <a:spcAft>
                <a:spcPts val="300"/>
              </a:spcAft>
            </a:pPr>
            <a:r>
              <a:rPr lang="en-IN" dirty="0">
                <a:latin typeface="Avenir Next Medium" panose="020B0503020202020204" pitchFamily="34" charset="0"/>
              </a:rPr>
              <a:t>Importance</a:t>
            </a:r>
          </a:p>
          <a:p>
            <a:pPr marL="285750" indent="-285750">
              <a:lnSpc>
                <a:spcPct val="120000"/>
              </a:lnSpc>
              <a:spcAft>
                <a:spcPts val="300"/>
              </a:spcAft>
              <a:buFont typeface="Arial" panose="020B0604020202020204" pitchFamily="34" charset="0"/>
              <a:buChar char="•"/>
            </a:pPr>
            <a:r>
              <a:rPr lang="en-IN" sz="1400" dirty="0">
                <a:latin typeface="Avenir Next Medium" panose="020B0503020202020204" pitchFamily="34" charset="0"/>
              </a:rPr>
              <a:t>Acceptability in Colleges &amp; University</a:t>
            </a:r>
          </a:p>
          <a:p>
            <a:pPr>
              <a:lnSpc>
                <a:spcPct val="120000"/>
              </a:lnSpc>
              <a:spcAft>
                <a:spcPts val="300"/>
              </a:spcAft>
            </a:pPr>
            <a:r>
              <a:rPr lang="en-IN" sz="1400" dirty="0">
                <a:latin typeface="Avenir Next" panose="020B0503020202020204" pitchFamily="34" charset="0"/>
              </a:rPr>
              <a:t>Most higher education institutions accepts students from accredited schools only. Also, transfer of credits for AP courses is eligible.</a:t>
            </a:r>
          </a:p>
          <a:p>
            <a:pPr marL="285750" indent="-285750">
              <a:lnSpc>
                <a:spcPct val="120000"/>
              </a:lnSpc>
              <a:spcAft>
                <a:spcPts val="300"/>
              </a:spcAft>
              <a:buFont typeface="Arial" panose="020B0604020202020204" pitchFamily="34" charset="0"/>
              <a:buChar char="•"/>
            </a:pPr>
            <a:endParaRPr lang="en-IN" sz="1400" dirty="0">
              <a:latin typeface="Avenir Next" panose="020B0503020202020204" pitchFamily="34" charset="0"/>
            </a:endParaRPr>
          </a:p>
          <a:p>
            <a:pPr marL="285750" indent="-285750">
              <a:lnSpc>
                <a:spcPct val="120000"/>
              </a:lnSpc>
              <a:spcAft>
                <a:spcPts val="300"/>
              </a:spcAft>
              <a:buFont typeface="Arial" panose="020B0604020202020204" pitchFamily="34" charset="0"/>
              <a:buChar char="•"/>
            </a:pPr>
            <a:r>
              <a:rPr lang="en-IN" sz="1400" dirty="0">
                <a:latin typeface="Avenir Next Medium" panose="020B0503020202020204" pitchFamily="34" charset="0"/>
              </a:rPr>
              <a:t>Access to Funds &amp; Scholarships</a:t>
            </a:r>
          </a:p>
          <a:p>
            <a:pPr>
              <a:lnSpc>
                <a:spcPct val="120000"/>
              </a:lnSpc>
              <a:spcAft>
                <a:spcPts val="300"/>
              </a:spcAft>
            </a:pPr>
            <a:r>
              <a:rPr lang="en-IN" sz="1400" dirty="0">
                <a:latin typeface="Avenir Next" panose="020B0503020202020204" pitchFamily="34" charset="0"/>
              </a:rPr>
              <a:t>Students are eligible for financial aids provided by the federal government. It’s huge advantage for students looking to enter in research programs.</a:t>
            </a:r>
          </a:p>
          <a:p>
            <a:pPr marL="285750" indent="-285750">
              <a:lnSpc>
                <a:spcPct val="120000"/>
              </a:lnSpc>
              <a:spcAft>
                <a:spcPts val="300"/>
              </a:spcAft>
              <a:buFont typeface="Arial" panose="020B0604020202020204" pitchFamily="34" charset="0"/>
              <a:buChar char="•"/>
            </a:pPr>
            <a:endParaRPr lang="en-IN" sz="1400" dirty="0">
              <a:latin typeface="Avenir Next" panose="020B0503020202020204" pitchFamily="34" charset="0"/>
            </a:endParaRPr>
          </a:p>
          <a:p>
            <a:pPr marL="285750" indent="-285750">
              <a:lnSpc>
                <a:spcPct val="120000"/>
              </a:lnSpc>
              <a:spcAft>
                <a:spcPts val="300"/>
              </a:spcAft>
              <a:buFont typeface="Arial" panose="020B0604020202020204" pitchFamily="34" charset="0"/>
              <a:buChar char="•"/>
            </a:pPr>
            <a:r>
              <a:rPr lang="en-IN" sz="1400" dirty="0">
                <a:latin typeface="Avenir Next Medium" panose="020B0503020202020204" pitchFamily="34" charset="0"/>
              </a:rPr>
              <a:t>Gains Faith &amp; Confidence of Parents</a:t>
            </a:r>
          </a:p>
          <a:p>
            <a:pPr>
              <a:lnSpc>
                <a:spcPct val="120000"/>
              </a:lnSpc>
              <a:spcAft>
                <a:spcPts val="300"/>
              </a:spcAft>
            </a:pPr>
            <a:r>
              <a:rPr lang="en-IN" sz="1400" dirty="0">
                <a:latin typeface="Avenir Next" panose="020B0503020202020204" pitchFamily="34" charset="0"/>
              </a:rPr>
              <a:t>Accreditation instills confidence in Parents and Students that they are choosing a school that meets acceptable levels of quality. </a:t>
            </a:r>
          </a:p>
          <a:p>
            <a:pPr marL="285750" indent="-285750">
              <a:lnSpc>
                <a:spcPct val="120000"/>
              </a:lnSpc>
              <a:spcAft>
                <a:spcPts val="300"/>
              </a:spcAft>
              <a:buFont typeface="Arial" panose="020B0604020202020204" pitchFamily="34" charset="0"/>
              <a:buChar char="•"/>
            </a:pPr>
            <a:endParaRPr lang="en-IN" sz="1400" dirty="0">
              <a:latin typeface="Avenir Next" panose="020B0503020202020204" pitchFamily="34" charset="0"/>
            </a:endParaRPr>
          </a:p>
          <a:p>
            <a:pPr marL="285750" indent="-285750">
              <a:lnSpc>
                <a:spcPct val="120000"/>
              </a:lnSpc>
              <a:spcAft>
                <a:spcPts val="300"/>
              </a:spcAft>
              <a:buFont typeface="Arial" panose="020B0604020202020204" pitchFamily="34" charset="0"/>
              <a:buChar char="•"/>
            </a:pPr>
            <a:r>
              <a:rPr lang="en-IN" sz="1400" dirty="0">
                <a:latin typeface="Avenir Next Medium" panose="020B0503020202020204" pitchFamily="34" charset="0"/>
              </a:rPr>
              <a:t>Employer Requirements</a:t>
            </a:r>
          </a:p>
          <a:p>
            <a:pPr>
              <a:lnSpc>
                <a:spcPct val="120000"/>
              </a:lnSpc>
              <a:spcAft>
                <a:spcPts val="300"/>
              </a:spcAft>
            </a:pPr>
            <a:r>
              <a:rPr lang="en-IN" sz="1400" dirty="0">
                <a:latin typeface="Avenir Next" panose="020B0503020202020204" pitchFamily="34" charset="0"/>
              </a:rPr>
              <a:t>Employers often require evidence that applicants have received a degree from an accredited school or program.</a:t>
            </a:r>
          </a:p>
          <a:p>
            <a:pPr>
              <a:lnSpc>
                <a:spcPct val="120000"/>
              </a:lnSpc>
              <a:spcAft>
                <a:spcPts val="300"/>
              </a:spcAft>
            </a:pPr>
            <a:br>
              <a:rPr lang="en-IN" sz="1400" dirty="0">
                <a:latin typeface="Avenir Next" panose="020B0503020202020204" pitchFamily="34" charset="0"/>
              </a:rPr>
            </a:br>
            <a:endParaRPr lang="en-IN" sz="1400" dirty="0">
              <a:latin typeface="Avenir Next" panose="020B0503020202020204" pitchFamily="34" charset="0"/>
            </a:endParaRPr>
          </a:p>
        </p:txBody>
      </p:sp>
      <p:cxnSp>
        <p:nvCxnSpPr>
          <p:cNvPr id="14" name="Straight Connector 13">
            <a:extLst>
              <a:ext uri="{FF2B5EF4-FFF2-40B4-BE49-F238E27FC236}">
                <a16:creationId xmlns:a16="http://schemas.microsoft.com/office/drawing/2014/main" id="{19050DEA-382B-CC4C-A962-33FE3B54AA8C}"/>
              </a:ext>
            </a:extLst>
          </p:cNvPr>
          <p:cNvCxnSpPr>
            <a:cxnSpLocks/>
          </p:cNvCxnSpPr>
          <p:nvPr/>
        </p:nvCxnSpPr>
        <p:spPr>
          <a:xfrm>
            <a:off x="5931946" y="1312710"/>
            <a:ext cx="0" cy="461063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19814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84E060A9-874E-0D4A-BDBB-81AD9DB0588A}"/>
              </a:ext>
            </a:extLst>
          </p:cNvPr>
          <p:cNvSpPr/>
          <p:nvPr/>
        </p:nvSpPr>
        <p:spPr>
          <a:xfrm>
            <a:off x="528809" y="5749077"/>
            <a:ext cx="11226137" cy="584775"/>
          </a:xfrm>
          <a:prstGeom prst="roundRect">
            <a:avLst/>
          </a:prstGeom>
          <a:solidFill>
            <a:schemeClr val="accent2">
              <a:lumMod val="40000"/>
              <a:lumOff val="6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B0621B66-BEE7-784E-847D-F9831C635871}"/>
              </a:ext>
            </a:extLst>
          </p:cNvPr>
          <p:cNvSpPr txBox="1"/>
          <p:nvPr/>
        </p:nvSpPr>
        <p:spPr>
          <a:xfrm>
            <a:off x="163349" y="175695"/>
            <a:ext cx="8606077" cy="584775"/>
          </a:xfrm>
          <a:prstGeom prst="rect">
            <a:avLst/>
          </a:prstGeom>
          <a:noFill/>
        </p:spPr>
        <p:txBody>
          <a:bodyPr wrap="square" rtlCol="0">
            <a:spAutoFit/>
          </a:bodyPr>
          <a:lstStyle/>
          <a:p>
            <a:r>
              <a:rPr lang="en-US" sz="3200" dirty="0">
                <a:latin typeface="Avenir Next" panose="020B0503020202020204" pitchFamily="34" charset="0"/>
              </a:rPr>
              <a:t>ACCREDITATION AT </a:t>
            </a:r>
            <a:r>
              <a:rPr lang="en-US" sz="3200" b="1" dirty="0">
                <a:solidFill>
                  <a:srgbClr val="C00000"/>
                </a:solidFill>
                <a:latin typeface="Avenir Next Demi Bold" panose="020B0503020202020204" pitchFamily="34" charset="0"/>
              </a:rPr>
              <a:t>DIFFERENT LEVELS</a:t>
            </a:r>
          </a:p>
        </p:txBody>
      </p:sp>
      <p:sp>
        <p:nvSpPr>
          <p:cNvPr id="6" name="Rectangle 5">
            <a:extLst>
              <a:ext uri="{FF2B5EF4-FFF2-40B4-BE49-F238E27FC236}">
                <a16:creationId xmlns:a16="http://schemas.microsoft.com/office/drawing/2014/main" id="{E4D4E15B-D768-4644-99E9-4248E7819A73}"/>
              </a:ext>
            </a:extLst>
          </p:cNvPr>
          <p:cNvSpPr/>
          <p:nvPr/>
        </p:nvSpPr>
        <p:spPr>
          <a:xfrm>
            <a:off x="716982" y="1318979"/>
            <a:ext cx="5040868" cy="4079578"/>
          </a:xfrm>
          <a:prstGeom prst="rect">
            <a:avLst/>
          </a:prstGeom>
        </p:spPr>
        <p:txBody>
          <a:bodyPr wrap="square">
            <a:spAutoFit/>
          </a:bodyPr>
          <a:lstStyle/>
          <a:p>
            <a:pPr>
              <a:lnSpc>
                <a:spcPct val="120000"/>
              </a:lnSpc>
              <a:spcAft>
                <a:spcPts val="300"/>
              </a:spcAft>
            </a:pPr>
            <a:r>
              <a:rPr lang="en-IN" b="1" dirty="0">
                <a:latin typeface="Avenir Next Demi Bold" panose="020B0503020202020204" pitchFamily="34" charset="0"/>
              </a:rPr>
              <a:t>Institutional</a:t>
            </a:r>
          </a:p>
          <a:p>
            <a:pPr marL="285750" indent="-285750">
              <a:lnSpc>
                <a:spcPct val="120000"/>
              </a:lnSpc>
              <a:spcAft>
                <a:spcPts val="300"/>
              </a:spcAft>
              <a:buFont typeface="Arial" panose="020B0604020202020204" pitchFamily="34" charset="0"/>
              <a:buChar char="•"/>
            </a:pPr>
            <a:r>
              <a:rPr lang="en-IN" sz="1400" dirty="0">
                <a:latin typeface="Avenir Next" panose="020B0503020202020204" pitchFamily="34" charset="0"/>
              </a:rPr>
              <a:t>Applies to an entire institution, and indicates that each entity of a school contributes to the achievement of the school’s objectives</a:t>
            </a:r>
          </a:p>
          <a:p>
            <a:pPr>
              <a:lnSpc>
                <a:spcPct val="120000"/>
              </a:lnSpc>
              <a:spcAft>
                <a:spcPts val="300"/>
              </a:spcAft>
            </a:pPr>
            <a:endParaRPr lang="en-IN" sz="1400" dirty="0">
              <a:latin typeface="Avenir Next" panose="020B0503020202020204" pitchFamily="34" charset="0"/>
            </a:endParaRPr>
          </a:p>
          <a:p>
            <a:pPr>
              <a:lnSpc>
                <a:spcPct val="120000"/>
              </a:lnSpc>
              <a:spcAft>
                <a:spcPts val="300"/>
              </a:spcAft>
            </a:pPr>
            <a:r>
              <a:rPr lang="en-IN" b="1" dirty="0">
                <a:latin typeface="Avenir Next Demi Bold" panose="020B0503020202020204" pitchFamily="34" charset="0"/>
              </a:rPr>
              <a:t>Specialized/Programmatic</a:t>
            </a:r>
          </a:p>
          <a:p>
            <a:pPr marL="285750" indent="-285750">
              <a:lnSpc>
                <a:spcPct val="120000"/>
              </a:lnSpc>
              <a:spcAft>
                <a:spcPts val="300"/>
              </a:spcAft>
              <a:buFont typeface="Arial" panose="020B0604020202020204" pitchFamily="34" charset="0"/>
              <a:buChar char="•"/>
            </a:pPr>
            <a:r>
              <a:rPr lang="en-IN" sz="1400" dirty="0">
                <a:latin typeface="Avenir Next" panose="020B0503020202020204" pitchFamily="34" charset="0"/>
              </a:rPr>
              <a:t>Evaluates specified programs, departments or small entities within the larger institution</a:t>
            </a:r>
          </a:p>
          <a:p>
            <a:pPr marL="285750" indent="-285750">
              <a:lnSpc>
                <a:spcPct val="120000"/>
              </a:lnSpc>
              <a:spcAft>
                <a:spcPts val="300"/>
              </a:spcAft>
              <a:buFont typeface="Arial" panose="020B0604020202020204" pitchFamily="34" charset="0"/>
              <a:buChar char="•"/>
            </a:pPr>
            <a:r>
              <a:rPr lang="en-IN" sz="1400" dirty="0">
                <a:latin typeface="Avenir Next" panose="020B0503020202020204" pitchFamily="34" charset="0"/>
              </a:rPr>
              <a:t>A unit could be as large as a college within a university system, or as small as a curriculum within a specified program of study</a:t>
            </a:r>
          </a:p>
          <a:p>
            <a:pPr marL="285750" indent="-285750">
              <a:lnSpc>
                <a:spcPct val="120000"/>
              </a:lnSpc>
              <a:spcAft>
                <a:spcPts val="300"/>
              </a:spcAft>
              <a:buFont typeface="Arial" panose="020B0604020202020204" pitchFamily="34" charset="0"/>
              <a:buChar char="•"/>
            </a:pPr>
            <a:r>
              <a:rPr lang="en-IN" sz="1400" dirty="0">
                <a:latin typeface="Avenir Next" panose="020B0503020202020204" pitchFamily="34" charset="0"/>
              </a:rPr>
              <a:t>Some vocational schools that are not connected to a larger system may receive specialized accreditations that apply to the entire school</a:t>
            </a:r>
            <a:endParaRPr lang="en-IN" sz="1400" dirty="0">
              <a:effectLst/>
              <a:latin typeface="Avenir Next" panose="020B0503020202020204" pitchFamily="34" charset="0"/>
            </a:endParaRPr>
          </a:p>
        </p:txBody>
      </p:sp>
      <p:sp>
        <p:nvSpPr>
          <p:cNvPr id="2" name="Rectangle 1">
            <a:extLst>
              <a:ext uri="{FF2B5EF4-FFF2-40B4-BE49-F238E27FC236}">
                <a16:creationId xmlns:a16="http://schemas.microsoft.com/office/drawing/2014/main" id="{48F20BC3-8E98-7446-ACBD-343A1FAD8279}"/>
              </a:ext>
            </a:extLst>
          </p:cNvPr>
          <p:cNvSpPr/>
          <p:nvPr/>
        </p:nvSpPr>
        <p:spPr>
          <a:xfrm>
            <a:off x="6141877" y="1318235"/>
            <a:ext cx="5040865" cy="4156522"/>
          </a:xfrm>
          <a:prstGeom prst="rect">
            <a:avLst/>
          </a:prstGeom>
        </p:spPr>
        <p:txBody>
          <a:bodyPr wrap="square">
            <a:spAutoFit/>
          </a:bodyPr>
          <a:lstStyle/>
          <a:p>
            <a:pPr fontAlgn="base">
              <a:lnSpc>
                <a:spcPct val="120000"/>
              </a:lnSpc>
              <a:spcAft>
                <a:spcPts val="300"/>
              </a:spcAft>
            </a:pPr>
            <a:r>
              <a:rPr lang="en-IN" b="1" dirty="0">
                <a:latin typeface="Avenir Next Demi Bold" panose="020B0503020202020204" pitchFamily="34" charset="0"/>
              </a:rPr>
              <a:t>Regional</a:t>
            </a:r>
          </a:p>
          <a:p>
            <a:pPr marL="285750" indent="-285750" fontAlgn="base">
              <a:lnSpc>
                <a:spcPct val="120000"/>
              </a:lnSpc>
              <a:spcAft>
                <a:spcPts val="300"/>
              </a:spcAft>
              <a:buFont typeface="Arial" panose="020B0604020202020204" pitchFamily="34" charset="0"/>
              <a:buChar char="•"/>
            </a:pPr>
            <a:r>
              <a:rPr lang="en-IN" sz="1400" dirty="0">
                <a:latin typeface="Avenir Next" panose="020B0503020202020204" pitchFamily="34" charset="0"/>
              </a:rPr>
              <a:t>Considered the most prestigious and widely-recognized type of accreditation, regionally-accredited schools are reviewed by their designated regional agency</a:t>
            </a:r>
          </a:p>
          <a:p>
            <a:pPr marL="285750" indent="-285750" fontAlgn="base">
              <a:lnSpc>
                <a:spcPct val="120000"/>
              </a:lnSpc>
              <a:spcAft>
                <a:spcPts val="300"/>
              </a:spcAft>
              <a:buFont typeface="Arial" panose="020B0604020202020204" pitchFamily="34" charset="0"/>
              <a:buChar char="•"/>
            </a:pPr>
            <a:r>
              <a:rPr lang="en-IN" sz="1400" dirty="0">
                <a:latin typeface="Avenir Next" panose="020B0503020202020204" pitchFamily="34" charset="0"/>
              </a:rPr>
              <a:t>85% institutes are regionally accredited</a:t>
            </a:r>
          </a:p>
          <a:p>
            <a:pPr marL="285750" indent="-285750" fontAlgn="base">
              <a:lnSpc>
                <a:spcPct val="120000"/>
              </a:lnSpc>
              <a:spcAft>
                <a:spcPts val="300"/>
              </a:spcAft>
              <a:buFont typeface="Arial" panose="020B0604020202020204" pitchFamily="34" charset="0"/>
              <a:buChar char="•"/>
            </a:pPr>
            <a:r>
              <a:rPr lang="en-IN" sz="1400" dirty="0">
                <a:latin typeface="Avenir Next" panose="020B0503020202020204" pitchFamily="34" charset="0"/>
              </a:rPr>
              <a:t>7 regional active regional accrediting agencies for educational institutions in the United States</a:t>
            </a:r>
          </a:p>
          <a:p>
            <a:pPr fontAlgn="base">
              <a:lnSpc>
                <a:spcPct val="120000"/>
              </a:lnSpc>
              <a:spcAft>
                <a:spcPts val="300"/>
              </a:spcAft>
            </a:pPr>
            <a:endParaRPr lang="en-IN" sz="1400" dirty="0">
              <a:latin typeface="Avenir Next" panose="020B0503020202020204" pitchFamily="34" charset="0"/>
            </a:endParaRPr>
          </a:p>
          <a:p>
            <a:pPr fontAlgn="base">
              <a:lnSpc>
                <a:spcPct val="120000"/>
              </a:lnSpc>
              <a:spcAft>
                <a:spcPts val="300"/>
              </a:spcAft>
            </a:pPr>
            <a:r>
              <a:rPr lang="en-IN" b="1" dirty="0">
                <a:latin typeface="Avenir Next Demi Bold" panose="020B0503020202020204" pitchFamily="34" charset="0"/>
              </a:rPr>
              <a:t>National</a:t>
            </a:r>
          </a:p>
          <a:p>
            <a:pPr marL="285750" indent="-285750" fontAlgn="base">
              <a:lnSpc>
                <a:spcPct val="120000"/>
              </a:lnSpc>
              <a:spcAft>
                <a:spcPts val="300"/>
              </a:spcAft>
              <a:buFont typeface="Arial" panose="020B0604020202020204" pitchFamily="34" charset="0"/>
              <a:buChar char="•"/>
            </a:pPr>
            <a:r>
              <a:rPr lang="en-IN" sz="1400" dirty="0">
                <a:latin typeface="Avenir Next" panose="020B0503020202020204" pitchFamily="34" charset="0"/>
              </a:rPr>
              <a:t>Less Expensive and more relaxed admission standards</a:t>
            </a:r>
          </a:p>
          <a:p>
            <a:pPr marL="285750" indent="-285750" fontAlgn="base">
              <a:lnSpc>
                <a:spcPct val="120000"/>
              </a:lnSpc>
              <a:spcAft>
                <a:spcPts val="300"/>
              </a:spcAft>
              <a:buFont typeface="Arial" panose="020B0604020202020204" pitchFamily="34" charset="0"/>
              <a:buChar char="•"/>
            </a:pPr>
            <a:r>
              <a:rPr lang="en-IN" sz="1400" dirty="0">
                <a:latin typeface="Avenir Next" panose="020B0503020202020204" pitchFamily="34" charset="0"/>
              </a:rPr>
              <a:t>Only 15% are nationally accredited</a:t>
            </a:r>
          </a:p>
          <a:p>
            <a:pPr marL="285750" indent="-285750" fontAlgn="base">
              <a:lnSpc>
                <a:spcPct val="120000"/>
              </a:lnSpc>
              <a:spcAft>
                <a:spcPts val="300"/>
              </a:spcAft>
              <a:buFont typeface="Arial" panose="020B0604020202020204" pitchFamily="34" charset="0"/>
              <a:buChar char="•"/>
            </a:pPr>
            <a:r>
              <a:rPr lang="en-IN" sz="1400" dirty="0">
                <a:latin typeface="Avenir Next" panose="020B0503020202020204" pitchFamily="34" charset="0"/>
              </a:rPr>
              <a:t>Compares institutions across the country with a similar career focus or curriculum (Ex: Nursing, Art &amp; Design etc.)</a:t>
            </a:r>
          </a:p>
        </p:txBody>
      </p:sp>
      <p:cxnSp>
        <p:nvCxnSpPr>
          <p:cNvPr id="7" name="Straight Connector 6">
            <a:extLst>
              <a:ext uri="{FF2B5EF4-FFF2-40B4-BE49-F238E27FC236}">
                <a16:creationId xmlns:a16="http://schemas.microsoft.com/office/drawing/2014/main" id="{E43D33B3-F606-3D48-AAB3-A535683059E6}"/>
              </a:ext>
            </a:extLst>
          </p:cNvPr>
          <p:cNvCxnSpPr>
            <a:cxnSpLocks/>
          </p:cNvCxnSpPr>
          <p:nvPr/>
        </p:nvCxnSpPr>
        <p:spPr>
          <a:xfrm>
            <a:off x="5931946" y="1145618"/>
            <a:ext cx="0" cy="3975386"/>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CFB2473-4EF5-F544-A599-F1DBBAE56F63}"/>
              </a:ext>
            </a:extLst>
          </p:cNvPr>
          <p:cNvSpPr/>
          <p:nvPr/>
        </p:nvSpPr>
        <p:spPr>
          <a:xfrm>
            <a:off x="2331911" y="5879121"/>
            <a:ext cx="9423088" cy="339773"/>
          </a:xfrm>
          <a:prstGeom prst="rect">
            <a:avLst/>
          </a:prstGeom>
        </p:spPr>
        <p:txBody>
          <a:bodyPr wrap="square">
            <a:spAutoFit/>
          </a:bodyPr>
          <a:lstStyle/>
          <a:p>
            <a:pPr algn="ctr" fontAlgn="base">
              <a:lnSpc>
                <a:spcPct val="120000"/>
              </a:lnSpc>
              <a:spcAft>
                <a:spcPts val="300"/>
              </a:spcAft>
            </a:pPr>
            <a:r>
              <a:rPr lang="en-IN" sz="1400" dirty="0">
                <a:highlight>
                  <a:srgbClr val="00FF00"/>
                </a:highlight>
                <a:latin typeface="Avenir Next" panose="020B0503020202020204" pitchFamily="34" charset="0"/>
              </a:rPr>
              <a:t>Allowed:</a:t>
            </a:r>
            <a:r>
              <a:rPr lang="en-IN" sz="1400" dirty="0">
                <a:latin typeface="Avenir Next" panose="020B0503020202020204" pitchFamily="34" charset="0"/>
              </a:rPr>
              <a:t> Regional </a:t>
            </a:r>
            <a:r>
              <a:rPr lang="en-IN" sz="1400" dirty="0">
                <a:latin typeface="Avenir Next" panose="020B0503020202020204" pitchFamily="34" charset="0"/>
                <a:sym typeface="Wingdings" pitchFamily="2" charset="2"/>
              </a:rPr>
              <a:t> Regional ; Regional  National; National  National       </a:t>
            </a:r>
            <a:r>
              <a:rPr lang="en-IN" sz="1400" dirty="0">
                <a:solidFill>
                  <a:schemeClr val="bg1"/>
                </a:solidFill>
                <a:highlight>
                  <a:srgbClr val="FF0000"/>
                </a:highlight>
                <a:latin typeface="Avenir Next" panose="020B0503020202020204" pitchFamily="34" charset="0"/>
                <a:sym typeface="Wingdings" pitchFamily="2" charset="2"/>
              </a:rPr>
              <a:t>Not Allowed</a:t>
            </a:r>
            <a:r>
              <a:rPr lang="en-IN" sz="1400" dirty="0">
                <a:latin typeface="Avenir Next" panose="020B0503020202020204" pitchFamily="34" charset="0"/>
                <a:sym typeface="Wingdings" pitchFamily="2" charset="2"/>
              </a:rPr>
              <a:t>: National  Regional</a:t>
            </a:r>
            <a:endParaRPr lang="en-IN" sz="1400" dirty="0">
              <a:latin typeface="Avenir Next" panose="020B0503020202020204" pitchFamily="34" charset="0"/>
            </a:endParaRPr>
          </a:p>
        </p:txBody>
      </p:sp>
      <p:sp>
        <p:nvSpPr>
          <p:cNvPr id="15" name="Rectangle 14">
            <a:extLst>
              <a:ext uri="{FF2B5EF4-FFF2-40B4-BE49-F238E27FC236}">
                <a16:creationId xmlns:a16="http://schemas.microsoft.com/office/drawing/2014/main" id="{EF1FF526-701C-D64D-BD8F-254EE10B5E09}"/>
              </a:ext>
            </a:extLst>
          </p:cNvPr>
          <p:cNvSpPr/>
          <p:nvPr/>
        </p:nvSpPr>
        <p:spPr>
          <a:xfrm>
            <a:off x="772830" y="5858093"/>
            <a:ext cx="1559081" cy="375487"/>
          </a:xfrm>
          <a:prstGeom prst="rect">
            <a:avLst/>
          </a:prstGeom>
        </p:spPr>
        <p:txBody>
          <a:bodyPr wrap="none">
            <a:spAutoFit/>
          </a:bodyPr>
          <a:lstStyle/>
          <a:p>
            <a:pPr fontAlgn="base">
              <a:lnSpc>
                <a:spcPct val="120000"/>
              </a:lnSpc>
              <a:spcAft>
                <a:spcPts val="300"/>
              </a:spcAft>
            </a:pPr>
            <a:r>
              <a:rPr lang="en-IN" sz="1600" dirty="0">
                <a:latin typeface="Avenir Next Medium" panose="020B0503020202020204" pitchFamily="34" charset="0"/>
              </a:rPr>
              <a:t>Credit Transfer</a:t>
            </a:r>
          </a:p>
        </p:txBody>
      </p:sp>
    </p:spTree>
    <p:extLst>
      <p:ext uri="{BB962C8B-B14F-4D97-AF65-F5344CB8AC3E}">
        <p14:creationId xmlns:p14="http://schemas.microsoft.com/office/powerpoint/2010/main" val="2572523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descr="A picture containing graphics, drawing&#10;&#10;Description automatically generated">
            <a:extLst>
              <a:ext uri="{FF2B5EF4-FFF2-40B4-BE49-F238E27FC236}">
                <a16:creationId xmlns:a16="http://schemas.microsoft.com/office/drawing/2014/main" id="{FC3EBFFD-EB18-EF4D-B7E4-2AA99B9FDD9E}"/>
              </a:ext>
            </a:extLst>
          </p:cNvPr>
          <p:cNvPicPr>
            <a:picLocks noChangeAspect="1"/>
          </p:cNvPicPr>
          <p:nvPr/>
        </p:nvPicPr>
        <p:blipFill rotWithShape="1">
          <a:blip r:embed="rId2">
            <a:alphaModFix amt="5000"/>
          </a:blip>
          <a:srcRect l="26989" r="25992" b="-44"/>
          <a:stretch/>
        </p:blipFill>
        <p:spPr>
          <a:xfrm>
            <a:off x="8876038" y="28719"/>
            <a:ext cx="3283974" cy="6843599"/>
          </a:xfrm>
          <a:prstGeom prst="rect">
            <a:avLst/>
          </a:prstGeom>
        </p:spPr>
      </p:pic>
      <p:pic>
        <p:nvPicPr>
          <p:cNvPr id="4" name="Picture 3" descr="A picture containing graphics, drawing&#10;&#10;Description automatically generated">
            <a:extLst>
              <a:ext uri="{FF2B5EF4-FFF2-40B4-BE49-F238E27FC236}">
                <a16:creationId xmlns:a16="http://schemas.microsoft.com/office/drawing/2014/main" id="{8FA8CA01-B931-0044-BEBA-5EBBE02FD5B0}"/>
              </a:ext>
            </a:extLst>
          </p:cNvPr>
          <p:cNvPicPr>
            <a:picLocks noChangeAspect="1"/>
          </p:cNvPicPr>
          <p:nvPr/>
        </p:nvPicPr>
        <p:blipFill rotWithShape="1">
          <a:blip r:embed="rId2">
            <a:alphaModFix amt="15000"/>
          </a:blip>
          <a:srcRect t="-96" b="52"/>
          <a:stretch/>
        </p:blipFill>
        <p:spPr>
          <a:xfrm>
            <a:off x="2881062" y="-17983"/>
            <a:ext cx="6980676" cy="6919019"/>
          </a:xfrm>
          <a:prstGeom prst="rect">
            <a:avLst/>
          </a:prstGeom>
        </p:spPr>
      </p:pic>
      <p:sp>
        <p:nvSpPr>
          <p:cNvPr id="36" name="Oval 35">
            <a:extLst>
              <a:ext uri="{FF2B5EF4-FFF2-40B4-BE49-F238E27FC236}">
                <a16:creationId xmlns:a16="http://schemas.microsoft.com/office/drawing/2014/main" id="{955FE328-0DA0-1A44-9AC8-C7A8013C4C04}"/>
              </a:ext>
            </a:extLst>
          </p:cNvPr>
          <p:cNvSpPr/>
          <p:nvPr/>
        </p:nvSpPr>
        <p:spPr>
          <a:xfrm>
            <a:off x="-1" y="28720"/>
            <a:ext cx="4016281" cy="6829280"/>
          </a:xfrm>
          <a:prstGeom prst="ellipse">
            <a:avLst/>
          </a:prstGeom>
          <a:solidFill>
            <a:schemeClr val="bg1"/>
          </a:solidFill>
          <a:ln>
            <a:solidFill>
              <a:schemeClr val="accent2">
                <a:lumMod val="75000"/>
                <a:alpha val="4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A53A34B4-3D2F-5642-95EF-83FCFE7C0585}"/>
              </a:ext>
            </a:extLst>
          </p:cNvPr>
          <p:cNvSpPr/>
          <p:nvPr/>
        </p:nvSpPr>
        <p:spPr>
          <a:xfrm>
            <a:off x="4156" y="4342757"/>
            <a:ext cx="3041857" cy="2529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242EA57B-D586-834A-846F-34FF462FD20F}"/>
              </a:ext>
            </a:extLst>
          </p:cNvPr>
          <p:cNvSpPr/>
          <p:nvPr/>
        </p:nvSpPr>
        <p:spPr>
          <a:xfrm>
            <a:off x="31988" y="14401"/>
            <a:ext cx="3289706" cy="4746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toy, doll, clock&#10;&#10;Description automatically generated">
            <a:extLst>
              <a:ext uri="{FF2B5EF4-FFF2-40B4-BE49-F238E27FC236}">
                <a16:creationId xmlns:a16="http://schemas.microsoft.com/office/drawing/2014/main" id="{1DCA040E-A5C9-7E43-9DFA-E4ABDFA48FA0}"/>
              </a:ext>
            </a:extLst>
          </p:cNvPr>
          <p:cNvPicPr>
            <a:picLocks noChangeAspect="1"/>
          </p:cNvPicPr>
          <p:nvPr/>
        </p:nvPicPr>
        <p:blipFill rotWithShape="1">
          <a:blip r:embed="rId3"/>
          <a:srcRect r="47897"/>
          <a:stretch/>
        </p:blipFill>
        <p:spPr>
          <a:xfrm>
            <a:off x="4514412" y="1586322"/>
            <a:ext cx="3131507" cy="4001794"/>
          </a:xfrm>
          <a:prstGeom prst="rect">
            <a:avLst/>
          </a:prstGeom>
        </p:spPr>
      </p:pic>
      <p:sp>
        <p:nvSpPr>
          <p:cNvPr id="10" name="Rectangle 9">
            <a:extLst>
              <a:ext uri="{FF2B5EF4-FFF2-40B4-BE49-F238E27FC236}">
                <a16:creationId xmlns:a16="http://schemas.microsoft.com/office/drawing/2014/main" id="{9B3ED33B-D7A8-A44B-ABDC-61D302CADF95}"/>
              </a:ext>
            </a:extLst>
          </p:cNvPr>
          <p:cNvSpPr/>
          <p:nvPr/>
        </p:nvSpPr>
        <p:spPr>
          <a:xfrm>
            <a:off x="163735" y="1102071"/>
            <a:ext cx="3289706" cy="621965"/>
          </a:xfrm>
          <a:prstGeom prst="rect">
            <a:avLst/>
          </a:prstGeom>
        </p:spPr>
        <p:txBody>
          <a:bodyPr wrap="square">
            <a:spAutoFit/>
          </a:bodyPr>
          <a:lstStyle/>
          <a:p>
            <a:pPr algn="r">
              <a:lnSpc>
                <a:spcPct val="110000"/>
              </a:lnSpc>
              <a:spcAft>
                <a:spcPts val="200"/>
              </a:spcAft>
            </a:pPr>
            <a:r>
              <a:rPr lang="en-US" sz="1000" b="1" dirty="0">
                <a:latin typeface="Avenir Next Demi Bold" panose="020B0503020202020204" pitchFamily="34" charset="0"/>
              </a:rPr>
              <a:t>Financially Focused</a:t>
            </a:r>
          </a:p>
          <a:p>
            <a:pPr algn="r">
              <a:lnSpc>
                <a:spcPct val="110000"/>
              </a:lnSpc>
              <a:spcAft>
                <a:spcPts val="200"/>
              </a:spcAft>
            </a:pPr>
            <a:r>
              <a:rPr lang="en-IN" sz="1000" dirty="0">
                <a:solidFill>
                  <a:schemeClr val="tx1">
                    <a:lumMod val="75000"/>
                    <a:lumOff val="25000"/>
                  </a:schemeClr>
                </a:solidFill>
                <a:latin typeface="Avenir Next" panose="020B0503020202020204" pitchFamily="34" charset="0"/>
              </a:rPr>
              <a:t>Views job as a means to an end and that work is performed for financial reasons</a:t>
            </a:r>
            <a:endParaRPr lang="en-US" sz="1000" dirty="0">
              <a:solidFill>
                <a:schemeClr val="tx1">
                  <a:lumMod val="75000"/>
                  <a:lumOff val="25000"/>
                </a:schemeClr>
              </a:solidFill>
              <a:latin typeface="Avenir Next" panose="020B0503020202020204" pitchFamily="34" charset="0"/>
            </a:endParaRPr>
          </a:p>
        </p:txBody>
      </p:sp>
      <p:sp>
        <p:nvSpPr>
          <p:cNvPr id="11" name="Rectangle 10">
            <a:extLst>
              <a:ext uri="{FF2B5EF4-FFF2-40B4-BE49-F238E27FC236}">
                <a16:creationId xmlns:a16="http://schemas.microsoft.com/office/drawing/2014/main" id="{1BAC79F7-556B-A049-B1CA-38652CD752E8}"/>
              </a:ext>
            </a:extLst>
          </p:cNvPr>
          <p:cNvSpPr/>
          <p:nvPr/>
        </p:nvSpPr>
        <p:spPr>
          <a:xfrm>
            <a:off x="1127086" y="1954601"/>
            <a:ext cx="2558022" cy="621965"/>
          </a:xfrm>
          <a:prstGeom prst="rect">
            <a:avLst/>
          </a:prstGeom>
        </p:spPr>
        <p:txBody>
          <a:bodyPr wrap="square">
            <a:spAutoFit/>
          </a:bodyPr>
          <a:lstStyle/>
          <a:p>
            <a:pPr algn="r">
              <a:lnSpc>
                <a:spcPct val="110000"/>
              </a:lnSpc>
              <a:spcAft>
                <a:spcPts val="200"/>
              </a:spcAft>
            </a:pPr>
            <a:r>
              <a:rPr lang="en-US" sz="1000" b="1" dirty="0">
                <a:latin typeface="Avenir Next Demi Bold" panose="020B0503020202020204" pitchFamily="34" charset="0"/>
              </a:rPr>
              <a:t>Entrepreneurial</a:t>
            </a:r>
          </a:p>
          <a:p>
            <a:pPr algn="r">
              <a:lnSpc>
                <a:spcPct val="110000"/>
              </a:lnSpc>
              <a:spcAft>
                <a:spcPts val="200"/>
              </a:spcAft>
            </a:pPr>
            <a:r>
              <a:rPr lang="en-IN" sz="1000" dirty="0">
                <a:solidFill>
                  <a:schemeClr val="tx1">
                    <a:lumMod val="75000"/>
                    <a:lumOff val="25000"/>
                  </a:schemeClr>
                </a:solidFill>
                <a:latin typeface="Avenir Next" panose="020B0503020202020204" pitchFamily="34" charset="0"/>
              </a:rPr>
              <a:t>Zeal of trying something new and out of the box makes them high risk takers</a:t>
            </a:r>
            <a:endParaRPr lang="en-US" sz="1000" dirty="0">
              <a:solidFill>
                <a:schemeClr val="tx1">
                  <a:lumMod val="75000"/>
                  <a:lumOff val="25000"/>
                </a:schemeClr>
              </a:solidFill>
              <a:latin typeface="Avenir Next" panose="020B0503020202020204" pitchFamily="34" charset="0"/>
            </a:endParaRPr>
          </a:p>
        </p:txBody>
      </p:sp>
      <p:sp>
        <p:nvSpPr>
          <p:cNvPr id="12" name="Rectangle 11">
            <a:extLst>
              <a:ext uri="{FF2B5EF4-FFF2-40B4-BE49-F238E27FC236}">
                <a16:creationId xmlns:a16="http://schemas.microsoft.com/office/drawing/2014/main" id="{5B1E1581-5240-6B4D-9118-9AB57208242B}"/>
              </a:ext>
            </a:extLst>
          </p:cNvPr>
          <p:cNvSpPr/>
          <p:nvPr/>
        </p:nvSpPr>
        <p:spPr>
          <a:xfrm>
            <a:off x="1344349" y="2898585"/>
            <a:ext cx="2558022" cy="621965"/>
          </a:xfrm>
          <a:prstGeom prst="rect">
            <a:avLst/>
          </a:prstGeom>
        </p:spPr>
        <p:txBody>
          <a:bodyPr wrap="square">
            <a:spAutoFit/>
          </a:bodyPr>
          <a:lstStyle/>
          <a:p>
            <a:pPr algn="r">
              <a:lnSpc>
                <a:spcPct val="110000"/>
              </a:lnSpc>
              <a:spcAft>
                <a:spcPts val="200"/>
              </a:spcAft>
            </a:pPr>
            <a:r>
              <a:rPr lang="en-US" sz="1000" b="1" dirty="0">
                <a:latin typeface="Avenir Next Demi Bold" panose="020B0503020202020204" pitchFamily="34" charset="0"/>
              </a:rPr>
              <a:t>Tech Savvy</a:t>
            </a:r>
          </a:p>
          <a:p>
            <a:pPr algn="r">
              <a:lnSpc>
                <a:spcPct val="110000"/>
              </a:lnSpc>
              <a:spcAft>
                <a:spcPts val="200"/>
              </a:spcAft>
            </a:pPr>
            <a:r>
              <a:rPr lang="en-IN" sz="1000" dirty="0">
                <a:solidFill>
                  <a:schemeClr val="tx1">
                    <a:lumMod val="75000"/>
                    <a:lumOff val="25000"/>
                  </a:schemeClr>
                </a:solidFill>
                <a:latin typeface="Avenir Next" panose="020B0503020202020204" pitchFamily="34" charset="0"/>
              </a:rPr>
              <a:t>Born with  devices in hand, they rely heavily on technology for everything</a:t>
            </a:r>
            <a:endParaRPr lang="en-US" sz="1000" dirty="0">
              <a:solidFill>
                <a:schemeClr val="tx1">
                  <a:lumMod val="75000"/>
                  <a:lumOff val="25000"/>
                </a:schemeClr>
              </a:solidFill>
              <a:latin typeface="Avenir Next" panose="020B0503020202020204" pitchFamily="34" charset="0"/>
            </a:endParaRPr>
          </a:p>
        </p:txBody>
      </p:sp>
      <p:sp>
        <p:nvSpPr>
          <p:cNvPr id="14" name="Rectangle 13">
            <a:extLst>
              <a:ext uri="{FF2B5EF4-FFF2-40B4-BE49-F238E27FC236}">
                <a16:creationId xmlns:a16="http://schemas.microsoft.com/office/drawing/2014/main" id="{0FC7E3DA-DA2B-FF4A-A848-DB6DD7233BAF}"/>
              </a:ext>
            </a:extLst>
          </p:cNvPr>
          <p:cNvSpPr/>
          <p:nvPr/>
        </p:nvSpPr>
        <p:spPr>
          <a:xfrm>
            <a:off x="1271279" y="3872537"/>
            <a:ext cx="2558022" cy="621965"/>
          </a:xfrm>
          <a:prstGeom prst="rect">
            <a:avLst/>
          </a:prstGeom>
        </p:spPr>
        <p:txBody>
          <a:bodyPr wrap="square">
            <a:spAutoFit/>
          </a:bodyPr>
          <a:lstStyle/>
          <a:p>
            <a:pPr algn="r">
              <a:lnSpc>
                <a:spcPct val="110000"/>
              </a:lnSpc>
              <a:spcAft>
                <a:spcPts val="200"/>
              </a:spcAft>
            </a:pPr>
            <a:r>
              <a:rPr lang="en-US" sz="1000" b="1" dirty="0">
                <a:latin typeface="Avenir Next Demi Bold" panose="020B0503020202020204" pitchFamily="34" charset="0"/>
              </a:rPr>
              <a:t>Social Interaction</a:t>
            </a:r>
          </a:p>
          <a:p>
            <a:pPr algn="r">
              <a:lnSpc>
                <a:spcPct val="110000"/>
              </a:lnSpc>
              <a:spcAft>
                <a:spcPts val="200"/>
              </a:spcAft>
            </a:pPr>
            <a:r>
              <a:rPr lang="en-US" sz="1000" dirty="0">
                <a:solidFill>
                  <a:schemeClr val="tx1">
                    <a:lumMod val="75000"/>
                    <a:lumOff val="25000"/>
                  </a:schemeClr>
                </a:solidFill>
                <a:latin typeface="Avenir Next" panose="020B0503020202020204" pitchFamily="34" charset="0"/>
              </a:rPr>
              <a:t>Loves interact mostly through social media platforms such as FB, Li &amp; Tw</a:t>
            </a:r>
          </a:p>
        </p:txBody>
      </p:sp>
      <p:sp>
        <p:nvSpPr>
          <p:cNvPr id="15" name="Rectangle 14">
            <a:extLst>
              <a:ext uri="{FF2B5EF4-FFF2-40B4-BE49-F238E27FC236}">
                <a16:creationId xmlns:a16="http://schemas.microsoft.com/office/drawing/2014/main" id="{51CC8E83-B794-3741-9098-5A8FD6379B0D}"/>
              </a:ext>
            </a:extLst>
          </p:cNvPr>
          <p:cNvSpPr/>
          <p:nvPr/>
        </p:nvSpPr>
        <p:spPr>
          <a:xfrm>
            <a:off x="723922" y="4890124"/>
            <a:ext cx="2769378" cy="621965"/>
          </a:xfrm>
          <a:prstGeom prst="rect">
            <a:avLst/>
          </a:prstGeom>
        </p:spPr>
        <p:txBody>
          <a:bodyPr wrap="square">
            <a:spAutoFit/>
          </a:bodyPr>
          <a:lstStyle/>
          <a:p>
            <a:pPr algn="r">
              <a:lnSpc>
                <a:spcPct val="110000"/>
              </a:lnSpc>
              <a:spcAft>
                <a:spcPts val="200"/>
              </a:spcAft>
            </a:pPr>
            <a:r>
              <a:rPr lang="en-US" sz="1000" b="1" dirty="0">
                <a:latin typeface="Avenir Next Demi Bold" panose="020B0503020202020204" pitchFamily="34" charset="0"/>
              </a:rPr>
              <a:t>Agile to changes</a:t>
            </a:r>
          </a:p>
          <a:p>
            <a:pPr algn="r">
              <a:lnSpc>
                <a:spcPct val="110000"/>
              </a:lnSpc>
              <a:spcAft>
                <a:spcPts val="200"/>
              </a:spcAft>
            </a:pPr>
            <a:r>
              <a:rPr lang="en-IN" sz="1000" dirty="0">
                <a:solidFill>
                  <a:schemeClr val="tx1">
                    <a:lumMod val="75000"/>
                    <a:lumOff val="25000"/>
                  </a:schemeClr>
                </a:solidFill>
                <a:latin typeface="Avenir Next" panose="020B0503020202020204" pitchFamily="34" charset="0"/>
              </a:rPr>
              <a:t>Constantly seek new ideas and experiences and hence are open to changes</a:t>
            </a:r>
            <a:endParaRPr lang="en-US" sz="1000" dirty="0">
              <a:solidFill>
                <a:schemeClr val="tx1">
                  <a:lumMod val="75000"/>
                  <a:lumOff val="25000"/>
                </a:schemeClr>
              </a:solidFill>
              <a:latin typeface="Avenir Next" panose="020B0503020202020204" pitchFamily="34" charset="0"/>
            </a:endParaRPr>
          </a:p>
        </p:txBody>
      </p:sp>
      <p:sp>
        <p:nvSpPr>
          <p:cNvPr id="16" name="Rectangle 15">
            <a:extLst>
              <a:ext uri="{FF2B5EF4-FFF2-40B4-BE49-F238E27FC236}">
                <a16:creationId xmlns:a16="http://schemas.microsoft.com/office/drawing/2014/main" id="{14F829A3-7983-5F49-8F53-78739ED5C1E4}"/>
              </a:ext>
            </a:extLst>
          </p:cNvPr>
          <p:cNvSpPr/>
          <p:nvPr/>
        </p:nvSpPr>
        <p:spPr>
          <a:xfrm>
            <a:off x="314725" y="5732294"/>
            <a:ext cx="2558022" cy="621965"/>
          </a:xfrm>
          <a:prstGeom prst="rect">
            <a:avLst/>
          </a:prstGeom>
        </p:spPr>
        <p:txBody>
          <a:bodyPr wrap="square">
            <a:spAutoFit/>
          </a:bodyPr>
          <a:lstStyle/>
          <a:p>
            <a:pPr algn="r">
              <a:lnSpc>
                <a:spcPct val="110000"/>
              </a:lnSpc>
              <a:spcAft>
                <a:spcPts val="200"/>
              </a:spcAft>
            </a:pPr>
            <a:r>
              <a:rPr lang="en-US" sz="1000" b="1" dirty="0">
                <a:latin typeface="Avenir Next Demi Bold" panose="020B0503020202020204" pitchFamily="34" charset="0"/>
              </a:rPr>
              <a:t>Learning new skills</a:t>
            </a:r>
          </a:p>
          <a:p>
            <a:pPr algn="r">
              <a:lnSpc>
                <a:spcPct val="110000"/>
              </a:lnSpc>
              <a:spcAft>
                <a:spcPts val="200"/>
              </a:spcAft>
            </a:pPr>
            <a:r>
              <a:rPr lang="en-IN" sz="1000" dirty="0">
                <a:solidFill>
                  <a:schemeClr val="tx1">
                    <a:lumMod val="75000"/>
                    <a:lumOff val="25000"/>
                  </a:schemeClr>
                </a:solidFill>
                <a:latin typeface="Avenir Next" panose="020B0503020202020204" pitchFamily="34" charset="0"/>
              </a:rPr>
              <a:t>Believes in gaining skills than rote learning for high paced career growth</a:t>
            </a:r>
            <a:endParaRPr lang="en-US" sz="1000" dirty="0">
              <a:solidFill>
                <a:schemeClr val="tx1">
                  <a:lumMod val="75000"/>
                  <a:lumOff val="25000"/>
                </a:schemeClr>
              </a:solidFill>
              <a:latin typeface="Avenir Next" panose="020B0503020202020204" pitchFamily="34" charset="0"/>
            </a:endParaRPr>
          </a:p>
        </p:txBody>
      </p:sp>
      <p:sp>
        <p:nvSpPr>
          <p:cNvPr id="17" name="TextBox 16">
            <a:extLst>
              <a:ext uri="{FF2B5EF4-FFF2-40B4-BE49-F238E27FC236}">
                <a16:creationId xmlns:a16="http://schemas.microsoft.com/office/drawing/2014/main" id="{935644F8-54C6-FB48-B7CE-B2F6D227E7CB}"/>
              </a:ext>
            </a:extLst>
          </p:cNvPr>
          <p:cNvSpPr txBox="1"/>
          <p:nvPr/>
        </p:nvSpPr>
        <p:spPr>
          <a:xfrm>
            <a:off x="163349" y="175695"/>
            <a:ext cx="9998290" cy="584775"/>
          </a:xfrm>
          <a:prstGeom prst="rect">
            <a:avLst/>
          </a:prstGeom>
          <a:noFill/>
        </p:spPr>
        <p:txBody>
          <a:bodyPr wrap="square" rtlCol="0">
            <a:spAutoFit/>
          </a:bodyPr>
          <a:lstStyle/>
          <a:p>
            <a:r>
              <a:rPr lang="en-US" sz="3200" dirty="0">
                <a:latin typeface="Avenir Next" panose="020B0503020202020204" pitchFamily="34" charset="0"/>
              </a:rPr>
              <a:t>PARADIGM SHIFT IN </a:t>
            </a:r>
            <a:r>
              <a:rPr lang="en-US" sz="3200" b="1" dirty="0">
                <a:solidFill>
                  <a:srgbClr val="C00000"/>
                </a:solidFill>
                <a:latin typeface="Avenir Next Demi Bold" panose="020B0503020202020204" pitchFamily="34" charset="0"/>
              </a:rPr>
              <a:t>HIGH SCHOOL EDUCATION</a:t>
            </a:r>
          </a:p>
        </p:txBody>
      </p:sp>
      <p:sp>
        <p:nvSpPr>
          <p:cNvPr id="18" name="Rectangle 17">
            <a:extLst>
              <a:ext uri="{FF2B5EF4-FFF2-40B4-BE49-F238E27FC236}">
                <a16:creationId xmlns:a16="http://schemas.microsoft.com/office/drawing/2014/main" id="{66B2F5A5-5523-1D41-9E5E-81472E8A853C}"/>
              </a:ext>
            </a:extLst>
          </p:cNvPr>
          <p:cNvSpPr/>
          <p:nvPr/>
        </p:nvSpPr>
        <p:spPr>
          <a:xfrm>
            <a:off x="9173208" y="1003982"/>
            <a:ext cx="2677411" cy="689291"/>
          </a:xfrm>
          <a:prstGeom prst="rect">
            <a:avLst/>
          </a:prstGeom>
        </p:spPr>
        <p:txBody>
          <a:bodyPr wrap="square">
            <a:spAutoFit/>
          </a:bodyPr>
          <a:lstStyle/>
          <a:p>
            <a:pPr>
              <a:lnSpc>
                <a:spcPct val="110000"/>
              </a:lnSpc>
              <a:spcAft>
                <a:spcPts val="200"/>
              </a:spcAft>
            </a:pPr>
            <a:r>
              <a:rPr lang="en-IN" sz="1200" b="1" dirty="0">
                <a:solidFill>
                  <a:srgbClr val="C00000"/>
                </a:solidFill>
                <a:latin typeface="Avenir Next Demi Bold" panose="020B0503020202020204" pitchFamily="34" charset="0"/>
              </a:rPr>
              <a:t>University Partnerships</a:t>
            </a:r>
          </a:p>
          <a:p>
            <a:pPr>
              <a:lnSpc>
                <a:spcPct val="110000"/>
              </a:lnSpc>
              <a:spcAft>
                <a:spcPts val="200"/>
              </a:spcAft>
            </a:pPr>
            <a:r>
              <a:rPr lang="en-IN" sz="1100" dirty="0">
                <a:latin typeface="Avenir Next" panose="020B0503020202020204" pitchFamily="34" charset="0"/>
              </a:rPr>
              <a:t>For career tracks certification &amp; course credit transfer</a:t>
            </a:r>
          </a:p>
        </p:txBody>
      </p:sp>
      <p:sp>
        <p:nvSpPr>
          <p:cNvPr id="19" name="Oval 18">
            <a:extLst>
              <a:ext uri="{FF2B5EF4-FFF2-40B4-BE49-F238E27FC236}">
                <a16:creationId xmlns:a16="http://schemas.microsoft.com/office/drawing/2014/main" id="{F1B6854D-E78F-8742-B3DD-36EE86374913}"/>
              </a:ext>
            </a:extLst>
          </p:cNvPr>
          <p:cNvSpPr/>
          <p:nvPr/>
        </p:nvSpPr>
        <p:spPr>
          <a:xfrm>
            <a:off x="8775378" y="1109219"/>
            <a:ext cx="438411" cy="426027"/>
          </a:xfrm>
          <a:prstGeom prst="ellipse">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A091D251-9C6E-E345-80E8-331ADF4F19DD}"/>
              </a:ext>
            </a:extLst>
          </p:cNvPr>
          <p:cNvSpPr/>
          <p:nvPr/>
        </p:nvSpPr>
        <p:spPr>
          <a:xfrm>
            <a:off x="9065197" y="5916521"/>
            <a:ext cx="438411" cy="426027"/>
          </a:xfrm>
          <a:prstGeom prst="ellipse">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C49FA7F9-8981-9840-B9E6-0E0BF21F1619}"/>
              </a:ext>
            </a:extLst>
          </p:cNvPr>
          <p:cNvSpPr/>
          <p:nvPr/>
        </p:nvSpPr>
        <p:spPr>
          <a:xfrm>
            <a:off x="8392258" y="2292875"/>
            <a:ext cx="438411" cy="426027"/>
          </a:xfrm>
          <a:prstGeom prst="ellipse">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25C433A-4C73-0A4F-B91A-900CC6B4DB5F}"/>
              </a:ext>
            </a:extLst>
          </p:cNvPr>
          <p:cNvSpPr/>
          <p:nvPr/>
        </p:nvSpPr>
        <p:spPr>
          <a:xfrm>
            <a:off x="8490958" y="4768390"/>
            <a:ext cx="438411" cy="426027"/>
          </a:xfrm>
          <a:prstGeom prst="ellipse">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CE5D9AB7-DE79-E74A-8143-836693459BE5}"/>
              </a:ext>
            </a:extLst>
          </p:cNvPr>
          <p:cNvPicPr>
            <a:picLocks noChangeAspect="1"/>
          </p:cNvPicPr>
          <p:nvPr/>
        </p:nvPicPr>
        <p:blipFill>
          <a:blip r:embed="rId4">
            <a:duotone>
              <a:schemeClr val="accent2">
                <a:shade val="45000"/>
                <a:satMod val="135000"/>
              </a:schemeClr>
              <a:prstClr val="white"/>
            </a:duotone>
          </a:blip>
          <a:stretch>
            <a:fillRect/>
          </a:stretch>
        </p:blipFill>
        <p:spPr>
          <a:xfrm>
            <a:off x="8839982" y="1154587"/>
            <a:ext cx="309199" cy="309199"/>
          </a:xfrm>
          <a:prstGeom prst="rect">
            <a:avLst/>
          </a:prstGeom>
        </p:spPr>
      </p:pic>
      <p:pic>
        <p:nvPicPr>
          <p:cNvPr id="24" name="Picture 23">
            <a:extLst>
              <a:ext uri="{FF2B5EF4-FFF2-40B4-BE49-F238E27FC236}">
                <a16:creationId xmlns:a16="http://schemas.microsoft.com/office/drawing/2014/main" id="{8B552D7A-4798-CE4A-9D95-5C90B47F78F9}"/>
              </a:ext>
            </a:extLst>
          </p:cNvPr>
          <p:cNvPicPr>
            <a:picLocks noChangeAspect="1"/>
          </p:cNvPicPr>
          <p:nvPr/>
        </p:nvPicPr>
        <p:blipFill>
          <a:blip r:embed="rId5">
            <a:duotone>
              <a:schemeClr val="accent2">
                <a:shade val="45000"/>
                <a:satMod val="135000"/>
              </a:schemeClr>
              <a:prstClr val="white"/>
            </a:duotone>
          </a:blip>
          <a:stretch>
            <a:fillRect/>
          </a:stretch>
        </p:blipFill>
        <p:spPr>
          <a:xfrm>
            <a:off x="8578146" y="4883831"/>
            <a:ext cx="264034" cy="264034"/>
          </a:xfrm>
          <a:prstGeom prst="rect">
            <a:avLst/>
          </a:prstGeom>
        </p:spPr>
      </p:pic>
      <p:pic>
        <p:nvPicPr>
          <p:cNvPr id="25" name="Picture 24">
            <a:extLst>
              <a:ext uri="{FF2B5EF4-FFF2-40B4-BE49-F238E27FC236}">
                <a16:creationId xmlns:a16="http://schemas.microsoft.com/office/drawing/2014/main" id="{F3986528-1A0A-7A40-AC7D-04CFF2836F88}"/>
              </a:ext>
            </a:extLst>
          </p:cNvPr>
          <p:cNvPicPr>
            <a:picLocks noChangeAspect="1"/>
          </p:cNvPicPr>
          <p:nvPr/>
        </p:nvPicPr>
        <p:blipFill>
          <a:blip r:embed="rId6">
            <a:duotone>
              <a:schemeClr val="accent2">
                <a:shade val="45000"/>
                <a:satMod val="135000"/>
              </a:schemeClr>
              <a:prstClr val="white"/>
            </a:duotone>
          </a:blip>
          <a:stretch>
            <a:fillRect/>
          </a:stretch>
        </p:blipFill>
        <p:spPr>
          <a:xfrm>
            <a:off x="9105773" y="5950906"/>
            <a:ext cx="357255" cy="357255"/>
          </a:xfrm>
          <a:prstGeom prst="rect">
            <a:avLst/>
          </a:prstGeom>
        </p:spPr>
      </p:pic>
      <p:sp>
        <p:nvSpPr>
          <p:cNvPr id="26" name="Rectangle 25">
            <a:extLst>
              <a:ext uri="{FF2B5EF4-FFF2-40B4-BE49-F238E27FC236}">
                <a16:creationId xmlns:a16="http://schemas.microsoft.com/office/drawing/2014/main" id="{6C9A2246-B771-DF43-B0FB-29A46E3A676D}"/>
              </a:ext>
            </a:extLst>
          </p:cNvPr>
          <p:cNvSpPr/>
          <p:nvPr/>
        </p:nvSpPr>
        <p:spPr>
          <a:xfrm>
            <a:off x="8826784" y="2166496"/>
            <a:ext cx="2817877" cy="689291"/>
          </a:xfrm>
          <a:prstGeom prst="rect">
            <a:avLst/>
          </a:prstGeom>
        </p:spPr>
        <p:txBody>
          <a:bodyPr wrap="square">
            <a:spAutoFit/>
          </a:bodyPr>
          <a:lstStyle/>
          <a:p>
            <a:pPr>
              <a:lnSpc>
                <a:spcPct val="110000"/>
              </a:lnSpc>
              <a:spcAft>
                <a:spcPts val="200"/>
              </a:spcAft>
            </a:pPr>
            <a:r>
              <a:rPr lang="en-IN" sz="1200" b="1" dirty="0">
                <a:solidFill>
                  <a:srgbClr val="C00000"/>
                </a:solidFill>
                <a:latin typeface="Avenir Next Demi Bold" panose="020B0503020202020204" pitchFamily="34" charset="0"/>
              </a:rPr>
              <a:t>Bootcamps</a:t>
            </a:r>
          </a:p>
          <a:p>
            <a:pPr>
              <a:lnSpc>
                <a:spcPct val="110000"/>
              </a:lnSpc>
              <a:spcAft>
                <a:spcPts val="200"/>
              </a:spcAft>
            </a:pPr>
            <a:r>
              <a:rPr lang="en-IN" sz="1100" dirty="0">
                <a:latin typeface="Avenir Next" panose="020B0503020202020204" pitchFamily="34" charset="0"/>
              </a:rPr>
              <a:t>6 months fast -paced career track certification post grade 12 completion</a:t>
            </a:r>
          </a:p>
        </p:txBody>
      </p:sp>
      <p:pic>
        <p:nvPicPr>
          <p:cNvPr id="27" name="Picture 26">
            <a:extLst>
              <a:ext uri="{FF2B5EF4-FFF2-40B4-BE49-F238E27FC236}">
                <a16:creationId xmlns:a16="http://schemas.microsoft.com/office/drawing/2014/main" id="{7D915250-B92C-244C-9FA1-D487A6707582}"/>
              </a:ext>
            </a:extLst>
          </p:cNvPr>
          <p:cNvPicPr>
            <a:picLocks noChangeAspect="1"/>
          </p:cNvPicPr>
          <p:nvPr/>
        </p:nvPicPr>
        <p:blipFill>
          <a:blip r:embed="rId7">
            <a:duotone>
              <a:schemeClr val="accent2">
                <a:shade val="45000"/>
                <a:satMod val="135000"/>
              </a:schemeClr>
              <a:prstClr val="white"/>
            </a:duotone>
          </a:blip>
          <a:stretch>
            <a:fillRect/>
          </a:stretch>
        </p:blipFill>
        <p:spPr>
          <a:xfrm>
            <a:off x="8471307" y="2362651"/>
            <a:ext cx="310106" cy="310106"/>
          </a:xfrm>
          <a:prstGeom prst="rect">
            <a:avLst/>
          </a:prstGeom>
        </p:spPr>
      </p:pic>
      <p:sp>
        <p:nvSpPr>
          <p:cNvPr id="28" name="Rectangle 27">
            <a:extLst>
              <a:ext uri="{FF2B5EF4-FFF2-40B4-BE49-F238E27FC236}">
                <a16:creationId xmlns:a16="http://schemas.microsoft.com/office/drawing/2014/main" id="{54D2DCBF-91ED-DB4B-8850-D8B80257F0F1}"/>
              </a:ext>
            </a:extLst>
          </p:cNvPr>
          <p:cNvSpPr/>
          <p:nvPr/>
        </p:nvSpPr>
        <p:spPr>
          <a:xfrm>
            <a:off x="8940059" y="4674124"/>
            <a:ext cx="2571116" cy="689291"/>
          </a:xfrm>
          <a:prstGeom prst="rect">
            <a:avLst/>
          </a:prstGeom>
        </p:spPr>
        <p:txBody>
          <a:bodyPr wrap="square">
            <a:spAutoFit/>
          </a:bodyPr>
          <a:lstStyle/>
          <a:p>
            <a:pPr>
              <a:lnSpc>
                <a:spcPct val="110000"/>
              </a:lnSpc>
              <a:spcAft>
                <a:spcPts val="200"/>
              </a:spcAft>
            </a:pPr>
            <a:r>
              <a:rPr lang="en-IN" sz="1200" b="1" dirty="0">
                <a:solidFill>
                  <a:srgbClr val="C00000"/>
                </a:solidFill>
                <a:latin typeface="Avenir Next Demi Bold" panose="020B0503020202020204" pitchFamily="34" charset="0"/>
              </a:rPr>
              <a:t>Digital 1</a:t>
            </a:r>
            <a:r>
              <a:rPr lang="en-IN" sz="1200" b="1" baseline="30000" dirty="0">
                <a:solidFill>
                  <a:srgbClr val="C00000"/>
                </a:solidFill>
                <a:latin typeface="Avenir Next Demi Bold" panose="020B0503020202020204" pitchFamily="34" charset="0"/>
              </a:rPr>
              <a:t>st</a:t>
            </a:r>
            <a:r>
              <a:rPr lang="en-IN" sz="1200" b="1" dirty="0">
                <a:solidFill>
                  <a:srgbClr val="C00000"/>
                </a:solidFill>
                <a:latin typeface="Avenir Next Demi Bold" panose="020B0503020202020204" pitchFamily="34" charset="0"/>
              </a:rPr>
              <a:t> Careers</a:t>
            </a:r>
          </a:p>
          <a:p>
            <a:pPr>
              <a:lnSpc>
                <a:spcPct val="110000"/>
              </a:lnSpc>
              <a:spcAft>
                <a:spcPts val="200"/>
              </a:spcAft>
            </a:pPr>
            <a:r>
              <a:rPr lang="en-IN" sz="1100" dirty="0">
                <a:latin typeface="Avenir Next" panose="020B0503020202020204" pitchFamily="34" charset="0"/>
              </a:rPr>
              <a:t>Top 10 in-demand career tracks curated by top academicians</a:t>
            </a:r>
          </a:p>
        </p:txBody>
      </p:sp>
      <p:sp>
        <p:nvSpPr>
          <p:cNvPr id="29" name="Rectangle 28">
            <a:extLst>
              <a:ext uri="{FF2B5EF4-FFF2-40B4-BE49-F238E27FC236}">
                <a16:creationId xmlns:a16="http://schemas.microsoft.com/office/drawing/2014/main" id="{9B3072E3-8748-E04C-A03C-31A4E1BA45D9}"/>
              </a:ext>
            </a:extLst>
          </p:cNvPr>
          <p:cNvSpPr/>
          <p:nvPr/>
        </p:nvSpPr>
        <p:spPr>
          <a:xfrm>
            <a:off x="9490859" y="5854214"/>
            <a:ext cx="2571116" cy="892039"/>
          </a:xfrm>
          <a:prstGeom prst="rect">
            <a:avLst/>
          </a:prstGeom>
        </p:spPr>
        <p:txBody>
          <a:bodyPr wrap="square">
            <a:spAutoFit/>
          </a:bodyPr>
          <a:lstStyle/>
          <a:p>
            <a:pPr>
              <a:lnSpc>
                <a:spcPct val="110000"/>
              </a:lnSpc>
              <a:spcAft>
                <a:spcPts val="200"/>
              </a:spcAft>
            </a:pPr>
            <a:r>
              <a:rPr lang="en-IN" sz="1200" b="1" dirty="0">
                <a:solidFill>
                  <a:srgbClr val="C00000"/>
                </a:solidFill>
                <a:latin typeface="Avenir Next Demi Bold" panose="020B0503020202020204" pitchFamily="34" charset="0"/>
              </a:rPr>
              <a:t>Career Coach &amp; Mentorship </a:t>
            </a:r>
            <a:r>
              <a:rPr lang="en-IN" sz="1100" dirty="0">
                <a:latin typeface="Avenir Next" panose="020B0503020202020204" pitchFamily="34" charset="0"/>
              </a:rPr>
              <a:t>Dedicated success coach &amp; mentor support for student’s guidance</a:t>
            </a:r>
          </a:p>
          <a:p>
            <a:pPr>
              <a:lnSpc>
                <a:spcPct val="110000"/>
              </a:lnSpc>
              <a:spcAft>
                <a:spcPts val="200"/>
              </a:spcAft>
            </a:pPr>
            <a:endParaRPr lang="en-IN" sz="1200" dirty="0">
              <a:latin typeface="Avenir Next" panose="020B0503020202020204" pitchFamily="34" charset="0"/>
            </a:endParaRPr>
          </a:p>
        </p:txBody>
      </p:sp>
      <p:sp>
        <p:nvSpPr>
          <p:cNvPr id="43" name="Rectangle 42">
            <a:extLst>
              <a:ext uri="{FF2B5EF4-FFF2-40B4-BE49-F238E27FC236}">
                <a16:creationId xmlns:a16="http://schemas.microsoft.com/office/drawing/2014/main" id="{F049D704-F779-9544-A365-8A567E47C63A}"/>
              </a:ext>
            </a:extLst>
          </p:cNvPr>
          <p:cNvSpPr/>
          <p:nvPr/>
        </p:nvSpPr>
        <p:spPr>
          <a:xfrm>
            <a:off x="8668878" y="3449808"/>
            <a:ext cx="3032949" cy="689291"/>
          </a:xfrm>
          <a:prstGeom prst="rect">
            <a:avLst/>
          </a:prstGeom>
        </p:spPr>
        <p:txBody>
          <a:bodyPr wrap="square">
            <a:spAutoFit/>
          </a:bodyPr>
          <a:lstStyle/>
          <a:p>
            <a:pPr>
              <a:lnSpc>
                <a:spcPct val="110000"/>
              </a:lnSpc>
              <a:spcAft>
                <a:spcPts val="200"/>
              </a:spcAft>
            </a:pPr>
            <a:r>
              <a:rPr lang="en-IN" sz="1200" b="1" dirty="0">
                <a:solidFill>
                  <a:srgbClr val="C00000"/>
                </a:solidFill>
                <a:latin typeface="Avenir Next Demi Bold" panose="020B0503020202020204" pitchFamily="34" charset="0"/>
              </a:rPr>
              <a:t>New  Age Tools &amp; Teaching Pedagogy</a:t>
            </a:r>
          </a:p>
          <a:p>
            <a:pPr>
              <a:lnSpc>
                <a:spcPct val="110000"/>
              </a:lnSpc>
              <a:spcAft>
                <a:spcPts val="200"/>
              </a:spcAft>
            </a:pPr>
            <a:r>
              <a:rPr lang="en-IN" sz="1100" dirty="0">
                <a:latin typeface="Avenir Next" panose="020B0503020202020204" pitchFamily="34" charset="0"/>
              </a:rPr>
              <a:t>Advanced tech tools  with innovative teaching for an immersive experience</a:t>
            </a:r>
          </a:p>
        </p:txBody>
      </p:sp>
      <p:sp>
        <p:nvSpPr>
          <p:cNvPr id="45" name="Oval 44">
            <a:extLst>
              <a:ext uri="{FF2B5EF4-FFF2-40B4-BE49-F238E27FC236}">
                <a16:creationId xmlns:a16="http://schemas.microsoft.com/office/drawing/2014/main" id="{5F59256F-50DF-E241-AD0B-320BFC54C7BA}"/>
              </a:ext>
            </a:extLst>
          </p:cNvPr>
          <p:cNvSpPr/>
          <p:nvPr/>
        </p:nvSpPr>
        <p:spPr>
          <a:xfrm>
            <a:off x="12570503" y="6619944"/>
            <a:ext cx="45719" cy="45719"/>
          </a:xfrm>
          <a:prstGeom prst="ellipse">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802A162C-81F9-A946-B2B3-A19660119107}"/>
              </a:ext>
            </a:extLst>
          </p:cNvPr>
          <p:cNvSpPr/>
          <p:nvPr/>
        </p:nvSpPr>
        <p:spPr>
          <a:xfrm>
            <a:off x="8212306" y="3540906"/>
            <a:ext cx="438411" cy="426027"/>
          </a:xfrm>
          <a:prstGeom prst="ellipse">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34" name="Picture 10" descr="Free Icon | Cogwheels laptop wallpaper">
            <a:extLst>
              <a:ext uri="{FF2B5EF4-FFF2-40B4-BE49-F238E27FC236}">
                <a16:creationId xmlns:a16="http://schemas.microsoft.com/office/drawing/2014/main" id="{F31A7031-665B-D64E-8508-483251598F4E}"/>
              </a:ext>
            </a:extLst>
          </p:cNvPr>
          <p:cNvPicPr>
            <a:picLocks noChangeAspect="1" noChangeArrowheads="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9">
                    <a14:imgEffect>
                      <a14:artisticPaintBrush/>
                    </a14:imgEffect>
                  </a14:imgLayer>
                </a14:imgProps>
              </a:ext>
              <a:ext uri="{28A0092B-C50C-407E-A947-70E740481C1C}">
                <a14:useLocalDpi xmlns:a14="http://schemas.microsoft.com/office/drawing/2010/main" val="0"/>
              </a:ext>
            </a:extLst>
          </a:blip>
          <a:srcRect/>
          <a:stretch>
            <a:fillRect/>
          </a:stretch>
        </p:blipFill>
        <p:spPr bwMode="auto">
          <a:xfrm>
            <a:off x="8274117" y="3596654"/>
            <a:ext cx="332950" cy="332950"/>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a:extLst>
              <a:ext uri="{FF2B5EF4-FFF2-40B4-BE49-F238E27FC236}">
                <a16:creationId xmlns:a16="http://schemas.microsoft.com/office/drawing/2014/main" id="{985247FC-CB3D-8C4D-8025-D3B3CD865EFE}"/>
              </a:ext>
            </a:extLst>
          </p:cNvPr>
          <p:cNvSpPr/>
          <p:nvPr/>
        </p:nvSpPr>
        <p:spPr>
          <a:xfrm>
            <a:off x="4988675" y="5607537"/>
            <a:ext cx="2558022" cy="274306"/>
          </a:xfrm>
          <a:prstGeom prst="rect">
            <a:avLst/>
          </a:prstGeom>
        </p:spPr>
        <p:txBody>
          <a:bodyPr wrap="square">
            <a:spAutoFit/>
          </a:bodyPr>
          <a:lstStyle/>
          <a:p>
            <a:pPr algn="ctr">
              <a:lnSpc>
                <a:spcPct val="110000"/>
              </a:lnSpc>
              <a:spcAft>
                <a:spcPts val="200"/>
              </a:spcAft>
            </a:pPr>
            <a:r>
              <a:rPr lang="en-US" sz="1100" dirty="0">
                <a:latin typeface="Avenir Next" panose="020B0503020202020204" pitchFamily="34" charset="0"/>
              </a:rPr>
              <a:t>High school students of today</a:t>
            </a:r>
          </a:p>
        </p:txBody>
      </p:sp>
      <p:sp>
        <p:nvSpPr>
          <p:cNvPr id="50" name="Rectangle 49">
            <a:extLst>
              <a:ext uri="{FF2B5EF4-FFF2-40B4-BE49-F238E27FC236}">
                <a16:creationId xmlns:a16="http://schemas.microsoft.com/office/drawing/2014/main" id="{484B1B25-E232-7D43-B6D7-5267C61B8049}"/>
              </a:ext>
            </a:extLst>
          </p:cNvPr>
          <p:cNvSpPr/>
          <p:nvPr/>
        </p:nvSpPr>
        <p:spPr>
          <a:xfrm>
            <a:off x="9861738" y="521524"/>
            <a:ext cx="2558022" cy="257763"/>
          </a:xfrm>
          <a:prstGeom prst="rect">
            <a:avLst/>
          </a:prstGeom>
        </p:spPr>
        <p:txBody>
          <a:bodyPr wrap="square">
            <a:spAutoFit/>
          </a:bodyPr>
          <a:lstStyle/>
          <a:p>
            <a:pPr>
              <a:lnSpc>
                <a:spcPct val="110000"/>
              </a:lnSpc>
              <a:spcAft>
                <a:spcPts val="200"/>
              </a:spcAft>
            </a:pPr>
            <a:r>
              <a:rPr lang="en-US" sz="1000" b="1" i="1" dirty="0">
                <a:latin typeface="Avenir Next Demi Bold" panose="020B0503020202020204" pitchFamily="34" charset="0"/>
              </a:rPr>
              <a:t>(KNOWAH)</a:t>
            </a:r>
          </a:p>
        </p:txBody>
      </p:sp>
      <p:sp>
        <p:nvSpPr>
          <p:cNvPr id="38" name="TextBox 37">
            <a:extLst>
              <a:ext uri="{FF2B5EF4-FFF2-40B4-BE49-F238E27FC236}">
                <a16:creationId xmlns:a16="http://schemas.microsoft.com/office/drawing/2014/main" id="{A979EB57-665E-D641-A313-310F0F5E6BA6}"/>
              </a:ext>
            </a:extLst>
          </p:cNvPr>
          <p:cNvSpPr txBox="1"/>
          <p:nvPr/>
        </p:nvSpPr>
        <p:spPr>
          <a:xfrm>
            <a:off x="8217408" y="742492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23372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500" fill="hold"/>
                                        <p:tgtEl>
                                          <p:spTgt spid="36"/>
                                        </p:tgtEl>
                                        <p:attrNameLst>
                                          <p:attrName>ppt_x</p:attrName>
                                        </p:attrNameLst>
                                      </p:cBhvr>
                                      <p:tavLst>
                                        <p:tav tm="0">
                                          <p:val>
                                            <p:strVal val="0-#ppt_w/2"/>
                                          </p:val>
                                        </p:tav>
                                        <p:tav tm="100000">
                                          <p:val>
                                            <p:strVal val="#ppt_x"/>
                                          </p:val>
                                        </p:tav>
                                      </p:tavLst>
                                    </p:anim>
                                    <p:anim calcmode="lin" valueType="num">
                                      <p:cBhvr additive="base">
                                        <p:cTn id="20" dur="500" fill="hold"/>
                                        <p:tgtEl>
                                          <p:spTgt spid="36"/>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500" fill="hold"/>
                                        <p:tgtEl>
                                          <p:spTgt spid="34"/>
                                        </p:tgtEl>
                                        <p:attrNameLst>
                                          <p:attrName>ppt_x</p:attrName>
                                        </p:attrNameLst>
                                      </p:cBhvr>
                                      <p:tavLst>
                                        <p:tav tm="0">
                                          <p:val>
                                            <p:strVal val="0-#ppt_w/2"/>
                                          </p:val>
                                        </p:tav>
                                        <p:tav tm="100000">
                                          <p:val>
                                            <p:strVal val="#ppt_x"/>
                                          </p:val>
                                        </p:tav>
                                      </p:tavLst>
                                    </p:anim>
                                    <p:anim calcmode="lin" valueType="num">
                                      <p:cBhvr additive="base">
                                        <p:cTn id="24" dur="500" fill="hold"/>
                                        <p:tgtEl>
                                          <p:spTgt spid="34"/>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500" fill="hold"/>
                                        <p:tgtEl>
                                          <p:spTgt spid="42"/>
                                        </p:tgtEl>
                                        <p:attrNameLst>
                                          <p:attrName>ppt_x</p:attrName>
                                        </p:attrNameLst>
                                      </p:cBhvr>
                                      <p:tavLst>
                                        <p:tav tm="0">
                                          <p:val>
                                            <p:strVal val="0-#ppt_w/2"/>
                                          </p:val>
                                        </p:tav>
                                        <p:tav tm="100000">
                                          <p:val>
                                            <p:strVal val="#ppt_x"/>
                                          </p:val>
                                        </p:tav>
                                      </p:tavLst>
                                    </p:anim>
                                    <p:anim calcmode="lin" valueType="num">
                                      <p:cBhvr additive="base">
                                        <p:cTn id="28" dur="500" fill="hold"/>
                                        <p:tgtEl>
                                          <p:spTgt spid="42"/>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0-#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0-#ppt_w/2"/>
                                          </p:val>
                                        </p:tav>
                                        <p:tav tm="100000">
                                          <p:val>
                                            <p:strVal val="#ppt_x"/>
                                          </p:val>
                                        </p:tav>
                                      </p:tavLst>
                                    </p:anim>
                                    <p:anim calcmode="lin" valueType="num">
                                      <p:cBhvr additive="base">
                                        <p:cTn id="3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0-#ppt_w/2"/>
                                          </p:val>
                                        </p:tav>
                                        <p:tav tm="100000">
                                          <p:val>
                                            <p:strVal val="#ppt_x"/>
                                          </p:val>
                                        </p:tav>
                                      </p:tavLst>
                                    </p:anim>
                                    <p:anim calcmode="lin" valueType="num">
                                      <p:cBhvr additive="base">
                                        <p:cTn id="4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0-#ppt_w/2"/>
                                          </p:val>
                                        </p:tav>
                                        <p:tav tm="100000">
                                          <p:val>
                                            <p:strVal val="#ppt_x"/>
                                          </p:val>
                                        </p:tav>
                                      </p:tavLst>
                                    </p:anim>
                                    <p:anim calcmode="lin" valueType="num">
                                      <p:cBhvr additive="base">
                                        <p:cTn id="50"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0-#ppt_w/2"/>
                                          </p:val>
                                        </p:tav>
                                        <p:tav tm="100000">
                                          <p:val>
                                            <p:strVal val="#ppt_x"/>
                                          </p:val>
                                        </p:tav>
                                      </p:tavLst>
                                    </p:anim>
                                    <p:anim calcmode="lin" valueType="num">
                                      <p:cBhvr additive="base">
                                        <p:cTn id="56"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16"/>
                                        </p:tgtEl>
                                        <p:attrNameLst>
                                          <p:attrName>style.visibility</p:attrName>
                                        </p:attrNameLst>
                                      </p:cBhvr>
                                      <p:to>
                                        <p:strVal val="visible"/>
                                      </p:to>
                                    </p:set>
                                    <p:anim calcmode="lin" valueType="num">
                                      <p:cBhvr additive="base">
                                        <p:cTn id="61" dur="500" fill="hold"/>
                                        <p:tgtEl>
                                          <p:spTgt spid="16"/>
                                        </p:tgtEl>
                                        <p:attrNameLst>
                                          <p:attrName>ppt_x</p:attrName>
                                        </p:attrNameLst>
                                      </p:cBhvr>
                                      <p:tavLst>
                                        <p:tav tm="0">
                                          <p:val>
                                            <p:strVal val="0-#ppt_w/2"/>
                                          </p:val>
                                        </p:tav>
                                        <p:tav tm="100000">
                                          <p:val>
                                            <p:strVal val="#ppt_x"/>
                                          </p:val>
                                        </p:tav>
                                      </p:tavLst>
                                    </p:anim>
                                    <p:anim calcmode="lin" valueType="num">
                                      <p:cBhvr additive="base">
                                        <p:cTn id="62"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nodeType="clickEffect">
                                  <p:stCondLst>
                                    <p:cond delay="0"/>
                                  </p:stCondLst>
                                  <p:childTnLst>
                                    <p:set>
                                      <p:cBhvr>
                                        <p:cTn id="66" dur="1" fill="hold">
                                          <p:stCondLst>
                                            <p:cond delay="0"/>
                                          </p:stCondLst>
                                        </p:cTn>
                                        <p:tgtEl>
                                          <p:spTgt spid="4"/>
                                        </p:tgtEl>
                                        <p:attrNameLst>
                                          <p:attrName>style.visibility</p:attrName>
                                        </p:attrNameLst>
                                      </p:cBhvr>
                                      <p:to>
                                        <p:strVal val="visible"/>
                                      </p:to>
                                    </p:set>
                                    <p:anim calcmode="lin" valueType="num">
                                      <p:cBhvr additive="base">
                                        <p:cTn id="67" dur="500" fill="hold"/>
                                        <p:tgtEl>
                                          <p:spTgt spid="4"/>
                                        </p:tgtEl>
                                        <p:attrNameLst>
                                          <p:attrName>ppt_x</p:attrName>
                                        </p:attrNameLst>
                                      </p:cBhvr>
                                      <p:tavLst>
                                        <p:tav tm="0">
                                          <p:val>
                                            <p:strVal val="1+#ppt_w/2"/>
                                          </p:val>
                                        </p:tav>
                                        <p:tav tm="100000">
                                          <p:val>
                                            <p:strVal val="#ppt_x"/>
                                          </p:val>
                                        </p:tav>
                                      </p:tavLst>
                                    </p:anim>
                                    <p:anim calcmode="lin" valueType="num">
                                      <p:cBhvr additive="base">
                                        <p:cTn id="6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2" fill="hold" grpId="0" nodeType="clickEffect">
                                  <p:stCondLst>
                                    <p:cond delay="0"/>
                                  </p:stCondLst>
                                  <p:childTnLst>
                                    <p:set>
                                      <p:cBhvr>
                                        <p:cTn id="72" dur="1" fill="hold">
                                          <p:stCondLst>
                                            <p:cond delay="0"/>
                                          </p:stCondLst>
                                        </p:cTn>
                                        <p:tgtEl>
                                          <p:spTgt spid="50"/>
                                        </p:tgtEl>
                                        <p:attrNameLst>
                                          <p:attrName>style.visibility</p:attrName>
                                        </p:attrNameLst>
                                      </p:cBhvr>
                                      <p:to>
                                        <p:strVal val="visible"/>
                                      </p:to>
                                    </p:set>
                                    <p:anim calcmode="lin" valueType="num">
                                      <p:cBhvr additive="base">
                                        <p:cTn id="73" dur="500" fill="hold"/>
                                        <p:tgtEl>
                                          <p:spTgt spid="50"/>
                                        </p:tgtEl>
                                        <p:attrNameLst>
                                          <p:attrName>ppt_x</p:attrName>
                                        </p:attrNameLst>
                                      </p:cBhvr>
                                      <p:tavLst>
                                        <p:tav tm="0">
                                          <p:val>
                                            <p:strVal val="1+#ppt_w/2"/>
                                          </p:val>
                                        </p:tav>
                                        <p:tav tm="100000">
                                          <p:val>
                                            <p:strVal val="#ppt_x"/>
                                          </p:val>
                                        </p:tav>
                                      </p:tavLst>
                                    </p:anim>
                                    <p:anim calcmode="lin" valueType="num">
                                      <p:cBhvr additive="base">
                                        <p:cTn id="74" dur="500" fill="hold"/>
                                        <p:tgtEl>
                                          <p:spTgt spid="50"/>
                                        </p:tgtEl>
                                        <p:attrNameLst>
                                          <p:attrName>ppt_y</p:attrName>
                                        </p:attrNameLst>
                                      </p:cBhvr>
                                      <p:tavLst>
                                        <p:tav tm="0">
                                          <p:val>
                                            <p:strVal val="#ppt_y"/>
                                          </p:val>
                                        </p:tav>
                                        <p:tav tm="100000">
                                          <p:val>
                                            <p:strVal val="#ppt_y"/>
                                          </p:val>
                                        </p:tav>
                                      </p:tavLst>
                                    </p:anim>
                                  </p:childTnLst>
                                </p:cTn>
                              </p:par>
                              <p:par>
                                <p:cTn id="75" presetID="2" presetClass="entr" presetSubtype="2" fill="hold" nodeType="withEffect">
                                  <p:stCondLst>
                                    <p:cond delay="0"/>
                                  </p:stCondLst>
                                  <p:childTnLst>
                                    <p:set>
                                      <p:cBhvr>
                                        <p:cTn id="76" dur="1" fill="hold">
                                          <p:stCondLst>
                                            <p:cond delay="0"/>
                                          </p:stCondLst>
                                        </p:cTn>
                                        <p:tgtEl>
                                          <p:spTgt spid="51"/>
                                        </p:tgtEl>
                                        <p:attrNameLst>
                                          <p:attrName>style.visibility</p:attrName>
                                        </p:attrNameLst>
                                      </p:cBhvr>
                                      <p:to>
                                        <p:strVal val="visible"/>
                                      </p:to>
                                    </p:set>
                                    <p:anim calcmode="lin" valueType="num">
                                      <p:cBhvr additive="base">
                                        <p:cTn id="77" dur="500" fill="hold"/>
                                        <p:tgtEl>
                                          <p:spTgt spid="51"/>
                                        </p:tgtEl>
                                        <p:attrNameLst>
                                          <p:attrName>ppt_x</p:attrName>
                                        </p:attrNameLst>
                                      </p:cBhvr>
                                      <p:tavLst>
                                        <p:tav tm="0">
                                          <p:val>
                                            <p:strVal val="1+#ppt_w/2"/>
                                          </p:val>
                                        </p:tav>
                                        <p:tav tm="100000">
                                          <p:val>
                                            <p:strVal val="#ppt_x"/>
                                          </p:val>
                                        </p:tav>
                                      </p:tavLst>
                                    </p:anim>
                                    <p:anim calcmode="lin" valueType="num">
                                      <p:cBhvr additive="base">
                                        <p:cTn id="78"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2" fill="hold" grpId="0" nodeType="clickEffect">
                                  <p:stCondLst>
                                    <p:cond delay="0"/>
                                  </p:stCondLst>
                                  <p:childTnLst>
                                    <p:set>
                                      <p:cBhvr>
                                        <p:cTn id="82" dur="1" fill="hold">
                                          <p:stCondLst>
                                            <p:cond delay="0"/>
                                          </p:stCondLst>
                                        </p:cTn>
                                        <p:tgtEl>
                                          <p:spTgt spid="18"/>
                                        </p:tgtEl>
                                        <p:attrNameLst>
                                          <p:attrName>style.visibility</p:attrName>
                                        </p:attrNameLst>
                                      </p:cBhvr>
                                      <p:to>
                                        <p:strVal val="visible"/>
                                      </p:to>
                                    </p:set>
                                    <p:anim calcmode="lin" valueType="num">
                                      <p:cBhvr additive="base">
                                        <p:cTn id="83" dur="500" fill="hold"/>
                                        <p:tgtEl>
                                          <p:spTgt spid="18"/>
                                        </p:tgtEl>
                                        <p:attrNameLst>
                                          <p:attrName>ppt_x</p:attrName>
                                        </p:attrNameLst>
                                      </p:cBhvr>
                                      <p:tavLst>
                                        <p:tav tm="0">
                                          <p:val>
                                            <p:strVal val="1+#ppt_w/2"/>
                                          </p:val>
                                        </p:tav>
                                        <p:tav tm="100000">
                                          <p:val>
                                            <p:strVal val="#ppt_x"/>
                                          </p:val>
                                        </p:tav>
                                      </p:tavLst>
                                    </p:anim>
                                    <p:anim calcmode="lin" valueType="num">
                                      <p:cBhvr additive="base">
                                        <p:cTn id="84" dur="500" fill="hold"/>
                                        <p:tgtEl>
                                          <p:spTgt spid="18"/>
                                        </p:tgtEl>
                                        <p:attrNameLst>
                                          <p:attrName>ppt_y</p:attrName>
                                        </p:attrNameLst>
                                      </p:cBhvr>
                                      <p:tavLst>
                                        <p:tav tm="0">
                                          <p:val>
                                            <p:strVal val="#ppt_y"/>
                                          </p:val>
                                        </p:tav>
                                        <p:tav tm="100000">
                                          <p:val>
                                            <p:strVal val="#ppt_y"/>
                                          </p:val>
                                        </p:tav>
                                      </p:tavLst>
                                    </p:anim>
                                  </p:childTnLst>
                                </p:cTn>
                              </p:par>
                              <p:par>
                                <p:cTn id="85" presetID="2" presetClass="entr" presetSubtype="2"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anim calcmode="lin" valueType="num">
                                      <p:cBhvr additive="base">
                                        <p:cTn id="87" dur="500" fill="hold"/>
                                        <p:tgtEl>
                                          <p:spTgt spid="19"/>
                                        </p:tgtEl>
                                        <p:attrNameLst>
                                          <p:attrName>ppt_x</p:attrName>
                                        </p:attrNameLst>
                                      </p:cBhvr>
                                      <p:tavLst>
                                        <p:tav tm="0">
                                          <p:val>
                                            <p:strVal val="1+#ppt_w/2"/>
                                          </p:val>
                                        </p:tav>
                                        <p:tav tm="100000">
                                          <p:val>
                                            <p:strVal val="#ppt_x"/>
                                          </p:val>
                                        </p:tav>
                                      </p:tavLst>
                                    </p:anim>
                                    <p:anim calcmode="lin" valueType="num">
                                      <p:cBhvr additive="base">
                                        <p:cTn id="88" dur="500" fill="hold"/>
                                        <p:tgtEl>
                                          <p:spTgt spid="19"/>
                                        </p:tgtEl>
                                        <p:attrNameLst>
                                          <p:attrName>ppt_y</p:attrName>
                                        </p:attrNameLst>
                                      </p:cBhvr>
                                      <p:tavLst>
                                        <p:tav tm="0">
                                          <p:val>
                                            <p:strVal val="#ppt_y"/>
                                          </p:val>
                                        </p:tav>
                                        <p:tav tm="100000">
                                          <p:val>
                                            <p:strVal val="#ppt_y"/>
                                          </p:val>
                                        </p:tav>
                                      </p:tavLst>
                                    </p:anim>
                                  </p:childTnLst>
                                </p:cTn>
                              </p:par>
                              <p:par>
                                <p:cTn id="89" presetID="2" presetClass="entr" presetSubtype="2" fill="hold" nodeType="withEffect">
                                  <p:stCondLst>
                                    <p:cond delay="0"/>
                                  </p:stCondLst>
                                  <p:childTnLst>
                                    <p:set>
                                      <p:cBhvr>
                                        <p:cTn id="90" dur="1" fill="hold">
                                          <p:stCondLst>
                                            <p:cond delay="0"/>
                                          </p:stCondLst>
                                        </p:cTn>
                                        <p:tgtEl>
                                          <p:spTgt spid="23"/>
                                        </p:tgtEl>
                                        <p:attrNameLst>
                                          <p:attrName>style.visibility</p:attrName>
                                        </p:attrNameLst>
                                      </p:cBhvr>
                                      <p:to>
                                        <p:strVal val="visible"/>
                                      </p:to>
                                    </p:set>
                                    <p:anim calcmode="lin" valueType="num">
                                      <p:cBhvr additive="base">
                                        <p:cTn id="91" dur="500" fill="hold"/>
                                        <p:tgtEl>
                                          <p:spTgt spid="23"/>
                                        </p:tgtEl>
                                        <p:attrNameLst>
                                          <p:attrName>ppt_x</p:attrName>
                                        </p:attrNameLst>
                                      </p:cBhvr>
                                      <p:tavLst>
                                        <p:tav tm="0">
                                          <p:val>
                                            <p:strVal val="1+#ppt_w/2"/>
                                          </p:val>
                                        </p:tav>
                                        <p:tav tm="100000">
                                          <p:val>
                                            <p:strVal val="#ppt_x"/>
                                          </p:val>
                                        </p:tav>
                                      </p:tavLst>
                                    </p:anim>
                                    <p:anim calcmode="lin" valueType="num">
                                      <p:cBhvr additive="base">
                                        <p:cTn id="92"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2" fill="hold" grpId="0" nodeType="clickEffect">
                                  <p:stCondLst>
                                    <p:cond delay="0"/>
                                  </p:stCondLst>
                                  <p:childTnLst>
                                    <p:set>
                                      <p:cBhvr>
                                        <p:cTn id="96" dur="1" fill="hold">
                                          <p:stCondLst>
                                            <p:cond delay="0"/>
                                          </p:stCondLst>
                                        </p:cTn>
                                        <p:tgtEl>
                                          <p:spTgt spid="21"/>
                                        </p:tgtEl>
                                        <p:attrNameLst>
                                          <p:attrName>style.visibility</p:attrName>
                                        </p:attrNameLst>
                                      </p:cBhvr>
                                      <p:to>
                                        <p:strVal val="visible"/>
                                      </p:to>
                                    </p:set>
                                    <p:anim calcmode="lin" valueType="num">
                                      <p:cBhvr additive="base">
                                        <p:cTn id="97" dur="500" fill="hold"/>
                                        <p:tgtEl>
                                          <p:spTgt spid="21"/>
                                        </p:tgtEl>
                                        <p:attrNameLst>
                                          <p:attrName>ppt_x</p:attrName>
                                        </p:attrNameLst>
                                      </p:cBhvr>
                                      <p:tavLst>
                                        <p:tav tm="0">
                                          <p:val>
                                            <p:strVal val="1+#ppt_w/2"/>
                                          </p:val>
                                        </p:tav>
                                        <p:tav tm="100000">
                                          <p:val>
                                            <p:strVal val="#ppt_x"/>
                                          </p:val>
                                        </p:tav>
                                      </p:tavLst>
                                    </p:anim>
                                    <p:anim calcmode="lin" valueType="num">
                                      <p:cBhvr additive="base">
                                        <p:cTn id="98" dur="500" fill="hold"/>
                                        <p:tgtEl>
                                          <p:spTgt spid="21"/>
                                        </p:tgtEl>
                                        <p:attrNameLst>
                                          <p:attrName>ppt_y</p:attrName>
                                        </p:attrNameLst>
                                      </p:cBhvr>
                                      <p:tavLst>
                                        <p:tav tm="0">
                                          <p:val>
                                            <p:strVal val="#ppt_y"/>
                                          </p:val>
                                        </p:tav>
                                        <p:tav tm="100000">
                                          <p:val>
                                            <p:strVal val="#ppt_y"/>
                                          </p:val>
                                        </p:tav>
                                      </p:tavLst>
                                    </p:anim>
                                  </p:childTnLst>
                                </p:cTn>
                              </p:par>
                              <p:par>
                                <p:cTn id="99" presetID="2" presetClass="entr" presetSubtype="2" fill="hold" grpId="0" nodeType="withEffect">
                                  <p:stCondLst>
                                    <p:cond delay="0"/>
                                  </p:stCondLst>
                                  <p:childTnLst>
                                    <p:set>
                                      <p:cBhvr>
                                        <p:cTn id="100" dur="1" fill="hold">
                                          <p:stCondLst>
                                            <p:cond delay="0"/>
                                          </p:stCondLst>
                                        </p:cTn>
                                        <p:tgtEl>
                                          <p:spTgt spid="26"/>
                                        </p:tgtEl>
                                        <p:attrNameLst>
                                          <p:attrName>style.visibility</p:attrName>
                                        </p:attrNameLst>
                                      </p:cBhvr>
                                      <p:to>
                                        <p:strVal val="visible"/>
                                      </p:to>
                                    </p:set>
                                    <p:anim calcmode="lin" valueType="num">
                                      <p:cBhvr additive="base">
                                        <p:cTn id="101" dur="500" fill="hold"/>
                                        <p:tgtEl>
                                          <p:spTgt spid="26"/>
                                        </p:tgtEl>
                                        <p:attrNameLst>
                                          <p:attrName>ppt_x</p:attrName>
                                        </p:attrNameLst>
                                      </p:cBhvr>
                                      <p:tavLst>
                                        <p:tav tm="0">
                                          <p:val>
                                            <p:strVal val="1+#ppt_w/2"/>
                                          </p:val>
                                        </p:tav>
                                        <p:tav tm="100000">
                                          <p:val>
                                            <p:strVal val="#ppt_x"/>
                                          </p:val>
                                        </p:tav>
                                      </p:tavLst>
                                    </p:anim>
                                    <p:anim calcmode="lin" valueType="num">
                                      <p:cBhvr additive="base">
                                        <p:cTn id="102" dur="500" fill="hold"/>
                                        <p:tgtEl>
                                          <p:spTgt spid="26"/>
                                        </p:tgtEl>
                                        <p:attrNameLst>
                                          <p:attrName>ppt_y</p:attrName>
                                        </p:attrNameLst>
                                      </p:cBhvr>
                                      <p:tavLst>
                                        <p:tav tm="0">
                                          <p:val>
                                            <p:strVal val="#ppt_y"/>
                                          </p:val>
                                        </p:tav>
                                        <p:tav tm="100000">
                                          <p:val>
                                            <p:strVal val="#ppt_y"/>
                                          </p:val>
                                        </p:tav>
                                      </p:tavLst>
                                    </p:anim>
                                  </p:childTnLst>
                                </p:cTn>
                              </p:par>
                              <p:par>
                                <p:cTn id="103" presetID="2" presetClass="entr" presetSubtype="2" fill="hold" nodeType="withEffect">
                                  <p:stCondLst>
                                    <p:cond delay="0"/>
                                  </p:stCondLst>
                                  <p:childTnLst>
                                    <p:set>
                                      <p:cBhvr>
                                        <p:cTn id="104" dur="1" fill="hold">
                                          <p:stCondLst>
                                            <p:cond delay="0"/>
                                          </p:stCondLst>
                                        </p:cTn>
                                        <p:tgtEl>
                                          <p:spTgt spid="27"/>
                                        </p:tgtEl>
                                        <p:attrNameLst>
                                          <p:attrName>style.visibility</p:attrName>
                                        </p:attrNameLst>
                                      </p:cBhvr>
                                      <p:to>
                                        <p:strVal val="visible"/>
                                      </p:to>
                                    </p:set>
                                    <p:anim calcmode="lin" valueType="num">
                                      <p:cBhvr additive="base">
                                        <p:cTn id="105" dur="500" fill="hold"/>
                                        <p:tgtEl>
                                          <p:spTgt spid="27"/>
                                        </p:tgtEl>
                                        <p:attrNameLst>
                                          <p:attrName>ppt_x</p:attrName>
                                        </p:attrNameLst>
                                      </p:cBhvr>
                                      <p:tavLst>
                                        <p:tav tm="0">
                                          <p:val>
                                            <p:strVal val="1+#ppt_w/2"/>
                                          </p:val>
                                        </p:tav>
                                        <p:tav tm="100000">
                                          <p:val>
                                            <p:strVal val="#ppt_x"/>
                                          </p:val>
                                        </p:tav>
                                      </p:tavLst>
                                    </p:anim>
                                    <p:anim calcmode="lin" valueType="num">
                                      <p:cBhvr additive="base">
                                        <p:cTn id="106"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2" fill="hold" grpId="0" nodeType="clickEffect">
                                  <p:stCondLst>
                                    <p:cond delay="0"/>
                                  </p:stCondLst>
                                  <p:childTnLst>
                                    <p:set>
                                      <p:cBhvr>
                                        <p:cTn id="110" dur="1" fill="hold">
                                          <p:stCondLst>
                                            <p:cond delay="0"/>
                                          </p:stCondLst>
                                        </p:cTn>
                                        <p:tgtEl>
                                          <p:spTgt spid="43"/>
                                        </p:tgtEl>
                                        <p:attrNameLst>
                                          <p:attrName>style.visibility</p:attrName>
                                        </p:attrNameLst>
                                      </p:cBhvr>
                                      <p:to>
                                        <p:strVal val="visible"/>
                                      </p:to>
                                    </p:set>
                                    <p:anim calcmode="lin" valueType="num">
                                      <p:cBhvr additive="base">
                                        <p:cTn id="111" dur="500" fill="hold"/>
                                        <p:tgtEl>
                                          <p:spTgt spid="43"/>
                                        </p:tgtEl>
                                        <p:attrNameLst>
                                          <p:attrName>ppt_x</p:attrName>
                                        </p:attrNameLst>
                                      </p:cBhvr>
                                      <p:tavLst>
                                        <p:tav tm="0">
                                          <p:val>
                                            <p:strVal val="1+#ppt_w/2"/>
                                          </p:val>
                                        </p:tav>
                                        <p:tav tm="100000">
                                          <p:val>
                                            <p:strVal val="#ppt_x"/>
                                          </p:val>
                                        </p:tav>
                                      </p:tavLst>
                                    </p:anim>
                                    <p:anim calcmode="lin" valueType="num">
                                      <p:cBhvr additive="base">
                                        <p:cTn id="112" dur="500" fill="hold"/>
                                        <p:tgtEl>
                                          <p:spTgt spid="43"/>
                                        </p:tgtEl>
                                        <p:attrNameLst>
                                          <p:attrName>ppt_y</p:attrName>
                                        </p:attrNameLst>
                                      </p:cBhvr>
                                      <p:tavLst>
                                        <p:tav tm="0">
                                          <p:val>
                                            <p:strVal val="#ppt_y"/>
                                          </p:val>
                                        </p:tav>
                                        <p:tav tm="100000">
                                          <p:val>
                                            <p:strVal val="#ppt_y"/>
                                          </p:val>
                                        </p:tav>
                                      </p:tavLst>
                                    </p:anim>
                                  </p:childTnLst>
                                </p:cTn>
                              </p:par>
                              <p:par>
                                <p:cTn id="113" presetID="2" presetClass="entr" presetSubtype="2" fill="hold" grpId="0" nodeType="withEffect">
                                  <p:stCondLst>
                                    <p:cond delay="0"/>
                                  </p:stCondLst>
                                  <p:childTnLst>
                                    <p:set>
                                      <p:cBhvr>
                                        <p:cTn id="114" dur="1" fill="hold">
                                          <p:stCondLst>
                                            <p:cond delay="0"/>
                                          </p:stCondLst>
                                        </p:cTn>
                                        <p:tgtEl>
                                          <p:spTgt spid="47"/>
                                        </p:tgtEl>
                                        <p:attrNameLst>
                                          <p:attrName>style.visibility</p:attrName>
                                        </p:attrNameLst>
                                      </p:cBhvr>
                                      <p:to>
                                        <p:strVal val="visible"/>
                                      </p:to>
                                    </p:set>
                                    <p:anim calcmode="lin" valueType="num">
                                      <p:cBhvr additive="base">
                                        <p:cTn id="115" dur="500" fill="hold"/>
                                        <p:tgtEl>
                                          <p:spTgt spid="47"/>
                                        </p:tgtEl>
                                        <p:attrNameLst>
                                          <p:attrName>ppt_x</p:attrName>
                                        </p:attrNameLst>
                                      </p:cBhvr>
                                      <p:tavLst>
                                        <p:tav tm="0">
                                          <p:val>
                                            <p:strVal val="1+#ppt_w/2"/>
                                          </p:val>
                                        </p:tav>
                                        <p:tav tm="100000">
                                          <p:val>
                                            <p:strVal val="#ppt_x"/>
                                          </p:val>
                                        </p:tav>
                                      </p:tavLst>
                                    </p:anim>
                                    <p:anim calcmode="lin" valueType="num">
                                      <p:cBhvr additive="base">
                                        <p:cTn id="116" dur="500" fill="hold"/>
                                        <p:tgtEl>
                                          <p:spTgt spid="47"/>
                                        </p:tgtEl>
                                        <p:attrNameLst>
                                          <p:attrName>ppt_y</p:attrName>
                                        </p:attrNameLst>
                                      </p:cBhvr>
                                      <p:tavLst>
                                        <p:tav tm="0">
                                          <p:val>
                                            <p:strVal val="#ppt_y"/>
                                          </p:val>
                                        </p:tav>
                                        <p:tav tm="100000">
                                          <p:val>
                                            <p:strVal val="#ppt_y"/>
                                          </p:val>
                                        </p:tav>
                                      </p:tavLst>
                                    </p:anim>
                                  </p:childTnLst>
                                </p:cTn>
                              </p:par>
                              <p:par>
                                <p:cTn id="117" presetID="2" presetClass="entr" presetSubtype="2" fill="hold" nodeType="withEffect">
                                  <p:stCondLst>
                                    <p:cond delay="0"/>
                                  </p:stCondLst>
                                  <p:childTnLst>
                                    <p:set>
                                      <p:cBhvr>
                                        <p:cTn id="118" dur="1" fill="hold">
                                          <p:stCondLst>
                                            <p:cond delay="0"/>
                                          </p:stCondLst>
                                        </p:cTn>
                                        <p:tgtEl>
                                          <p:spTgt spid="1034"/>
                                        </p:tgtEl>
                                        <p:attrNameLst>
                                          <p:attrName>style.visibility</p:attrName>
                                        </p:attrNameLst>
                                      </p:cBhvr>
                                      <p:to>
                                        <p:strVal val="visible"/>
                                      </p:to>
                                    </p:set>
                                    <p:anim calcmode="lin" valueType="num">
                                      <p:cBhvr additive="base">
                                        <p:cTn id="119" dur="500" fill="hold"/>
                                        <p:tgtEl>
                                          <p:spTgt spid="1034"/>
                                        </p:tgtEl>
                                        <p:attrNameLst>
                                          <p:attrName>ppt_x</p:attrName>
                                        </p:attrNameLst>
                                      </p:cBhvr>
                                      <p:tavLst>
                                        <p:tav tm="0">
                                          <p:val>
                                            <p:strVal val="1+#ppt_w/2"/>
                                          </p:val>
                                        </p:tav>
                                        <p:tav tm="100000">
                                          <p:val>
                                            <p:strVal val="#ppt_x"/>
                                          </p:val>
                                        </p:tav>
                                      </p:tavLst>
                                    </p:anim>
                                    <p:anim calcmode="lin" valueType="num">
                                      <p:cBhvr additive="base">
                                        <p:cTn id="120" dur="500" fill="hold"/>
                                        <p:tgtEl>
                                          <p:spTgt spid="1034"/>
                                        </p:tgtEl>
                                        <p:attrNameLst>
                                          <p:attrName>ppt_y</p:attrName>
                                        </p:attrNameLst>
                                      </p:cBhvr>
                                      <p:tavLst>
                                        <p:tav tm="0">
                                          <p:val>
                                            <p:strVal val="#ppt_y"/>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2" fill="hold" grpId="0" nodeType="clickEffect">
                                  <p:stCondLst>
                                    <p:cond delay="0"/>
                                  </p:stCondLst>
                                  <p:childTnLst>
                                    <p:set>
                                      <p:cBhvr>
                                        <p:cTn id="124" dur="1" fill="hold">
                                          <p:stCondLst>
                                            <p:cond delay="0"/>
                                          </p:stCondLst>
                                        </p:cTn>
                                        <p:tgtEl>
                                          <p:spTgt spid="22"/>
                                        </p:tgtEl>
                                        <p:attrNameLst>
                                          <p:attrName>style.visibility</p:attrName>
                                        </p:attrNameLst>
                                      </p:cBhvr>
                                      <p:to>
                                        <p:strVal val="visible"/>
                                      </p:to>
                                    </p:set>
                                    <p:anim calcmode="lin" valueType="num">
                                      <p:cBhvr additive="base">
                                        <p:cTn id="125" dur="500" fill="hold"/>
                                        <p:tgtEl>
                                          <p:spTgt spid="22"/>
                                        </p:tgtEl>
                                        <p:attrNameLst>
                                          <p:attrName>ppt_x</p:attrName>
                                        </p:attrNameLst>
                                      </p:cBhvr>
                                      <p:tavLst>
                                        <p:tav tm="0">
                                          <p:val>
                                            <p:strVal val="1+#ppt_w/2"/>
                                          </p:val>
                                        </p:tav>
                                        <p:tav tm="100000">
                                          <p:val>
                                            <p:strVal val="#ppt_x"/>
                                          </p:val>
                                        </p:tav>
                                      </p:tavLst>
                                    </p:anim>
                                    <p:anim calcmode="lin" valueType="num">
                                      <p:cBhvr additive="base">
                                        <p:cTn id="126" dur="500" fill="hold"/>
                                        <p:tgtEl>
                                          <p:spTgt spid="22"/>
                                        </p:tgtEl>
                                        <p:attrNameLst>
                                          <p:attrName>ppt_y</p:attrName>
                                        </p:attrNameLst>
                                      </p:cBhvr>
                                      <p:tavLst>
                                        <p:tav tm="0">
                                          <p:val>
                                            <p:strVal val="#ppt_y"/>
                                          </p:val>
                                        </p:tav>
                                        <p:tav tm="100000">
                                          <p:val>
                                            <p:strVal val="#ppt_y"/>
                                          </p:val>
                                        </p:tav>
                                      </p:tavLst>
                                    </p:anim>
                                  </p:childTnLst>
                                </p:cTn>
                              </p:par>
                              <p:par>
                                <p:cTn id="127" presetID="2" presetClass="entr" presetSubtype="2" fill="hold" nodeType="withEffect">
                                  <p:stCondLst>
                                    <p:cond delay="0"/>
                                  </p:stCondLst>
                                  <p:childTnLst>
                                    <p:set>
                                      <p:cBhvr>
                                        <p:cTn id="128" dur="1" fill="hold">
                                          <p:stCondLst>
                                            <p:cond delay="0"/>
                                          </p:stCondLst>
                                        </p:cTn>
                                        <p:tgtEl>
                                          <p:spTgt spid="24"/>
                                        </p:tgtEl>
                                        <p:attrNameLst>
                                          <p:attrName>style.visibility</p:attrName>
                                        </p:attrNameLst>
                                      </p:cBhvr>
                                      <p:to>
                                        <p:strVal val="visible"/>
                                      </p:to>
                                    </p:set>
                                    <p:anim calcmode="lin" valueType="num">
                                      <p:cBhvr additive="base">
                                        <p:cTn id="129" dur="500" fill="hold"/>
                                        <p:tgtEl>
                                          <p:spTgt spid="24"/>
                                        </p:tgtEl>
                                        <p:attrNameLst>
                                          <p:attrName>ppt_x</p:attrName>
                                        </p:attrNameLst>
                                      </p:cBhvr>
                                      <p:tavLst>
                                        <p:tav tm="0">
                                          <p:val>
                                            <p:strVal val="1+#ppt_w/2"/>
                                          </p:val>
                                        </p:tav>
                                        <p:tav tm="100000">
                                          <p:val>
                                            <p:strVal val="#ppt_x"/>
                                          </p:val>
                                        </p:tav>
                                      </p:tavLst>
                                    </p:anim>
                                    <p:anim calcmode="lin" valueType="num">
                                      <p:cBhvr additive="base">
                                        <p:cTn id="130" dur="500" fill="hold"/>
                                        <p:tgtEl>
                                          <p:spTgt spid="24"/>
                                        </p:tgtEl>
                                        <p:attrNameLst>
                                          <p:attrName>ppt_y</p:attrName>
                                        </p:attrNameLst>
                                      </p:cBhvr>
                                      <p:tavLst>
                                        <p:tav tm="0">
                                          <p:val>
                                            <p:strVal val="#ppt_y"/>
                                          </p:val>
                                        </p:tav>
                                        <p:tav tm="100000">
                                          <p:val>
                                            <p:strVal val="#ppt_y"/>
                                          </p:val>
                                        </p:tav>
                                      </p:tavLst>
                                    </p:anim>
                                  </p:childTnLst>
                                </p:cTn>
                              </p:par>
                              <p:par>
                                <p:cTn id="131" presetID="2" presetClass="entr" presetSubtype="2" fill="hold" grpId="0" nodeType="withEffect">
                                  <p:stCondLst>
                                    <p:cond delay="0"/>
                                  </p:stCondLst>
                                  <p:childTnLst>
                                    <p:set>
                                      <p:cBhvr>
                                        <p:cTn id="132" dur="1" fill="hold">
                                          <p:stCondLst>
                                            <p:cond delay="0"/>
                                          </p:stCondLst>
                                        </p:cTn>
                                        <p:tgtEl>
                                          <p:spTgt spid="28"/>
                                        </p:tgtEl>
                                        <p:attrNameLst>
                                          <p:attrName>style.visibility</p:attrName>
                                        </p:attrNameLst>
                                      </p:cBhvr>
                                      <p:to>
                                        <p:strVal val="visible"/>
                                      </p:to>
                                    </p:set>
                                    <p:anim calcmode="lin" valueType="num">
                                      <p:cBhvr additive="base">
                                        <p:cTn id="133" dur="500" fill="hold"/>
                                        <p:tgtEl>
                                          <p:spTgt spid="28"/>
                                        </p:tgtEl>
                                        <p:attrNameLst>
                                          <p:attrName>ppt_x</p:attrName>
                                        </p:attrNameLst>
                                      </p:cBhvr>
                                      <p:tavLst>
                                        <p:tav tm="0">
                                          <p:val>
                                            <p:strVal val="1+#ppt_w/2"/>
                                          </p:val>
                                        </p:tav>
                                        <p:tav tm="100000">
                                          <p:val>
                                            <p:strVal val="#ppt_x"/>
                                          </p:val>
                                        </p:tav>
                                      </p:tavLst>
                                    </p:anim>
                                    <p:anim calcmode="lin" valueType="num">
                                      <p:cBhvr additive="base">
                                        <p:cTn id="134"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 presetClass="entr" presetSubtype="2" fill="hold" grpId="0" nodeType="clickEffect">
                                  <p:stCondLst>
                                    <p:cond delay="0"/>
                                  </p:stCondLst>
                                  <p:childTnLst>
                                    <p:set>
                                      <p:cBhvr>
                                        <p:cTn id="138" dur="1" fill="hold">
                                          <p:stCondLst>
                                            <p:cond delay="0"/>
                                          </p:stCondLst>
                                        </p:cTn>
                                        <p:tgtEl>
                                          <p:spTgt spid="20"/>
                                        </p:tgtEl>
                                        <p:attrNameLst>
                                          <p:attrName>style.visibility</p:attrName>
                                        </p:attrNameLst>
                                      </p:cBhvr>
                                      <p:to>
                                        <p:strVal val="visible"/>
                                      </p:to>
                                    </p:set>
                                    <p:anim calcmode="lin" valueType="num">
                                      <p:cBhvr additive="base">
                                        <p:cTn id="139" dur="500" fill="hold"/>
                                        <p:tgtEl>
                                          <p:spTgt spid="20"/>
                                        </p:tgtEl>
                                        <p:attrNameLst>
                                          <p:attrName>ppt_x</p:attrName>
                                        </p:attrNameLst>
                                      </p:cBhvr>
                                      <p:tavLst>
                                        <p:tav tm="0">
                                          <p:val>
                                            <p:strVal val="1+#ppt_w/2"/>
                                          </p:val>
                                        </p:tav>
                                        <p:tav tm="100000">
                                          <p:val>
                                            <p:strVal val="#ppt_x"/>
                                          </p:val>
                                        </p:tav>
                                      </p:tavLst>
                                    </p:anim>
                                    <p:anim calcmode="lin" valueType="num">
                                      <p:cBhvr additive="base">
                                        <p:cTn id="140" dur="500" fill="hold"/>
                                        <p:tgtEl>
                                          <p:spTgt spid="20"/>
                                        </p:tgtEl>
                                        <p:attrNameLst>
                                          <p:attrName>ppt_y</p:attrName>
                                        </p:attrNameLst>
                                      </p:cBhvr>
                                      <p:tavLst>
                                        <p:tav tm="0">
                                          <p:val>
                                            <p:strVal val="#ppt_y"/>
                                          </p:val>
                                        </p:tav>
                                        <p:tav tm="100000">
                                          <p:val>
                                            <p:strVal val="#ppt_y"/>
                                          </p:val>
                                        </p:tav>
                                      </p:tavLst>
                                    </p:anim>
                                  </p:childTnLst>
                                </p:cTn>
                              </p:par>
                              <p:par>
                                <p:cTn id="141" presetID="2" presetClass="entr" presetSubtype="2" fill="hold" nodeType="withEffect">
                                  <p:stCondLst>
                                    <p:cond delay="0"/>
                                  </p:stCondLst>
                                  <p:childTnLst>
                                    <p:set>
                                      <p:cBhvr>
                                        <p:cTn id="142" dur="1" fill="hold">
                                          <p:stCondLst>
                                            <p:cond delay="0"/>
                                          </p:stCondLst>
                                        </p:cTn>
                                        <p:tgtEl>
                                          <p:spTgt spid="25"/>
                                        </p:tgtEl>
                                        <p:attrNameLst>
                                          <p:attrName>style.visibility</p:attrName>
                                        </p:attrNameLst>
                                      </p:cBhvr>
                                      <p:to>
                                        <p:strVal val="visible"/>
                                      </p:to>
                                    </p:set>
                                    <p:anim calcmode="lin" valueType="num">
                                      <p:cBhvr additive="base">
                                        <p:cTn id="143" dur="500" fill="hold"/>
                                        <p:tgtEl>
                                          <p:spTgt spid="25"/>
                                        </p:tgtEl>
                                        <p:attrNameLst>
                                          <p:attrName>ppt_x</p:attrName>
                                        </p:attrNameLst>
                                      </p:cBhvr>
                                      <p:tavLst>
                                        <p:tav tm="0">
                                          <p:val>
                                            <p:strVal val="1+#ppt_w/2"/>
                                          </p:val>
                                        </p:tav>
                                        <p:tav tm="100000">
                                          <p:val>
                                            <p:strVal val="#ppt_x"/>
                                          </p:val>
                                        </p:tav>
                                      </p:tavLst>
                                    </p:anim>
                                    <p:anim calcmode="lin" valueType="num">
                                      <p:cBhvr additive="base">
                                        <p:cTn id="144" dur="500" fill="hold"/>
                                        <p:tgtEl>
                                          <p:spTgt spid="25"/>
                                        </p:tgtEl>
                                        <p:attrNameLst>
                                          <p:attrName>ppt_y</p:attrName>
                                        </p:attrNameLst>
                                      </p:cBhvr>
                                      <p:tavLst>
                                        <p:tav tm="0">
                                          <p:val>
                                            <p:strVal val="#ppt_y"/>
                                          </p:val>
                                        </p:tav>
                                        <p:tav tm="100000">
                                          <p:val>
                                            <p:strVal val="#ppt_y"/>
                                          </p:val>
                                        </p:tav>
                                      </p:tavLst>
                                    </p:anim>
                                  </p:childTnLst>
                                </p:cTn>
                              </p:par>
                              <p:par>
                                <p:cTn id="145" presetID="2" presetClass="entr" presetSubtype="2" fill="hold" grpId="0" nodeType="withEffect">
                                  <p:stCondLst>
                                    <p:cond delay="0"/>
                                  </p:stCondLst>
                                  <p:childTnLst>
                                    <p:set>
                                      <p:cBhvr>
                                        <p:cTn id="146" dur="1" fill="hold">
                                          <p:stCondLst>
                                            <p:cond delay="0"/>
                                          </p:stCondLst>
                                        </p:cTn>
                                        <p:tgtEl>
                                          <p:spTgt spid="29"/>
                                        </p:tgtEl>
                                        <p:attrNameLst>
                                          <p:attrName>style.visibility</p:attrName>
                                        </p:attrNameLst>
                                      </p:cBhvr>
                                      <p:to>
                                        <p:strVal val="visible"/>
                                      </p:to>
                                    </p:set>
                                    <p:anim calcmode="lin" valueType="num">
                                      <p:cBhvr additive="base">
                                        <p:cTn id="147" dur="500" fill="hold"/>
                                        <p:tgtEl>
                                          <p:spTgt spid="29"/>
                                        </p:tgtEl>
                                        <p:attrNameLst>
                                          <p:attrName>ppt_x</p:attrName>
                                        </p:attrNameLst>
                                      </p:cBhvr>
                                      <p:tavLst>
                                        <p:tav tm="0">
                                          <p:val>
                                            <p:strVal val="1+#ppt_w/2"/>
                                          </p:val>
                                        </p:tav>
                                        <p:tav tm="100000">
                                          <p:val>
                                            <p:strVal val="#ppt_x"/>
                                          </p:val>
                                        </p:tav>
                                      </p:tavLst>
                                    </p:anim>
                                    <p:anim calcmode="lin" valueType="num">
                                      <p:cBhvr additive="base">
                                        <p:cTn id="148"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2" grpId="0" animBg="1"/>
      <p:bldP spid="34" grpId="0" animBg="1"/>
      <p:bldP spid="10" grpId="0"/>
      <p:bldP spid="11" grpId="0"/>
      <p:bldP spid="12" grpId="0"/>
      <p:bldP spid="14" grpId="0"/>
      <p:bldP spid="15" grpId="0"/>
      <p:bldP spid="16" grpId="0"/>
      <p:bldP spid="18" grpId="0"/>
      <p:bldP spid="19" grpId="0" animBg="1"/>
      <p:bldP spid="20" grpId="0" animBg="1"/>
      <p:bldP spid="21" grpId="0" animBg="1"/>
      <p:bldP spid="22" grpId="0" animBg="1"/>
      <p:bldP spid="26" grpId="0"/>
      <p:bldP spid="28" grpId="0"/>
      <p:bldP spid="29" grpId="0"/>
      <p:bldP spid="43" grpId="0"/>
      <p:bldP spid="47" grpId="0" animBg="1"/>
      <p:bldP spid="49" grpId="0"/>
      <p:bldP spid="5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621B66-BEE7-784E-847D-F9831C635871}"/>
              </a:ext>
            </a:extLst>
          </p:cNvPr>
          <p:cNvSpPr txBox="1"/>
          <p:nvPr/>
        </p:nvSpPr>
        <p:spPr>
          <a:xfrm>
            <a:off x="163349" y="175695"/>
            <a:ext cx="10170473" cy="584775"/>
          </a:xfrm>
          <a:prstGeom prst="rect">
            <a:avLst/>
          </a:prstGeom>
          <a:noFill/>
        </p:spPr>
        <p:txBody>
          <a:bodyPr wrap="square" rtlCol="0">
            <a:spAutoFit/>
          </a:bodyPr>
          <a:lstStyle/>
          <a:p>
            <a:r>
              <a:rPr lang="en-US" sz="3200" dirty="0">
                <a:latin typeface="Avenir Next" panose="020B0503020202020204" pitchFamily="34" charset="0"/>
              </a:rPr>
              <a:t>ACCREDITATION OF </a:t>
            </a:r>
            <a:r>
              <a:rPr lang="en-US" sz="3200" b="1" dirty="0">
                <a:solidFill>
                  <a:srgbClr val="C00000"/>
                </a:solidFill>
                <a:latin typeface="Avenir Next Demi Bold" panose="020B0503020202020204" pitchFamily="34" charset="0"/>
              </a:rPr>
              <a:t>TOP ONLINE HIGH SCHOOLS</a:t>
            </a:r>
          </a:p>
        </p:txBody>
      </p:sp>
      <p:graphicFrame>
        <p:nvGraphicFramePr>
          <p:cNvPr id="4" name="Table 5">
            <a:extLst>
              <a:ext uri="{FF2B5EF4-FFF2-40B4-BE49-F238E27FC236}">
                <a16:creationId xmlns:a16="http://schemas.microsoft.com/office/drawing/2014/main" id="{504BFB61-5789-3942-B58A-48F8562675B1}"/>
              </a:ext>
            </a:extLst>
          </p:cNvPr>
          <p:cNvGraphicFramePr>
            <a:graphicFrameLocks noGrp="1"/>
          </p:cNvGraphicFramePr>
          <p:nvPr>
            <p:extLst>
              <p:ext uri="{D42A27DB-BD31-4B8C-83A1-F6EECF244321}">
                <p14:modId xmlns:p14="http://schemas.microsoft.com/office/powerpoint/2010/main" val="2665894616"/>
              </p:ext>
            </p:extLst>
          </p:nvPr>
        </p:nvGraphicFramePr>
        <p:xfrm>
          <a:off x="1404040" y="1085348"/>
          <a:ext cx="8103518" cy="3486790"/>
        </p:xfrm>
        <a:graphic>
          <a:graphicData uri="http://schemas.openxmlformats.org/drawingml/2006/table">
            <a:tbl>
              <a:tblPr firstRow="1" bandRow="1">
                <a:tableStyleId>{5C22544A-7EE6-4342-B048-85BDC9FD1C3A}</a:tableStyleId>
              </a:tblPr>
              <a:tblGrid>
                <a:gridCol w="1069162">
                  <a:extLst>
                    <a:ext uri="{9D8B030D-6E8A-4147-A177-3AD203B41FA5}">
                      <a16:colId xmlns:a16="http://schemas.microsoft.com/office/drawing/2014/main" val="1134573569"/>
                    </a:ext>
                  </a:extLst>
                </a:gridCol>
                <a:gridCol w="4333183">
                  <a:extLst>
                    <a:ext uri="{9D8B030D-6E8A-4147-A177-3AD203B41FA5}">
                      <a16:colId xmlns:a16="http://schemas.microsoft.com/office/drawing/2014/main" val="655965681"/>
                    </a:ext>
                  </a:extLst>
                </a:gridCol>
                <a:gridCol w="2701173">
                  <a:extLst>
                    <a:ext uri="{9D8B030D-6E8A-4147-A177-3AD203B41FA5}">
                      <a16:colId xmlns:a16="http://schemas.microsoft.com/office/drawing/2014/main" val="3929031739"/>
                    </a:ext>
                  </a:extLst>
                </a:gridCol>
              </a:tblGrid>
              <a:tr h="421460">
                <a:tc>
                  <a:txBody>
                    <a:bodyPr/>
                    <a:lstStyle/>
                    <a:p>
                      <a:pPr>
                        <a:lnSpc>
                          <a:spcPct val="120000"/>
                        </a:lnSpc>
                        <a:spcAft>
                          <a:spcPts val="300"/>
                        </a:spcAft>
                      </a:pPr>
                      <a:r>
                        <a:rPr lang="en-US" sz="1800" b="1" i="0" dirty="0">
                          <a:latin typeface="Avenir Next Demi Bold" panose="020B0503020202020204" pitchFamily="34" charset="0"/>
                        </a:rPr>
                        <a:t>S.No.</a:t>
                      </a:r>
                    </a:p>
                  </a:txBody>
                  <a:tcPr anchor="ctr">
                    <a:solidFill>
                      <a:schemeClr val="accent2">
                        <a:lumMod val="50000"/>
                      </a:schemeClr>
                    </a:solidFill>
                  </a:tcPr>
                </a:tc>
                <a:tc>
                  <a:txBody>
                    <a:bodyPr/>
                    <a:lstStyle/>
                    <a:p>
                      <a:pPr>
                        <a:lnSpc>
                          <a:spcPct val="120000"/>
                        </a:lnSpc>
                        <a:spcAft>
                          <a:spcPts val="300"/>
                        </a:spcAft>
                      </a:pPr>
                      <a:r>
                        <a:rPr lang="en-US" sz="1800" b="1" i="0" dirty="0">
                          <a:latin typeface="Avenir Next Demi Bold" panose="020B0503020202020204" pitchFamily="34" charset="0"/>
                        </a:rPr>
                        <a:t>Institute</a:t>
                      </a:r>
                    </a:p>
                  </a:txBody>
                  <a:tcPr anchor="ctr">
                    <a:solidFill>
                      <a:schemeClr val="accent2">
                        <a:lumMod val="50000"/>
                      </a:schemeClr>
                    </a:solidFill>
                  </a:tcPr>
                </a:tc>
                <a:tc>
                  <a:txBody>
                    <a:bodyPr/>
                    <a:lstStyle/>
                    <a:p>
                      <a:pPr>
                        <a:lnSpc>
                          <a:spcPct val="120000"/>
                        </a:lnSpc>
                        <a:spcAft>
                          <a:spcPts val="300"/>
                        </a:spcAft>
                      </a:pPr>
                      <a:r>
                        <a:rPr lang="en-US" sz="1800" b="1" i="0" dirty="0">
                          <a:latin typeface="Avenir Next Demi Bold" panose="020B0503020202020204" pitchFamily="34" charset="0"/>
                        </a:rPr>
                        <a:t>Accreditation(s)</a:t>
                      </a:r>
                    </a:p>
                  </a:txBody>
                  <a:tcPr anchor="ctr">
                    <a:solidFill>
                      <a:schemeClr val="accent2">
                        <a:lumMod val="50000"/>
                      </a:schemeClr>
                    </a:solidFill>
                  </a:tcPr>
                </a:tc>
                <a:extLst>
                  <a:ext uri="{0D108BD9-81ED-4DB2-BD59-A6C34878D82A}">
                    <a16:rowId xmlns:a16="http://schemas.microsoft.com/office/drawing/2014/main" val="3500243619"/>
                  </a:ext>
                </a:extLst>
              </a:tr>
              <a:tr h="351118">
                <a:tc>
                  <a:txBody>
                    <a:bodyPr/>
                    <a:lstStyle/>
                    <a:p>
                      <a:pPr algn="ctr" rtl="0" fontAlgn="b">
                        <a:lnSpc>
                          <a:spcPct val="120000"/>
                        </a:lnSpc>
                        <a:spcBef>
                          <a:spcPts val="0"/>
                        </a:spcBef>
                        <a:spcAft>
                          <a:spcPts val="300"/>
                        </a:spcAft>
                      </a:pPr>
                      <a:r>
                        <a:rPr lang="en-IN" sz="1400" b="0" i="0" dirty="0">
                          <a:effectLst/>
                          <a:latin typeface="Avenir Next" panose="020B0503020202020204" pitchFamily="34" charset="0"/>
                        </a:rPr>
                        <a:t>1</a:t>
                      </a:r>
                    </a:p>
                  </a:txBody>
                  <a:tcPr marL="28575" marR="28575" marT="19050" marB="19050" anchor="ctr">
                    <a:solidFill>
                      <a:schemeClr val="accent2">
                        <a:lumMod val="40000"/>
                        <a:lumOff val="60000"/>
                      </a:schemeClr>
                    </a:solidFill>
                  </a:tcPr>
                </a:tc>
                <a:tc>
                  <a:txBody>
                    <a:bodyPr/>
                    <a:lstStyle/>
                    <a:p>
                      <a:pPr rtl="0" fontAlgn="b">
                        <a:lnSpc>
                          <a:spcPct val="120000"/>
                        </a:lnSpc>
                        <a:spcBef>
                          <a:spcPts val="0"/>
                        </a:spcBef>
                        <a:spcAft>
                          <a:spcPts val="300"/>
                        </a:spcAft>
                      </a:pPr>
                      <a:r>
                        <a:rPr lang="en-IN" sz="1400" b="0" i="0" u="none" strike="noStrike" dirty="0">
                          <a:solidFill>
                            <a:srgbClr val="000000"/>
                          </a:solidFill>
                          <a:effectLst/>
                          <a:latin typeface="Avenir Next" panose="020B0503020202020204" pitchFamily="34" charset="0"/>
                        </a:rPr>
                        <a:t>Stanford University Online High School</a:t>
                      </a:r>
                      <a:endParaRPr lang="en-IN" sz="1400" b="0" i="0" dirty="0">
                        <a:effectLst/>
                        <a:latin typeface="Avenir Next" panose="020B0503020202020204" pitchFamily="34" charset="0"/>
                      </a:endParaRPr>
                    </a:p>
                  </a:txBody>
                  <a:tcPr marL="28575" marR="28575" marT="19050" marB="19050" anchor="ctr">
                    <a:solidFill>
                      <a:schemeClr val="accent2">
                        <a:lumMod val="40000"/>
                        <a:lumOff val="60000"/>
                      </a:schemeClr>
                    </a:solidFill>
                  </a:tcPr>
                </a:tc>
                <a:tc>
                  <a:txBody>
                    <a:bodyPr/>
                    <a:lstStyle/>
                    <a:p>
                      <a:pPr rtl="0" fontAlgn="b">
                        <a:lnSpc>
                          <a:spcPct val="120000"/>
                        </a:lnSpc>
                        <a:spcBef>
                          <a:spcPts val="0"/>
                        </a:spcBef>
                        <a:spcAft>
                          <a:spcPts val="300"/>
                        </a:spcAft>
                      </a:pPr>
                      <a:r>
                        <a:rPr lang="en-IN" sz="1400" b="0" i="0" u="none" strike="noStrike" kern="1200" dirty="0">
                          <a:solidFill>
                            <a:srgbClr val="000000"/>
                          </a:solidFill>
                          <a:effectLst/>
                          <a:latin typeface="Avenir Next" panose="020B0503020202020204" pitchFamily="34" charset="0"/>
                          <a:ea typeface="+mn-ea"/>
                          <a:cs typeface="+mn-cs"/>
                        </a:rPr>
                        <a:t>WASC, CAIS</a:t>
                      </a:r>
                    </a:p>
                  </a:txBody>
                  <a:tcPr marL="28575" marR="28575" marT="19050" marB="19050" anchor="ctr">
                    <a:solidFill>
                      <a:schemeClr val="accent2">
                        <a:lumMod val="40000"/>
                        <a:lumOff val="60000"/>
                      </a:schemeClr>
                    </a:solidFill>
                  </a:tcPr>
                </a:tc>
                <a:extLst>
                  <a:ext uri="{0D108BD9-81ED-4DB2-BD59-A6C34878D82A}">
                    <a16:rowId xmlns:a16="http://schemas.microsoft.com/office/drawing/2014/main" val="1698597822"/>
                  </a:ext>
                </a:extLst>
              </a:tr>
              <a:tr h="351118">
                <a:tc>
                  <a:txBody>
                    <a:bodyPr/>
                    <a:lstStyle/>
                    <a:p>
                      <a:pPr algn="ctr" rtl="0" fontAlgn="b">
                        <a:lnSpc>
                          <a:spcPct val="120000"/>
                        </a:lnSpc>
                        <a:spcBef>
                          <a:spcPts val="0"/>
                        </a:spcBef>
                        <a:spcAft>
                          <a:spcPts val="300"/>
                        </a:spcAft>
                      </a:pPr>
                      <a:r>
                        <a:rPr lang="en-IN" sz="1400" b="0" i="0" dirty="0">
                          <a:effectLst/>
                          <a:latin typeface="Avenir Next" panose="020B0503020202020204" pitchFamily="34" charset="0"/>
                        </a:rPr>
                        <a:t>2</a:t>
                      </a:r>
                    </a:p>
                  </a:txBody>
                  <a:tcPr marL="28575" marR="28575" marT="19050" marB="19050" anchor="ctr">
                    <a:solidFill>
                      <a:schemeClr val="accent2">
                        <a:lumMod val="40000"/>
                        <a:lumOff val="60000"/>
                      </a:schemeClr>
                    </a:solidFill>
                  </a:tcPr>
                </a:tc>
                <a:tc>
                  <a:txBody>
                    <a:bodyPr/>
                    <a:lstStyle/>
                    <a:p>
                      <a:pPr rtl="0" fontAlgn="b">
                        <a:lnSpc>
                          <a:spcPct val="120000"/>
                        </a:lnSpc>
                        <a:spcBef>
                          <a:spcPts val="0"/>
                        </a:spcBef>
                        <a:spcAft>
                          <a:spcPts val="300"/>
                        </a:spcAft>
                      </a:pPr>
                      <a:r>
                        <a:rPr lang="en-IN" sz="1400" b="0" i="0" u="none" strike="noStrike" dirty="0">
                          <a:solidFill>
                            <a:srgbClr val="000000"/>
                          </a:solidFill>
                          <a:effectLst/>
                          <a:latin typeface="Avenir Next" panose="020B0503020202020204" pitchFamily="34" charset="0"/>
                        </a:rPr>
                        <a:t>GW Online High School</a:t>
                      </a:r>
                      <a:endParaRPr lang="en-IN" sz="1400" b="0" i="0" dirty="0">
                        <a:effectLst/>
                        <a:latin typeface="Avenir Next" panose="020B0503020202020204" pitchFamily="34" charset="0"/>
                      </a:endParaRPr>
                    </a:p>
                  </a:txBody>
                  <a:tcPr marL="28575" marR="28575" marT="19050" marB="19050" anchor="ctr">
                    <a:solidFill>
                      <a:schemeClr val="accent2">
                        <a:lumMod val="40000"/>
                        <a:lumOff val="60000"/>
                      </a:schemeClr>
                    </a:solidFill>
                  </a:tcPr>
                </a:tc>
                <a:tc>
                  <a:txBody>
                    <a:bodyPr/>
                    <a:lstStyle/>
                    <a:p>
                      <a:pPr rtl="0" fontAlgn="b">
                        <a:lnSpc>
                          <a:spcPct val="120000"/>
                        </a:lnSpc>
                        <a:spcBef>
                          <a:spcPts val="0"/>
                        </a:spcBef>
                        <a:spcAft>
                          <a:spcPts val="300"/>
                        </a:spcAft>
                      </a:pPr>
                      <a:r>
                        <a:rPr lang="en-IN" sz="1400" b="0" i="0" u="none" strike="noStrike" kern="1200" dirty="0">
                          <a:solidFill>
                            <a:srgbClr val="000000"/>
                          </a:solidFill>
                          <a:effectLst/>
                          <a:latin typeface="Avenir Next" panose="020B0503020202020204" pitchFamily="34" charset="0"/>
                          <a:ea typeface="+mn-ea"/>
                          <a:cs typeface="+mn-cs"/>
                        </a:rPr>
                        <a:t>MSA CESS</a:t>
                      </a:r>
                    </a:p>
                  </a:txBody>
                  <a:tcPr marL="28575" marR="28575" marT="19050" marB="19050" anchor="ctr">
                    <a:solidFill>
                      <a:schemeClr val="accent2">
                        <a:lumMod val="40000"/>
                        <a:lumOff val="60000"/>
                      </a:schemeClr>
                    </a:solidFill>
                  </a:tcPr>
                </a:tc>
                <a:extLst>
                  <a:ext uri="{0D108BD9-81ED-4DB2-BD59-A6C34878D82A}">
                    <a16:rowId xmlns:a16="http://schemas.microsoft.com/office/drawing/2014/main" val="3979178772"/>
                  </a:ext>
                </a:extLst>
              </a:tr>
              <a:tr h="487537">
                <a:tc>
                  <a:txBody>
                    <a:bodyPr/>
                    <a:lstStyle/>
                    <a:p>
                      <a:pPr algn="ctr" rtl="0" fontAlgn="b">
                        <a:lnSpc>
                          <a:spcPct val="120000"/>
                        </a:lnSpc>
                        <a:spcBef>
                          <a:spcPts val="0"/>
                        </a:spcBef>
                        <a:spcAft>
                          <a:spcPts val="300"/>
                        </a:spcAft>
                      </a:pPr>
                      <a:r>
                        <a:rPr lang="en-IN" sz="1400" b="0" i="0" dirty="0">
                          <a:effectLst/>
                          <a:latin typeface="Avenir Next" panose="020B0503020202020204" pitchFamily="34" charset="0"/>
                        </a:rPr>
                        <a:t>3</a:t>
                      </a:r>
                    </a:p>
                  </a:txBody>
                  <a:tcPr marL="28575" marR="28575" marT="19050" marB="19050" anchor="ctr">
                    <a:solidFill>
                      <a:schemeClr val="accent2">
                        <a:lumMod val="40000"/>
                        <a:lumOff val="60000"/>
                      </a:schemeClr>
                    </a:solidFill>
                  </a:tcPr>
                </a:tc>
                <a:tc>
                  <a:txBody>
                    <a:bodyPr/>
                    <a:lstStyle/>
                    <a:p>
                      <a:pPr rtl="0" fontAlgn="b">
                        <a:lnSpc>
                          <a:spcPct val="120000"/>
                        </a:lnSpc>
                        <a:spcBef>
                          <a:spcPts val="0"/>
                        </a:spcBef>
                        <a:spcAft>
                          <a:spcPts val="300"/>
                        </a:spcAft>
                      </a:pPr>
                      <a:r>
                        <a:rPr lang="en-IN" sz="1400" b="0" i="0" u="none" strike="noStrike" dirty="0">
                          <a:solidFill>
                            <a:srgbClr val="000000"/>
                          </a:solidFill>
                          <a:effectLst/>
                          <a:latin typeface="Avenir Next" panose="020B0503020202020204" pitchFamily="34" charset="0"/>
                        </a:rPr>
                        <a:t>University of Missouri High School: Mizzou K-12</a:t>
                      </a:r>
                      <a:endParaRPr lang="en-IN" sz="1400" b="0" i="0" dirty="0">
                        <a:effectLst/>
                        <a:latin typeface="Avenir Next" panose="020B0503020202020204" pitchFamily="34" charset="0"/>
                      </a:endParaRPr>
                    </a:p>
                  </a:txBody>
                  <a:tcPr marL="28575" marR="28575" marT="19050" marB="19050" anchor="ctr">
                    <a:solidFill>
                      <a:schemeClr val="accent2">
                        <a:lumMod val="40000"/>
                        <a:lumOff val="60000"/>
                      </a:schemeClr>
                    </a:solidFill>
                  </a:tcPr>
                </a:tc>
                <a:tc>
                  <a:txBody>
                    <a:bodyPr/>
                    <a:lstStyle/>
                    <a:p>
                      <a:pPr rtl="0" fontAlgn="b">
                        <a:lnSpc>
                          <a:spcPct val="120000"/>
                        </a:lnSpc>
                        <a:spcBef>
                          <a:spcPts val="0"/>
                        </a:spcBef>
                        <a:spcAft>
                          <a:spcPts val="300"/>
                        </a:spcAft>
                      </a:pPr>
                      <a:r>
                        <a:rPr lang="en-IN" sz="1400" b="0" i="0" u="none" strike="noStrike" kern="1200" dirty="0">
                          <a:solidFill>
                            <a:srgbClr val="000000"/>
                          </a:solidFill>
                          <a:effectLst/>
                          <a:latin typeface="Avenir Next" panose="020B0503020202020204" pitchFamily="34" charset="0"/>
                          <a:ea typeface="+mn-ea"/>
                          <a:cs typeface="+mn-cs"/>
                        </a:rPr>
                        <a:t>Cognia (Formerly AdvancED + NCA CASI)</a:t>
                      </a:r>
                    </a:p>
                  </a:txBody>
                  <a:tcPr marL="28575" marR="28575" marT="19050" marB="19050" anchor="ctr">
                    <a:solidFill>
                      <a:schemeClr val="accent2">
                        <a:lumMod val="40000"/>
                        <a:lumOff val="60000"/>
                      </a:schemeClr>
                    </a:solidFill>
                  </a:tcPr>
                </a:tc>
                <a:extLst>
                  <a:ext uri="{0D108BD9-81ED-4DB2-BD59-A6C34878D82A}">
                    <a16:rowId xmlns:a16="http://schemas.microsoft.com/office/drawing/2014/main" val="2699946913"/>
                  </a:ext>
                </a:extLst>
              </a:tr>
              <a:tr h="510821">
                <a:tc>
                  <a:txBody>
                    <a:bodyPr/>
                    <a:lstStyle/>
                    <a:p>
                      <a:pPr algn="ctr" rtl="0" fontAlgn="b">
                        <a:lnSpc>
                          <a:spcPct val="120000"/>
                        </a:lnSpc>
                        <a:spcBef>
                          <a:spcPts val="0"/>
                        </a:spcBef>
                        <a:spcAft>
                          <a:spcPts val="300"/>
                        </a:spcAft>
                      </a:pPr>
                      <a:r>
                        <a:rPr lang="en-IN" sz="1400" b="0" i="0" dirty="0">
                          <a:effectLst/>
                          <a:latin typeface="Avenir Next" panose="020B0503020202020204" pitchFamily="34" charset="0"/>
                        </a:rPr>
                        <a:t>4</a:t>
                      </a:r>
                    </a:p>
                  </a:txBody>
                  <a:tcPr marL="28575" marR="28575" marT="19050" marB="19050" anchor="ctr">
                    <a:solidFill>
                      <a:schemeClr val="accent2">
                        <a:lumMod val="40000"/>
                        <a:lumOff val="60000"/>
                      </a:schemeClr>
                    </a:solidFill>
                  </a:tcPr>
                </a:tc>
                <a:tc>
                  <a:txBody>
                    <a:bodyPr/>
                    <a:lstStyle/>
                    <a:p>
                      <a:pPr rtl="0" fontAlgn="b">
                        <a:lnSpc>
                          <a:spcPct val="120000"/>
                        </a:lnSpc>
                        <a:spcBef>
                          <a:spcPts val="0"/>
                        </a:spcBef>
                        <a:spcAft>
                          <a:spcPts val="300"/>
                        </a:spcAft>
                      </a:pPr>
                      <a:r>
                        <a:rPr lang="en-IN" sz="1400" b="0" i="0" u="none" strike="noStrike" dirty="0">
                          <a:solidFill>
                            <a:srgbClr val="000000"/>
                          </a:solidFill>
                          <a:effectLst/>
                          <a:latin typeface="Avenir Next" panose="020B0503020202020204" pitchFamily="34" charset="0"/>
                        </a:rPr>
                        <a:t>Oak Meadow School</a:t>
                      </a:r>
                      <a:endParaRPr lang="en-IN" sz="1400" b="0" i="0" dirty="0">
                        <a:effectLst/>
                        <a:latin typeface="Avenir Next" panose="020B0503020202020204" pitchFamily="34" charset="0"/>
                      </a:endParaRPr>
                    </a:p>
                  </a:txBody>
                  <a:tcPr marL="28575" marR="28575" marT="19050" marB="19050" anchor="ctr">
                    <a:solidFill>
                      <a:schemeClr val="accent2">
                        <a:lumMod val="40000"/>
                        <a:lumOff val="60000"/>
                      </a:schemeClr>
                    </a:solidFill>
                  </a:tcPr>
                </a:tc>
                <a:tc>
                  <a:txBody>
                    <a:bodyPr/>
                    <a:lstStyle/>
                    <a:p>
                      <a:pPr rtl="0" fontAlgn="b">
                        <a:lnSpc>
                          <a:spcPct val="120000"/>
                        </a:lnSpc>
                        <a:spcBef>
                          <a:spcPts val="0"/>
                        </a:spcBef>
                        <a:spcAft>
                          <a:spcPts val="300"/>
                        </a:spcAft>
                      </a:pPr>
                      <a:r>
                        <a:rPr lang="en-IN" sz="1400" b="0" i="0" u="none" strike="noStrike" kern="1200" dirty="0">
                          <a:solidFill>
                            <a:srgbClr val="000000"/>
                          </a:solidFill>
                          <a:effectLst/>
                          <a:latin typeface="Avenir Next" panose="020B0503020202020204" pitchFamily="34" charset="0"/>
                          <a:ea typeface="+mn-ea"/>
                          <a:cs typeface="+mn-cs"/>
                        </a:rPr>
                        <a:t>MSA, NCA CASI, WASC, NWAC, SACS</a:t>
                      </a:r>
                    </a:p>
                  </a:txBody>
                  <a:tcPr marL="28575" marR="28575" marT="19050" marB="19050" anchor="ctr">
                    <a:solidFill>
                      <a:schemeClr val="accent2">
                        <a:lumMod val="40000"/>
                        <a:lumOff val="60000"/>
                      </a:schemeClr>
                    </a:solidFill>
                  </a:tcPr>
                </a:tc>
                <a:extLst>
                  <a:ext uri="{0D108BD9-81ED-4DB2-BD59-A6C34878D82A}">
                    <a16:rowId xmlns:a16="http://schemas.microsoft.com/office/drawing/2014/main" val="1146796096"/>
                  </a:ext>
                </a:extLst>
              </a:tr>
              <a:tr h="432457">
                <a:tc>
                  <a:txBody>
                    <a:bodyPr/>
                    <a:lstStyle/>
                    <a:p>
                      <a:pPr algn="ctr" rtl="0" fontAlgn="b">
                        <a:lnSpc>
                          <a:spcPct val="120000"/>
                        </a:lnSpc>
                        <a:spcBef>
                          <a:spcPts val="0"/>
                        </a:spcBef>
                        <a:spcAft>
                          <a:spcPts val="300"/>
                        </a:spcAft>
                      </a:pPr>
                      <a:r>
                        <a:rPr lang="en-IN" sz="1400" b="0" i="0" dirty="0">
                          <a:effectLst/>
                          <a:latin typeface="Avenir Next" panose="020B0503020202020204" pitchFamily="34" charset="0"/>
                        </a:rPr>
                        <a:t>5</a:t>
                      </a:r>
                    </a:p>
                  </a:txBody>
                  <a:tcPr marL="28575" marR="28575" marT="19050" marB="19050" anchor="ctr">
                    <a:solidFill>
                      <a:schemeClr val="accent2">
                        <a:lumMod val="40000"/>
                        <a:lumOff val="60000"/>
                      </a:schemeClr>
                    </a:solidFill>
                  </a:tcPr>
                </a:tc>
                <a:tc>
                  <a:txBody>
                    <a:bodyPr/>
                    <a:lstStyle/>
                    <a:p>
                      <a:pPr rtl="0" fontAlgn="b">
                        <a:lnSpc>
                          <a:spcPct val="120000"/>
                        </a:lnSpc>
                        <a:spcBef>
                          <a:spcPts val="0"/>
                        </a:spcBef>
                        <a:spcAft>
                          <a:spcPts val="300"/>
                        </a:spcAft>
                      </a:pPr>
                      <a:r>
                        <a:rPr lang="en-IN" sz="1400" b="0" i="0" u="none" strike="noStrike" dirty="0">
                          <a:solidFill>
                            <a:srgbClr val="000000"/>
                          </a:solidFill>
                          <a:effectLst/>
                          <a:latin typeface="Avenir Next" panose="020B0503020202020204" pitchFamily="34" charset="0"/>
                        </a:rPr>
                        <a:t>University of Mississippi High School</a:t>
                      </a:r>
                      <a:endParaRPr lang="en-IN" sz="1400" b="0" i="0" dirty="0">
                        <a:effectLst/>
                        <a:latin typeface="Avenir Next" panose="020B0503020202020204" pitchFamily="34" charset="0"/>
                      </a:endParaRPr>
                    </a:p>
                  </a:txBody>
                  <a:tcPr marL="28575" marR="28575" marT="19050" marB="19050" anchor="ctr">
                    <a:solidFill>
                      <a:schemeClr val="accent2">
                        <a:lumMod val="40000"/>
                        <a:lumOff val="60000"/>
                      </a:schemeClr>
                    </a:solidFill>
                  </a:tcPr>
                </a:tc>
                <a:tc>
                  <a:txBody>
                    <a:bodyPr/>
                    <a:lstStyle/>
                    <a:p>
                      <a:pPr marL="0" marR="0" lvl="0" indent="0" algn="l" defTabSz="914400" rtl="0" eaLnBrk="1" fontAlgn="b" latinLnBrk="0" hangingPunct="1">
                        <a:lnSpc>
                          <a:spcPct val="120000"/>
                        </a:lnSpc>
                        <a:spcBef>
                          <a:spcPts val="0"/>
                        </a:spcBef>
                        <a:spcAft>
                          <a:spcPts val="300"/>
                        </a:spcAft>
                        <a:buClrTx/>
                        <a:buSzTx/>
                        <a:buFontTx/>
                        <a:buNone/>
                        <a:tabLst/>
                        <a:defRPr/>
                      </a:pPr>
                      <a:r>
                        <a:rPr lang="en-IN" sz="1400" b="0" i="0" u="none" strike="noStrike" kern="1200" dirty="0">
                          <a:solidFill>
                            <a:srgbClr val="000000"/>
                          </a:solidFill>
                          <a:effectLst/>
                          <a:latin typeface="Avenir Next" panose="020B0503020202020204" pitchFamily="34" charset="0"/>
                          <a:ea typeface="+mn-ea"/>
                          <a:cs typeface="+mn-cs"/>
                        </a:rPr>
                        <a:t>Cognia (SACS CASI), MAIS</a:t>
                      </a:r>
                    </a:p>
                  </a:txBody>
                  <a:tcPr marL="28575" marR="28575" marT="19050" marB="19050" anchor="ctr">
                    <a:solidFill>
                      <a:schemeClr val="accent2">
                        <a:lumMod val="40000"/>
                        <a:lumOff val="60000"/>
                      </a:schemeClr>
                    </a:solidFill>
                  </a:tcPr>
                </a:tc>
                <a:extLst>
                  <a:ext uri="{0D108BD9-81ED-4DB2-BD59-A6C34878D82A}">
                    <a16:rowId xmlns:a16="http://schemas.microsoft.com/office/drawing/2014/main" val="3150703123"/>
                  </a:ext>
                </a:extLst>
              </a:tr>
              <a:tr h="385871">
                <a:tc>
                  <a:txBody>
                    <a:bodyPr/>
                    <a:lstStyle/>
                    <a:p>
                      <a:pPr algn="ctr" rtl="0" fontAlgn="b">
                        <a:lnSpc>
                          <a:spcPct val="120000"/>
                        </a:lnSpc>
                        <a:spcBef>
                          <a:spcPts val="0"/>
                        </a:spcBef>
                        <a:spcAft>
                          <a:spcPts val="300"/>
                        </a:spcAft>
                      </a:pPr>
                      <a:r>
                        <a:rPr lang="en-IN" sz="1400" b="0" i="0" dirty="0">
                          <a:effectLst/>
                          <a:latin typeface="Avenir Next" panose="020B0503020202020204" pitchFamily="34" charset="0"/>
                        </a:rPr>
                        <a:t>6</a:t>
                      </a:r>
                    </a:p>
                  </a:txBody>
                  <a:tcPr marL="28575" marR="28575" marT="19050" marB="19050" anchor="ctr">
                    <a:solidFill>
                      <a:schemeClr val="accent2">
                        <a:lumMod val="40000"/>
                        <a:lumOff val="60000"/>
                      </a:schemeClr>
                    </a:solidFill>
                  </a:tcPr>
                </a:tc>
                <a:tc>
                  <a:txBody>
                    <a:bodyPr/>
                    <a:lstStyle/>
                    <a:p>
                      <a:pPr rtl="0" fontAlgn="b">
                        <a:lnSpc>
                          <a:spcPct val="120000"/>
                        </a:lnSpc>
                        <a:spcBef>
                          <a:spcPts val="0"/>
                        </a:spcBef>
                        <a:spcAft>
                          <a:spcPts val="300"/>
                        </a:spcAft>
                      </a:pPr>
                      <a:r>
                        <a:rPr lang="en-IN" sz="1400" b="0" i="0" u="none" strike="noStrike" dirty="0">
                          <a:solidFill>
                            <a:srgbClr val="000000"/>
                          </a:solidFill>
                          <a:effectLst/>
                          <a:latin typeface="Avenir Next" panose="020B0503020202020204" pitchFamily="34" charset="0"/>
                        </a:rPr>
                        <a:t>James Madison High School</a:t>
                      </a:r>
                      <a:endParaRPr lang="en-IN" sz="1400" b="0" i="0" dirty="0">
                        <a:effectLst/>
                        <a:latin typeface="Avenir Next" panose="020B0503020202020204" pitchFamily="34" charset="0"/>
                      </a:endParaRPr>
                    </a:p>
                  </a:txBody>
                  <a:tcPr marL="28575" marR="28575" marT="19050" marB="19050" anchor="ctr">
                    <a:solidFill>
                      <a:schemeClr val="accent2">
                        <a:lumMod val="40000"/>
                        <a:lumOff val="60000"/>
                      </a:schemeClr>
                    </a:solidFill>
                  </a:tcPr>
                </a:tc>
                <a:tc>
                  <a:txBody>
                    <a:bodyPr/>
                    <a:lstStyle/>
                    <a:p>
                      <a:pPr rtl="0" fontAlgn="b">
                        <a:lnSpc>
                          <a:spcPct val="120000"/>
                        </a:lnSpc>
                        <a:spcBef>
                          <a:spcPts val="0"/>
                        </a:spcBef>
                        <a:spcAft>
                          <a:spcPts val="300"/>
                        </a:spcAft>
                      </a:pPr>
                      <a:r>
                        <a:rPr lang="en-IN" sz="1400" b="0" i="0" u="none" strike="noStrike" kern="1200" dirty="0">
                          <a:solidFill>
                            <a:srgbClr val="000000"/>
                          </a:solidFill>
                          <a:effectLst/>
                          <a:latin typeface="Avenir Next" panose="020B0503020202020204" pitchFamily="34" charset="0"/>
                          <a:ea typeface="+mn-ea"/>
                          <a:cs typeface="+mn-cs"/>
                        </a:rPr>
                        <a:t>Cognia (SACS CASI), NCAA</a:t>
                      </a:r>
                    </a:p>
                  </a:txBody>
                  <a:tcPr marL="28575" marR="28575" marT="19050" marB="19050" anchor="ctr">
                    <a:solidFill>
                      <a:schemeClr val="accent2">
                        <a:lumMod val="40000"/>
                        <a:lumOff val="60000"/>
                      </a:schemeClr>
                    </a:solidFill>
                  </a:tcPr>
                </a:tc>
                <a:extLst>
                  <a:ext uri="{0D108BD9-81ED-4DB2-BD59-A6C34878D82A}">
                    <a16:rowId xmlns:a16="http://schemas.microsoft.com/office/drawing/2014/main" val="798358824"/>
                  </a:ext>
                </a:extLst>
              </a:tr>
              <a:tr h="487537">
                <a:tc>
                  <a:txBody>
                    <a:bodyPr/>
                    <a:lstStyle/>
                    <a:p>
                      <a:pPr algn="ctr" rtl="0" fontAlgn="b">
                        <a:lnSpc>
                          <a:spcPct val="120000"/>
                        </a:lnSpc>
                        <a:spcBef>
                          <a:spcPts val="0"/>
                        </a:spcBef>
                        <a:spcAft>
                          <a:spcPts val="300"/>
                        </a:spcAft>
                      </a:pPr>
                      <a:r>
                        <a:rPr lang="en-IN" sz="1400" b="0" i="0" dirty="0">
                          <a:effectLst/>
                          <a:latin typeface="Avenir Next" panose="020B0503020202020204" pitchFamily="34" charset="0"/>
                        </a:rPr>
                        <a:t>7</a:t>
                      </a:r>
                    </a:p>
                  </a:txBody>
                  <a:tcPr marL="28575" marR="28575" marT="19050" marB="19050" anchor="ctr">
                    <a:solidFill>
                      <a:schemeClr val="accent2">
                        <a:lumMod val="40000"/>
                        <a:lumOff val="60000"/>
                      </a:schemeClr>
                    </a:solidFill>
                  </a:tcPr>
                </a:tc>
                <a:tc>
                  <a:txBody>
                    <a:bodyPr/>
                    <a:lstStyle/>
                    <a:p>
                      <a:pPr rtl="0" fontAlgn="b">
                        <a:lnSpc>
                          <a:spcPct val="120000"/>
                        </a:lnSpc>
                        <a:spcBef>
                          <a:spcPts val="0"/>
                        </a:spcBef>
                        <a:spcAft>
                          <a:spcPts val="300"/>
                        </a:spcAft>
                      </a:pPr>
                      <a:r>
                        <a:rPr lang="en-IN" sz="1400" b="0" i="0" dirty="0">
                          <a:effectLst/>
                          <a:latin typeface="Avenir Next" panose="020B0503020202020204" pitchFamily="34" charset="0"/>
                        </a:rPr>
                        <a:t>International Virtual Learning Academy (IVLA)</a:t>
                      </a:r>
                    </a:p>
                  </a:txBody>
                  <a:tcPr marL="28575" marR="28575" marT="19050" marB="19050" anchor="ctr">
                    <a:solidFill>
                      <a:schemeClr val="accent2">
                        <a:lumMod val="40000"/>
                        <a:lumOff val="60000"/>
                      </a:schemeClr>
                    </a:solidFill>
                  </a:tcPr>
                </a:tc>
                <a:tc>
                  <a:txBody>
                    <a:bodyPr/>
                    <a:lstStyle/>
                    <a:p>
                      <a:pPr rtl="0" fontAlgn="b">
                        <a:lnSpc>
                          <a:spcPct val="120000"/>
                        </a:lnSpc>
                        <a:spcBef>
                          <a:spcPts val="0"/>
                        </a:spcBef>
                        <a:spcAft>
                          <a:spcPts val="300"/>
                        </a:spcAft>
                      </a:pPr>
                      <a:r>
                        <a:rPr lang="en-IN" sz="1400" b="0" i="0" u="none" strike="noStrike" kern="1200" dirty="0">
                          <a:solidFill>
                            <a:srgbClr val="000000"/>
                          </a:solidFill>
                          <a:effectLst/>
                          <a:latin typeface="Avenir Next" panose="020B0503020202020204" pitchFamily="34" charset="0"/>
                          <a:ea typeface="+mn-ea"/>
                          <a:cs typeface="+mn-cs"/>
                        </a:rPr>
                        <a:t>Cognia (NCA, SACS, NWAC), NCAA</a:t>
                      </a:r>
                    </a:p>
                  </a:txBody>
                  <a:tcPr marL="28575" marR="28575" marT="19050" marB="19050" anchor="ctr">
                    <a:solidFill>
                      <a:schemeClr val="accent2">
                        <a:lumMod val="40000"/>
                        <a:lumOff val="60000"/>
                      </a:schemeClr>
                    </a:solidFill>
                  </a:tcPr>
                </a:tc>
                <a:extLst>
                  <a:ext uri="{0D108BD9-81ED-4DB2-BD59-A6C34878D82A}">
                    <a16:rowId xmlns:a16="http://schemas.microsoft.com/office/drawing/2014/main" val="2691162315"/>
                  </a:ext>
                </a:extLst>
              </a:tr>
            </a:tbl>
          </a:graphicData>
        </a:graphic>
      </p:graphicFrame>
      <p:sp>
        <p:nvSpPr>
          <p:cNvPr id="6" name="Rectangle 5">
            <a:extLst>
              <a:ext uri="{FF2B5EF4-FFF2-40B4-BE49-F238E27FC236}">
                <a16:creationId xmlns:a16="http://schemas.microsoft.com/office/drawing/2014/main" id="{3B608BBC-6691-7B4A-A888-A282EEB90D43}"/>
              </a:ext>
            </a:extLst>
          </p:cNvPr>
          <p:cNvSpPr/>
          <p:nvPr/>
        </p:nvSpPr>
        <p:spPr>
          <a:xfrm>
            <a:off x="456589" y="5219079"/>
            <a:ext cx="6572172" cy="1115690"/>
          </a:xfrm>
          <a:prstGeom prst="rect">
            <a:avLst/>
          </a:prstGeom>
        </p:spPr>
        <p:txBody>
          <a:bodyPr wrap="square">
            <a:spAutoFit/>
          </a:bodyPr>
          <a:lstStyle/>
          <a:p>
            <a:pPr marL="171450" indent="-171450" fontAlgn="b">
              <a:spcAft>
                <a:spcPts val="300"/>
              </a:spcAft>
              <a:buFont typeface="Arial" panose="020B0604020202020204" pitchFamily="34" charset="0"/>
              <a:buChar char="•"/>
            </a:pPr>
            <a:r>
              <a:rPr lang="en-IN" sz="900" i="1" dirty="0">
                <a:solidFill>
                  <a:srgbClr val="000000"/>
                </a:solidFill>
                <a:latin typeface="Avenir Next" panose="020B0503020202020204" pitchFamily="34" charset="0"/>
              </a:rPr>
              <a:t>WASC - Western Association of Schools and Colleges</a:t>
            </a:r>
          </a:p>
          <a:p>
            <a:pPr marL="171450" indent="-171450" fontAlgn="b">
              <a:spcAft>
                <a:spcPts val="300"/>
              </a:spcAft>
              <a:buFont typeface="Arial" panose="020B0604020202020204" pitchFamily="34" charset="0"/>
              <a:buChar char="•"/>
            </a:pPr>
            <a:r>
              <a:rPr lang="en-IN" sz="900" i="1" dirty="0">
                <a:solidFill>
                  <a:schemeClr val="dk1"/>
                </a:solidFill>
                <a:latin typeface="Avenir Next" panose="020B0503020202020204" pitchFamily="34" charset="0"/>
              </a:rPr>
              <a:t>CAIS - California Association of Independent Schools</a:t>
            </a:r>
          </a:p>
          <a:p>
            <a:pPr marL="171450" indent="-171450" fontAlgn="b">
              <a:spcAft>
                <a:spcPts val="300"/>
              </a:spcAft>
              <a:buFont typeface="Arial" panose="020B0604020202020204" pitchFamily="34" charset="0"/>
              <a:buChar char="•"/>
            </a:pPr>
            <a:r>
              <a:rPr lang="en-IN" sz="900" i="1" dirty="0">
                <a:solidFill>
                  <a:srgbClr val="000000"/>
                </a:solidFill>
                <a:latin typeface="Avenir Next" panose="020B0503020202020204" pitchFamily="34" charset="0"/>
              </a:rPr>
              <a:t>MSA CESS - </a:t>
            </a:r>
            <a:r>
              <a:rPr lang="en-IN" sz="900" i="1" dirty="0">
                <a:solidFill>
                  <a:schemeClr val="dk1"/>
                </a:solidFill>
                <a:latin typeface="Avenir Next" panose="020B0503020202020204" pitchFamily="34" charset="0"/>
              </a:rPr>
              <a:t>Middle States Association of Colleges and Schools Commissions on Elementary and Secondary Schools</a:t>
            </a:r>
          </a:p>
          <a:p>
            <a:pPr marL="171450" indent="-171450">
              <a:spcAft>
                <a:spcPts val="300"/>
              </a:spcAft>
              <a:buFont typeface="Arial" panose="020B0604020202020204" pitchFamily="34" charset="0"/>
              <a:buChar char="•"/>
            </a:pPr>
            <a:r>
              <a:rPr lang="en-IN" sz="900" i="1" dirty="0">
                <a:solidFill>
                  <a:schemeClr val="dk1"/>
                </a:solidFill>
                <a:latin typeface="Avenir Next" panose="020B0503020202020204" pitchFamily="34" charset="0"/>
              </a:rPr>
              <a:t>MSA - Middle States Association of Colleges and Schools </a:t>
            </a:r>
          </a:p>
          <a:p>
            <a:pPr marL="171450" indent="-171450">
              <a:spcAft>
                <a:spcPts val="300"/>
              </a:spcAft>
              <a:buFont typeface="Arial" panose="020B0604020202020204" pitchFamily="34" charset="0"/>
              <a:buChar char="•"/>
            </a:pPr>
            <a:r>
              <a:rPr lang="en-IN" sz="900" i="1" dirty="0">
                <a:solidFill>
                  <a:schemeClr val="dk1"/>
                </a:solidFill>
                <a:latin typeface="Avenir Next" panose="020B0503020202020204" pitchFamily="34" charset="0"/>
              </a:rPr>
              <a:t>NCA - North Central Association Commission</a:t>
            </a:r>
          </a:p>
          <a:p>
            <a:pPr marL="171450" indent="-171450">
              <a:spcAft>
                <a:spcPts val="300"/>
              </a:spcAft>
              <a:buFont typeface="Arial" panose="020B0604020202020204" pitchFamily="34" charset="0"/>
              <a:buChar char="•"/>
            </a:pPr>
            <a:r>
              <a:rPr lang="en-IN" sz="900" i="1" dirty="0">
                <a:solidFill>
                  <a:schemeClr val="dk1"/>
                </a:solidFill>
                <a:latin typeface="Avenir Next" panose="020B0503020202020204" pitchFamily="34" charset="0"/>
              </a:rPr>
              <a:t>NCA CSI - North Central Association Commission on Accreditation and School Improvement</a:t>
            </a:r>
          </a:p>
        </p:txBody>
      </p:sp>
      <p:sp>
        <p:nvSpPr>
          <p:cNvPr id="7" name="Rectangle 6">
            <a:extLst>
              <a:ext uri="{FF2B5EF4-FFF2-40B4-BE49-F238E27FC236}">
                <a16:creationId xmlns:a16="http://schemas.microsoft.com/office/drawing/2014/main" id="{D2D07627-6F7B-6D44-9ABB-C1786564591B}"/>
              </a:ext>
            </a:extLst>
          </p:cNvPr>
          <p:cNvSpPr/>
          <p:nvPr/>
        </p:nvSpPr>
        <p:spPr>
          <a:xfrm>
            <a:off x="6890441" y="5219079"/>
            <a:ext cx="4608112" cy="1077218"/>
          </a:xfrm>
          <a:prstGeom prst="rect">
            <a:avLst/>
          </a:prstGeom>
        </p:spPr>
        <p:txBody>
          <a:bodyPr wrap="square">
            <a:spAutoFit/>
          </a:bodyPr>
          <a:lstStyle/>
          <a:p>
            <a:pPr marL="171450" indent="-171450">
              <a:spcAft>
                <a:spcPts val="300"/>
              </a:spcAft>
              <a:buFont typeface="Arial" panose="020B0604020202020204" pitchFamily="34" charset="0"/>
              <a:buChar char="•"/>
            </a:pPr>
            <a:r>
              <a:rPr lang="en-IN" sz="900" i="1" dirty="0">
                <a:solidFill>
                  <a:schemeClr val="dk1"/>
                </a:solidFill>
                <a:latin typeface="Avenir Next" panose="020B0503020202020204" pitchFamily="34" charset="0"/>
              </a:rPr>
              <a:t>NWAC - Northwest Accreditation Commission </a:t>
            </a:r>
          </a:p>
          <a:p>
            <a:pPr marL="171450" indent="-171450">
              <a:spcAft>
                <a:spcPts val="300"/>
              </a:spcAft>
              <a:buFont typeface="Arial" panose="020B0604020202020204" pitchFamily="34" charset="0"/>
              <a:buChar char="•"/>
            </a:pPr>
            <a:r>
              <a:rPr lang="en-IN" sz="900" i="1" dirty="0">
                <a:solidFill>
                  <a:schemeClr val="dk1"/>
                </a:solidFill>
                <a:latin typeface="Avenir Next" panose="020B0503020202020204" pitchFamily="34" charset="0"/>
              </a:rPr>
              <a:t>SACS - Southern Association of Colleges and Schools</a:t>
            </a:r>
          </a:p>
          <a:p>
            <a:pPr marL="171450" indent="-171450" fontAlgn="b">
              <a:spcAft>
                <a:spcPts val="300"/>
              </a:spcAft>
              <a:buFont typeface="Arial" panose="020B0604020202020204" pitchFamily="34" charset="0"/>
              <a:buChar char="•"/>
            </a:pPr>
            <a:r>
              <a:rPr lang="en-IN" sz="900" i="1" dirty="0">
                <a:solidFill>
                  <a:schemeClr val="dk1"/>
                </a:solidFill>
                <a:latin typeface="Avenir Next" panose="020B0503020202020204" pitchFamily="34" charset="0"/>
              </a:rPr>
              <a:t>SACS CASI - Southern Association of Colleges and Schools Commission on Accreditation and School Improvement</a:t>
            </a:r>
          </a:p>
          <a:p>
            <a:pPr marL="171450" indent="-171450" fontAlgn="b">
              <a:spcAft>
                <a:spcPts val="300"/>
              </a:spcAft>
              <a:buFont typeface="Arial" panose="020B0604020202020204" pitchFamily="34" charset="0"/>
              <a:buChar char="•"/>
            </a:pPr>
            <a:r>
              <a:rPr lang="en-IN" sz="900" i="1" dirty="0">
                <a:solidFill>
                  <a:schemeClr val="dk1"/>
                </a:solidFill>
                <a:latin typeface="Avenir Next" panose="020B0503020202020204" pitchFamily="34" charset="0"/>
              </a:rPr>
              <a:t>MAIS - Mississippi Association Independent Schools)</a:t>
            </a:r>
          </a:p>
          <a:p>
            <a:pPr marL="171450" indent="-171450" fontAlgn="b">
              <a:spcAft>
                <a:spcPts val="300"/>
              </a:spcAft>
              <a:buFont typeface="Arial" panose="020B0604020202020204" pitchFamily="34" charset="0"/>
              <a:buChar char="•"/>
            </a:pPr>
            <a:r>
              <a:rPr lang="en-IN" sz="900" i="1" dirty="0">
                <a:solidFill>
                  <a:schemeClr val="dk1"/>
                </a:solidFill>
                <a:latin typeface="Avenir Next" panose="020B0503020202020204" pitchFamily="34" charset="0"/>
              </a:rPr>
              <a:t>NCAA - National Collegiate Athletic Association</a:t>
            </a:r>
            <a:endParaRPr lang="en-IN" sz="900" i="1" dirty="0">
              <a:latin typeface="Avenir Next" panose="020B0503020202020204" pitchFamily="34" charset="0"/>
            </a:endParaRPr>
          </a:p>
        </p:txBody>
      </p:sp>
    </p:spTree>
    <p:extLst>
      <p:ext uri="{BB962C8B-B14F-4D97-AF65-F5344CB8AC3E}">
        <p14:creationId xmlns:p14="http://schemas.microsoft.com/office/powerpoint/2010/main" val="3545052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621B66-BEE7-784E-847D-F9831C635871}"/>
              </a:ext>
            </a:extLst>
          </p:cNvPr>
          <p:cNvSpPr txBox="1"/>
          <p:nvPr/>
        </p:nvSpPr>
        <p:spPr>
          <a:xfrm>
            <a:off x="163349" y="175695"/>
            <a:ext cx="10170473" cy="1077218"/>
          </a:xfrm>
          <a:prstGeom prst="rect">
            <a:avLst/>
          </a:prstGeom>
          <a:noFill/>
        </p:spPr>
        <p:txBody>
          <a:bodyPr wrap="square" rtlCol="0">
            <a:spAutoFit/>
          </a:bodyPr>
          <a:lstStyle/>
          <a:p>
            <a:r>
              <a:rPr lang="en-US" sz="3200" dirty="0">
                <a:latin typeface="Avenir Next" panose="020B0503020202020204" pitchFamily="34" charset="0"/>
              </a:rPr>
              <a:t>RECOMMENDED ACCREDITATIONS </a:t>
            </a:r>
          </a:p>
          <a:p>
            <a:r>
              <a:rPr lang="en-US" sz="3200" b="1" dirty="0">
                <a:solidFill>
                  <a:srgbClr val="C00000"/>
                </a:solidFill>
                <a:latin typeface="Avenir Next" panose="020B0503020202020204" pitchFamily="34" charset="0"/>
              </a:rPr>
              <a:t>FOR Knowah</a:t>
            </a:r>
          </a:p>
        </p:txBody>
      </p:sp>
      <p:sp>
        <p:nvSpPr>
          <p:cNvPr id="2" name="Rectangle 1">
            <a:extLst>
              <a:ext uri="{FF2B5EF4-FFF2-40B4-BE49-F238E27FC236}">
                <a16:creationId xmlns:a16="http://schemas.microsoft.com/office/drawing/2014/main" id="{D7666CF7-EFD4-D34A-8047-94D58C748D91}"/>
              </a:ext>
            </a:extLst>
          </p:cNvPr>
          <p:cNvSpPr/>
          <p:nvPr/>
        </p:nvSpPr>
        <p:spPr>
          <a:xfrm>
            <a:off x="359884" y="1796115"/>
            <a:ext cx="6096000" cy="2933111"/>
          </a:xfrm>
          <a:prstGeom prst="rect">
            <a:avLst/>
          </a:prstGeom>
        </p:spPr>
        <p:txBody>
          <a:bodyPr>
            <a:spAutoFit/>
          </a:bodyPr>
          <a:lstStyle/>
          <a:p>
            <a:pPr fontAlgn="base">
              <a:lnSpc>
                <a:spcPct val="120000"/>
              </a:lnSpc>
              <a:spcAft>
                <a:spcPts val="300"/>
              </a:spcAft>
            </a:pPr>
            <a:r>
              <a:rPr lang="en-IN" dirty="0">
                <a:solidFill>
                  <a:srgbClr val="000000"/>
                </a:solidFill>
                <a:latin typeface="Avenir Next Medium" panose="020B0503020202020204" pitchFamily="34" charset="0"/>
              </a:rPr>
              <a:t>Cognia </a:t>
            </a:r>
            <a:r>
              <a:rPr lang="en-IN" sz="1400" i="1" dirty="0">
                <a:solidFill>
                  <a:srgbClr val="000000"/>
                </a:solidFill>
                <a:latin typeface="Avenir Next" panose="020B0503020202020204" pitchFamily="34" charset="0"/>
              </a:rPr>
              <a:t>(formerly AdvancED) </a:t>
            </a:r>
          </a:p>
          <a:p>
            <a:pPr marL="285750" indent="-285750" fontAlgn="base">
              <a:lnSpc>
                <a:spcPct val="120000"/>
              </a:lnSpc>
              <a:spcAft>
                <a:spcPts val="300"/>
              </a:spcAft>
              <a:buFont typeface="Arial" panose="020B0604020202020204" pitchFamily="34" charset="0"/>
              <a:buChar char="•"/>
            </a:pPr>
            <a:r>
              <a:rPr lang="en-IN" sz="1400" dirty="0">
                <a:solidFill>
                  <a:srgbClr val="000000"/>
                </a:solidFill>
                <a:latin typeface="Avenir Next" panose="020B0503020202020204" pitchFamily="34" charset="0"/>
              </a:rPr>
              <a:t>Accredited the best online High Schools </a:t>
            </a:r>
          </a:p>
          <a:p>
            <a:pPr marL="285750" indent="-285750" fontAlgn="base">
              <a:lnSpc>
                <a:spcPct val="120000"/>
              </a:lnSpc>
              <a:spcAft>
                <a:spcPts val="300"/>
              </a:spcAft>
              <a:buFont typeface="Arial" panose="020B0604020202020204" pitchFamily="34" charset="0"/>
              <a:buChar char="•"/>
            </a:pPr>
            <a:r>
              <a:rPr lang="en-IN" sz="1400" dirty="0">
                <a:solidFill>
                  <a:srgbClr val="000000"/>
                </a:solidFill>
                <a:latin typeface="Avenir Next" panose="020B0503020202020204" pitchFamily="34" charset="0"/>
              </a:rPr>
              <a:t>Represents 36K+ institutions with a total of 25M+ students and 5M+ educators in about 80 countries</a:t>
            </a:r>
          </a:p>
          <a:p>
            <a:pPr marL="285750" indent="-285750" fontAlgn="base">
              <a:lnSpc>
                <a:spcPct val="120000"/>
              </a:lnSpc>
              <a:spcAft>
                <a:spcPts val="300"/>
              </a:spcAft>
              <a:buFont typeface="Arial" panose="020B0604020202020204" pitchFamily="34" charset="0"/>
              <a:buChar char="•"/>
            </a:pPr>
            <a:r>
              <a:rPr lang="en-IN" sz="1400" dirty="0">
                <a:solidFill>
                  <a:srgbClr val="000000"/>
                </a:solidFill>
                <a:latin typeface="Avenir Next" panose="020B0503020202020204" pitchFamily="34" charset="0"/>
              </a:rPr>
              <a:t>Has unified policies and procedures for accreditation and certification from its accreditation Divisions </a:t>
            </a:r>
            <a:r>
              <a:rPr lang="en-IN" sz="1400" i="1" dirty="0">
                <a:solidFill>
                  <a:srgbClr val="000000"/>
                </a:solidFill>
                <a:latin typeface="Avenir Next Medium" panose="020B0503020202020204" pitchFamily="34" charset="0"/>
              </a:rPr>
              <a:t>NCA CASI, SACS CASI &amp; NWAC </a:t>
            </a:r>
            <a:r>
              <a:rPr lang="en-IN" sz="1400" dirty="0">
                <a:solidFill>
                  <a:srgbClr val="000000"/>
                </a:solidFill>
                <a:latin typeface="Avenir Next" panose="020B0503020202020204" pitchFamily="34" charset="0"/>
              </a:rPr>
              <a:t>- 3 of the 6 regionally recognized K-12 accrediting bodies and together have been accrediting institutions for 125 years</a:t>
            </a:r>
          </a:p>
          <a:p>
            <a:pPr marL="285750" indent="-285750" fontAlgn="base">
              <a:lnSpc>
                <a:spcPct val="120000"/>
              </a:lnSpc>
              <a:spcAft>
                <a:spcPts val="300"/>
              </a:spcAft>
              <a:buFont typeface="Arial" panose="020B0604020202020204" pitchFamily="34" charset="0"/>
              <a:buChar char="•"/>
            </a:pPr>
            <a:r>
              <a:rPr lang="en-IN" sz="1400" dirty="0">
                <a:solidFill>
                  <a:srgbClr val="000000"/>
                </a:solidFill>
                <a:latin typeface="Avenir Next" panose="020B0503020202020204" pitchFamily="34" charset="0"/>
              </a:rPr>
              <a:t>18 months – 2 years to complete the accreditation process</a:t>
            </a:r>
          </a:p>
          <a:p>
            <a:pPr marL="285750" indent="-285750" fontAlgn="base">
              <a:lnSpc>
                <a:spcPct val="120000"/>
              </a:lnSpc>
              <a:spcAft>
                <a:spcPts val="300"/>
              </a:spcAft>
              <a:buFont typeface="Arial" panose="020B0604020202020204" pitchFamily="34" charset="0"/>
              <a:buChar char="•"/>
            </a:pPr>
            <a:r>
              <a:rPr lang="en-IN" sz="1400" dirty="0">
                <a:solidFill>
                  <a:srgbClr val="000000"/>
                </a:solidFill>
                <a:latin typeface="Avenir Next" panose="020B0503020202020204" pitchFamily="34" charset="0"/>
              </a:rPr>
              <a:t>Approx. $1200 annually alongside other charges</a:t>
            </a:r>
            <a:r>
              <a:rPr lang="en-IN" sz="1400" i="1" baseline="30000" dirty="0">
                <a:solidFill>
                  <a:srgbClr val="000000"/>
                </a:solidFill>
                <a:latin typeface="Avenir Next" panose="020B0503020202020204" pitchFamily="34" charset="0"/>
                <a:hlinkClick r:id="rId2"/>
              </a:rPr>
              <a:t>1</a:t>
            </a:r>
            <a:endParaRPr lang="en-IN" sz="1400" i="1" u="none" strike="noStrike" baseline="30000" dirty="0">
              <a:solidFill>
                <a:srgbClr val="000000"/>
              </a:solidFill>
              <a:effectLst/>
              <a:latin typeface="Avenir Next" panose="020B0503020202020204" pitchFamily="34" charset="0"/>
            </a:endParaRPr>
          </a:p>
        </p:txBody>
      </p:sp>
      <p:sp>
        <p:nvSpPr>
          <p:cNvPr id="6" name="Rectangle 5">
            <a:extLst>
              <a:ext uri="{FF2B5EF4-FFF2-40B4-BE49-F238E27FC236}">
                <a16:creationId xmlns:a16="http://schemas.microsoft.com/office/drawing/2014/main" id="{176031B5-6509-5E4F-912D-27E589ADF314}"/>
              </a:ext>
            </a:extLst>
          </p:cNvPr>
          <p:cNvSpPr/>
          <p:nvPr/>
        </p:nvSpPr>
        <p:spPr>
          <a:xfrm>
            <a:off x="6813933" y="1852414"/>
            <a:ext cx="4610558" cy="3153171"/>
          </a:xfrm>
          <a:prstGeom prst="rect">
            <a:avLst/>
          </a:prstGeom>
        </p:spPr>
        <p:txBody>
          <a:bodyPr wrap="square">
            <a:spAutoFit/>
          </a:bodyPr>
          <a:lstStyle/>
          <a:p>
            <a:pPr fontAlgn="base">
              <a:lnSpc>
                <a:spcPct val="120000"/>
              </a:lnSpc>
              <a:spcAft>
                <a:spcPts val="300"/>
              </a:spcAft>
            </a:pPr>
            <a:r>
              <a:rPr lang="en-IN" dirty="0">
                <a:solidFill>
                  <a:srgbClr val="000000"/>
                </a:solidFill>
                <a:latin typeface="Avenir Next Medium" panose="020B0503020202020204" pitchFamily="34" charset="0"/>
              </a:rPr>
              <a:t>ACS WASC</a:t>
            </a:r>
          </a:p>
          <a:p>
            <a:pPr marL="285750" indent="-285750" fontAlgn="base">
              <a:lnSpc>
                <a:spcPct val="120000"/>
              </a:lnSpc>
              <a:spcAft>
                <a:spcPts val="300"/>
              </a:spcAft>
              <a:buFont typeface="Arial" panose="020B0604020202020204" pitchFamily="34" charset="0"/>
              <a:buChar char="•"/>
            </a:pPr>
            <a:r>
              <a:rPr lang="en-IN" sz="1400" dirty="0">
                <a:solidFill>
                  <a:srgbClr val="000000"/>
                </a:solidFill>
                <a:latin typeface="Avenir Next" panose="020B0503020202020204" pitchFamily="34" charset="0"/>
              </a:rPr>
              <a:t>Accrediting Commission for Schools, Western Association of Schools and Colleges</a:t>
            </a:r>
          </a:p>
          <a:p>
            <a:pPr marL="285750" indent="-285750" fontAlgn="base">
              <a:lnSpc>
                <a:spcPct val="120000"/>
              </a:lnSpc>
              <a:spcAft>
                <a:spcPts val="300"/>
              </a:spcAft>
              <a:buFont typeface="Arial" panose="020B0604020202020204" pitchFamily="34" charset="0"/>
              <a:buChar char="•"/>
            </a:pPr>
            <a:r>
              <a:rPr lang="en-IN" sz="1400" dirty="0">
                <a:solidFill>
                  <a:srgbClr val="000000"/>
                </a:solidFill>
                <a:latin typeface="Avenir Next" panose="020B0503020202020204" pitchFamily="34" charset="0"/>
              </a:rPr>
              <a:t>Knowah office based out of Palo Alto, California; Hence easy to apply accreditation</a:t>
            </a:r>
          </a:p>
          <a:p>
            <a:pPr marL="285750" indent="-285750" fontAlgn="base">
              <a:lnSpc>
                <a:spcPct val="120000"/>
              </a:lnSpc>
              <a:spcAft>
                <a:spcPts val="300"/>
              </a:spcAft>
              <a:buFont typeface="Arial" panose="020B0604020202020204" pitchFamily="34" charset="0"/>
              <a:buChar char="•"/>
            </a:pPr>
            <a:r>
              <a:rPr lang="en-IN" sz="1400" dirty="0">
                <a:solidFill>
                  <a:srgbClr val="000000"/>
                </a:solidFill>
                <a:latin typeface="Avenir Next" panose="020B0503020202020204" pitchFamily="34" charset="0"/>
              </a:rPr>
              <a:t>Ongoing six-year cycle of quality whereby schools demonstrate the capacity, commitment, and competence to support high-quality student learning and ongoing school improvement</a:t>
            </a:r>
          </a:p>
          <a:p>
            <a:pPr marL="285750" indent="-285750" fontAlgn="base">
              <a:lnSpc>
                <a:spcPct val="120000"/>
              </a:lnSpc>
              <a:spcAft>
                <a:spcPts val="300"/>
              </a:spcAft>
              <a:buFont typeface="Arial" panose="020B0604020202020204" pitchFamily="34" charset="0"/>
              <a:buChar char="•"/>
            </a:pPr>
            <a:r>
              <a:rPr lang="en-IN" sz="1400" dirty="0">
                <a:solidFill>
                  <a:srgbClr val="000000"/>
                </a:solidFill>
                <a:latin typeface="Avenir Next" panose="020B0503020202020204" pitchFamily="34" charset="0"/>
              </a:rPr>
              <a:t>$8000 approx annual fees</a:t>
            </a:r>
            <a:r>
              <a:rPr lang="en-IN" sz="1400" i="1" baseline="30000" dirty="0">
                <a:solidFill>
                  <a:srgbClr val="000000"/>
                </a:solidFill>
                <a:latin typeface="Avenir Next" panose="020B0503020202020204" pitchFamily="34" charset="0"/>
                <a:hlinkClick r:id="rId3"/>
              </a:rPr>
              <a:t>1</a:t>
            </a:r>
            <a:br>
              <a:rPr lang="en-IN" sz="1400" dirty="0">
                <a:solidFill>
                  <a:srgbClr val="000000"/>
                </a:solidFill>
                <a:latin typeface="Avenir Next" panose="020B0503020202020204" pitchFamily="34" charset="0"/>
              </a:rPr>
            </a:br>
            <a:endParaRPr lang="en-IN" sz="1400" u="none" strike="noStrike" dirty="0">
              <a:solidFill>
                <a:srgbClr val="000000"/>
              </a:solidFill>
              <a:effectLst/>
              <a:latin typeface="Avenir Next" panose="020B0503020202020204" pitchFamily="34" charset="0"/>
            </a:endParaRPr>
          </a:p>
        </p:txBody>
      </p:sp>
      <p:cxnSp>
        <p:nvCxnSpPr>
          <p:cNvPr id="7" name="Straight Connector 6">
            <a:extLst>
              <a:ext uri="{FF2B5EF4-FFF2-40B4-BE49-F238E27FC236}">
                <a16:creationId xmlns:a16="http://schemas.microsoft.com/office/drawing/2014/main" id="{2DE63A06-0DFD-004C-84B2-EF8D5A1B697B}"/>
              </a:ext>
            </a:extLst>
          </p:cNvPr>
          <p:cNvCxnSpPr>
            <a:cxnSpLocks/>
          </p:cNvCxnSpPr>
          <p:nvPr/>
        </p:nvCxnSpPr>
        <p:spPr>
          <a:xfrm>
            <a:off x="6573213" y="1650670"/>
            <a:ext cx="0" cy="318258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678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621B66-BEE7-784E-847D-F9831C635871}"/>
              </a:ext>
            </a:extLst>
          </p:cNvPr>
          <p:cNvSpPr txBox="1"/>
          <p:nvPr/>
        </p:nvSpPr>
        <p:spPr>
          <a:xfrm>
            <a:off x="163349" y="175695"/>
            <a:ext cx="10170473" cy="584775"/>
          </a:xfrm>
          <a:prstGeom prst="rect">
            <a:avLst/>
          </a:prstGeom>
          <a:noFill/>
        </p:spPr>
        <p:txBody>
          <a:bodyPr wrap="square" rtlCol="0">
            <a:spAutoFit/>
          </a:bodyPr>
          <a:lstStyle/>
          <a:p>
            <a:r>
              <a:rPr lang="en-US" sz="3200" dirty="0">
                <a:latin typeface="Avenir Next" panose="020B0503020202020204" pitchFamily="34" charset="0"/>
              </a:rPr>
              <a:t>ACCREDITATION</a:t>
            </a:r>
            <a:r>
              <a:rPr lang="en-US" sz="3200" b="1" dirty="0">
                <a:latin typeface="Avenir Next Demi Bold" panose="020B0503020202020204" pitchFamily="34" charset="0"/>
              </a:rPr>
              <a:t> </a:t>
            </a:r>
            <a:r>
              <a:rPr lang="en-US" sz="3200" b="1" dirty="0">
                <a:solidFill>
                  <a:srgbClr val="C00000"/>
                </a:solidFill>
                <a:latin typeface="Avenir Next Demi Bold" panose="020B0503020202020204" pitchFamily="34" charset="0"/>
              </a:rPr>
              <a:t>AGENCIES</a:t>
            </a:r>
          </a:p>
        </p:txBody>
      </p:sp>
      <p:sp>
        <p:nvSpPr>
          <p:cNvPr id="2" name="Rectangle 1">
            <a:extLst>
              <a:ext uri="{FF2B5EF4-FFF2-40B4-BE49-F238E27FC236}">
                <a16:creationId xmlns:a16="http://schemas.microsoft.com/office/drawing/2014/main" id="{771EC57C-B5D4-C449-9A42-4AE66EF88075}"/>
              </a:ext>
            </a:extLst>
          </p:cNvPr>
          <p:cNvSpPr/>
          <p:nvPr/>
        </p:nvSpPr>
        <p:spPr>
          <a:xfrm>
            <a:off x="734478" y="1389641"/>
            <a:ext cx="5038526" cy="5003677"/>
          </a:xfrm>
          <a:prstGeom prst="rect">
            <a:avLst/>
          </a:prstGeom>
        </p:spPr>
        <p:txBody>
          <a:bodyPr wrap="square">
            <a:spAutoFit/>
          </a:bodyPr>
          <a:lstStyle/>
          <a:p>
            <a:pPr marL="285750" indent="-285750">
              <a:lnSpc>
                <a:spcPct val="120000"/>
              </a:lnSpc>
              <a:spcAft>
                <a:spcPts val="300"/>
              </a:spcAft>
              <a:buFont typeface="Arial" panose="020B0604020202020204" pitchFamily="34" charset="0"/>
              <a:buChar char="•"/>
            </a:pPr>
            <a:r>
              <a:rPr lang="en-IN" sz="1100" dirty="0">
                <a:solidFill>
                  <a:srgbClr val="000000"/>
                </a:solidFill>
                <a:latin typeface="Avenir Next Medium" panose="020B0503020202020204" pitchFamily="34" charset="0"/>
              </a:rPr>
              <a:t>Middle States Commission on Higher Education (MSCHE)</a:t>
            </a:r>
          </a:p>
          <a:p>
            <a:pPr>
              <a:lnSpc>
                <a:spcPct val="120000"/>
              </a:lnSpc>
              <a:spcAft>
                <a:spcPts val="300"/>
              </a:spcAft>
            </a:pPr>
            <a:r>
              <a:rPr lang="en-IN" sz="1100" dirty="0">
                <a:solidFill>
                  <a:srgbClr val="000000"/>
                </a:solidFill>
                <a:latin typeface="Avenir Next" panose="020B0503020202020204" pitchFamily="34" charset="0"/>
              </a:rPr>
              <a:t>NY, NJ, PA, DE, MD, Washington D.C.</a:t>
            </a:r>
          </a:p>
          <a:p>
            <a:pPr marL="285750" indent="-285750">
              <a:lnSpc>
                <a:spcPct val="120000"/>
              </a:lnSpc>
              <a:spcAft>
                <a:spcPts val="300"/>
              </a:spcAft>
              <a:buFont typeface="Arial" panose="020B0604020202020204" pitchFamily="34" charset="0"/>
              <a:buChar char="•"/>
            </a:pPr>
            <a:endParaRPr lang="en-IN" sz="1100" dirty="0">
              <a:solidFill>
                <a:srgbClr val="000000"/>
              </a:solidFill>
              <a:latin typeface="Avenir Next" panose="020B0503020202020204" pitchFamily="34" charset="0"/>
            </a:endParaRPr>
          </a:p>
          <a:p>
            <a:pPr marL="285750" indent="-285750">
              <a:lnSpc>
                <a:spcPct val="120000"/>
              </a:lnSpc>
              <a:spcAft>
                <a:spcPts val="300"/>
              </a:spcAft>
              <a:buFont typeface="Arial" panose="020B0604020202020204" pitchFamily="34" charset="0"/>
              <a:buChar char="•"/>
            </a:pPr>
            <a:r>
              <a:rPr lang="en-IN" sz="1100" dirty="0">
                <a:solidFill>
                  <a:srgbClr val="000000"/>
                </a:solidFill>
                <a:latin typeface="Avenir Next Medium" panose="020B0503020202020204" pitchFamily="34" charset="0"/>
              </a:rPr>
              <a:t>New England Association of Schools and Colleges (NEASC)</a:t>
            </a:r>
          </a:p>
          <a:p>
            <a:pPr>
              <a:lnSpc>
                <a:spcPct val="120000"/>
              </a:lnSpc>
              <a:spcAft>
                <a:spcPts val="300"/>
              </a:spcAft>
            </a:pPr>
            <a:r>
              <a:rPr lang="en-IN" sz="1100" dirty="0">
                <a:solidFill>
                  <a:srgbClr val="000000"/>
                </a:solidFill>
                <a:latin typeface="Avenir Next" panose="020B0503020202020204" pitchFamily="34" charset="0"/>
              </a:rPr>
              <a:t>CT, ME, MA, NH, RI, VT</a:t>
            </a:r>
          </a:p>
          <a:p>
            <a:pPr marL="285750" indent="-285750">
              <a:lnSpc>
                <a:spcPct val="120000"/>
              </a:lnSpc>
              <a:spcAft>
                <a:spcPts val="300"/>
              </a:spcAft>
              <a:buFont typeface="Arial" panose="020B0604020202020204" pitchFamily="34" charset="0"/>
              <a:buChar char="•"/>
            </a:pPr>
            <a:endParaRPr lang="en-IN" sz="1100" dirty="0">
              <a:solidFill>
                <a:srgbClr val="000000"/>
              </a:solidFill>
              <a:latin typeface="Avenir Next" panose="020B0503020202020204" pitchFamily="34" charset="0"/>
            </a:endParaRPr>
          </a:p>
          <a:p>
            <a:pPr marL="285750" indent="-285750">
              <a:lnSpc>
                <a:spcPct val="120000"/>
              </a:lnSpc>
              <a:spcAft>
                <a:spcPts val="300"/>
              </a:spcAft>
              <a:buFont typeface="Arial" panose="020B0604020202020204" pitchFamily="34" charset="0"/>
              <a:buChar char="•"/>
            </a:pPr>
            <a:r>
              <a:rPr lang="en-IN" sz="1100" dirty="0">
                <a:solidFill>
                  <a:srgbClr val="000000"/>
                </a:solidFill>
                <a:latin typeface="Avenir Next Medium" panose="020B0503020202020204" pitchFamily="34" charset="0"/>
              </a:rPr>
              <a:t>Northwest Commission on Colleges and Universities (NWCCU)</a:t>
            </a:r>
          </a:p>
          <a:p>
            <a:pPr>
              <a:lnSpc>
                <a:spcPct val="120000"/>
              </a:lnSpc>
              <a:spcAft>
                <a:spcPts val="300"/>
              </a:spcAft>
            </a:pPr>
            <a:r>
              <a:rPr lang="en-IN" sz="1100" dirty="0">
                <a:solidFill>
                  <a:srgbClr val="000000"/>
                </a:solidFill>
                <a:latin typeface="Avenir Next" panose="020B0503020202020204" pitchFamily="34" charset="0"/>
              </a:rPr>
              <a:t>AK, ID, MT, NV, OR, UT, WA</a:t>
            </a:r>
          </a:p>
          <a:p>
            <a:pPr marL="285750" indent="-285750">
              <a:lnSpc>
                <a:spcPct val="120000"/>
              </a:lnSpc>
              <a:spcAft>
                <a:spcPts val="300"/>
              </a:spcAft>
              <a:buFont typeface="Arial" panose="020B0604020202020204" pitchFamily="34" charset="0"/>
              <a:buChar char="•"/>
            </a:pPr>
            <a:endParaRPr lang="en-IN" sz="1100" dirty="0">
              <a:solidFill>
                <a:srgbClr val="000000"/>
              </a:solidFill>
              <a:latin typeface="Avenir Next" panose="020B0503020202020204" pitchFamily="34" charset="0"/>
            </a:endParaRPr>
          </a:p>
          <a:p>
            <a:pPr marL="285750" indent="-285750">
              <a:lnSpc>
                <a:spcPct val="120000"/>
              </a:lnSpc>
              <a:spcAft>
                <a:spcPts val="300"/>
              </a:spcAft>
              <a:buFont typeface="Arial" panose="020B0604020202020204" pitchFamily="34" charset="0"/>
              <a:buChar char="•"/>
            </a:pPr>
            <a:r>
              <a:rPr lang="en-IN" sz="1100" dirty="0">
                <a:solidFill>
                  <a:srgbClr val="000000"/>
                </a:solidFill>
                <a:latin typeface="Avenir Next Medium" panose="020B0503020202020204" pitchFamily="34" charset="0"/>
              </a:rPr>
              <a:t>Higher Learning Commission (HLC)</a:t>
            </a:r>
          </a:p>
          <a:p>
            <a:pPr>
              <a:lnSpc>
                <a:spcPct val="120000"/>
              </a:lnSpc>
              <a:spcAft>
                <a:spcPts val="300"/>
              </a:spcAft>
            </a:pPr>
            <a:r>
              <a:rPr lang="en-IN" sz="1100" dirty="0">
                <a:solidFill>
                  <a:srgbClr val="000000"/>
                </a:solidFill>
                <a:latin typeface="Avenir Next" panose="020B0503020202020204" pitchFamily="34" charset="0"/>
              </a:rPr>
              <a:t>AR, AZ, CO, IO, IL, IN, KS, MI, MN, MO, ND, NE, OH, OK, NM, SD, WI, WV, WY</a:t>
            </a:r>
          </a:p>
          <a:p>
            <a:pPr marL="285750" indent="-285750">
              <a:lnSpc>
                <a:spcPct val="120000"/>
              </a:lnSpc>
              <a:spcAft>
                <a:spcPts val="300"/>
              </a:spcAft>
              <a:buFont typeface="Arial" panose="020B0604020202020204" pitchFamily="34" charset="0"/>
              <a:buChar char="•"/>
            </a:pPr>
            <a:endParaRPr lang="en-IN" sz="1100" dirty="0">
              <a:solidFill>
                <a:srgbClr val="000000"/>
              </a:solidFill>
              <a:latin typeface="Avenir Next" panose="020B0503020202020204" pitchFamily="34" charset="0"/>
            </a:endParaRPr>
          </a:p>
          <a:p>
            <a:pPr marL="285750" indent="-285750">
              <a:lnSpc>
                <a:spcPct val="120000"/>
              </a:lnSpc>
              <a:spcAft>
                <a:spcPts val="300"/>
              </a:spcAft>
              <a:buFont typeface="Arial" panose="020B0604020202020204" pitchFamily="34" charset="0"/>
              <a:buChar char="•"/>
            </a:pPr>
            <a:r>
              <a:rPr lang="en-IN" sz="1100" dirty="0">
                <a:solidFill>
                  <a:srgbClr val="000000"/>
                </a:solidFill>
                <a:latin typeface="Avenir Next Medium" panose="020B0503020202020204" pitchFamily="34" charset="0"/>
              </a:rPr>
              <a:t>Southern Association of Colleges and Schools (SACS)</a:t>
            </a:r>
          </a:p>
          <a:p>
            <a:pPr>
              <a:lnSpc>
                <a:spcPct val="120000"/>
              </a:lnSpc>
              <a:spcAft>
                <a:spcPts val="300"/>
              </a:spcAft>
            </a:pPr>
            <a:r>
              <a:rPr lang="en-IN" sz="1100" dirty="0">
                <a:solidFill>
                  <a:srgbClr val="000000"/>
                </a:solidFill>
                <a:latin typeface="Avenir Next" panose="020B0503020202020204" pitchFamily="34" charset="0"/>
              </a:rPr>
              <a:t>FL, GA, KY, LA, MS, NC, SC, AL, TN, TX, VA</a:t>
            </a:r>
          </a:p>
          <a:p>
            <a:pPr>
              <a:lnSpc>
                <a:spcPct val="120000"/>
              </a:lnSpc>
              <a:spcAft>
                <a:spcPts val="300"/>
              </a:spcAft>
            </a:pPr>
            <a:r>
              <a:rPr lang="en-IN" sz="1100" dirty="0">
                <a:solidFill>
                  <a:srgbClr val="000000"/>
                </a:solidFill>
                <a:latin typeface="Avenir Next" panose="020B0503020202020204" pitchFamily="34" charset="0"/>
              </a:rPr>
              <a:t>U.S. students in Mexico, the Caribbean, Central America, and South America</a:t>
            </a:r>
          </a:p>
          <a:p>
            <a:pPr marL="285750" indent="-285750">
              <a:lnSpc>
                <a:spcPct val="120000"/>
              </a:lnSpc>
              <a:spcAft>
                <a:spcPts val="300"/>
              </a:spcAft>
              <a:buFont typeface="Arial" panose="020B0604020202020204" pitchFamily="34" charset="0"/>
              <a:buChar char="•"/>
            </a:pPr>
            <a:endParaRPr lang="en-IN" sz="1100" dirty="0">
              <a:solidFill>
                <a:srgbClr val="000000"/>
              </a:solidFill>
              <a:latin typeface="Avenir Next" panose="020B0503020202020204" pitchFamily="34" charset="0"/>
            </a:endParaRPr>
          </a:p>
          <a:p>
            <a:pPr marL="285750" indent="-285750">
              <a:lnSpc>
                <a:spcPct val="120000"/>
              </a:lnSpc>
              <a:spcAft>
                <a:spcPts val="300"/>
              </a:spcAft>
              <a:buFont typeface="Arial" panose="020B0604020202020204" pitchFamily="34" charset="0"/>
              <a:buChar char="•"/>
            </a:pPr>
            <a:r>
              <a:rPr lang="en-IN" sz="1100" dirty="0">
                <a:solidFill>
                  <a:srgbClr val="000000"/>
                </a:solidFill>
                <a:latin typeface="Avenir Next Medium" panose="020B0503020202020204" pitchFamily="34" charset="0"/>
              </a:rPr>
              <a:t>Western Association of Schools and Colleges (WASC)</a:t>
            </a:r>
          </a:p>
          <a:p>
            <a:pPr>
              <a:lnSpc>
                <a:spcPct val="120000"/>
              </a:lnSpc>
              <a:spcAft>
                <a:spcPts val="300"/>
              </a:spcAft>
            </a:pPr>
            <a:r>
              <a:rPr lang="en-IN" sz="1100" dirty="0">
                <a:solidFill>
                  <a:srgbClr val="000000"/>
                </a:solidFill>
                <a:latin typeface="Avenir Next" panose="020B0503020202020204" pitchFamily="34" charset="0"/>
              </a:rPr>
              <a:t>CA, HI; The Hawaiian territories of Guam, American Samoa, Northern Marianas Islands, the Federated States of Micronesia, Palau, the Pacific Rim, East Asia, and parts of the Pacific and East Asia</a:t>
            </a:r>
            <a:endParaRPr lang="en-IN" sz="1100" dirty="0">
              <a:solidFill>
                <a:srgbClr val="000000"/>
              </a:solidFill>
              <a:effectLst/>
              <a:latin typeface="Avenir Next" panose="020B0503020202020204" pitchFamily="34" charset="0"/>
            </a:endParaRPr>
          </a:p>
        </p:txBody>
      </p:sp>
      <p:sp>
        <p:nvSpPr>
          <p:cNvPr id="8" name="Rectangle 7">
            <a:extLst>
              <a:ext uri="{FF2B5EF4-FFF2-40B4-BE49-F238E27FC236}">
                <a16:creationId xmlns:a16="http://schemas.microsoft.com/office/drawing/2014/main" id="{89409EBB-83FB-EA45-BF86-3EC32F35A927}"/>
              </a:ext>
            </a:extLst>
          </p:cNvPr>
          <p:cNvSpPr/>
          <p:nvPr/>
        </p:nvSpPr>
        <p:spPr>
          <a:xfrm>
            <a:off x="6978556" y="1248770"/>
            <a:ext cx="4253551" cy="5285421"/>
          </a:xfrm>
          <a:prstGeom prst="rect">
            <a:avLst/>
          </a:prstGeom>
        </p:spPr>
        <p:txBody>
          <a:bodyPr wrap="square">
            <a:spAutoFit/>
          </a:bodyPr>
          <a:lstStyle/>
          <a:p>
            <a:pPr>
              <a:lnSpc>
                <a:spcPct val="150000"/>
              </a:lnSpc>
              <a:spcAft>
                <a:spcPts val="700"/>
              </a:spcAft>
              <a:buFont typeface="Arial" panose="020B0604020202020204" pitchFamily="34" charset="0"/>
              <a:buChar char="•"/>
            </a:pPr>
            <a:r>
              <a:rPr lang="en-IN" sz="1100" dirty="0">
                <a:solidFill>
                  <a:srgbClr val="000000"/>
                </a:solidFill>
                <a:latin typeface="Avenir Next Medium" panose="020B0503020202020204" pitchFamily="34" charset="0"/>
              </a:rPr>
              <a:t>Distance Education &amp; Training Council (DETC)</a:t>
            </a:r>
          </a:p>
          <a:p>
            <a:pPr>
              <a:lnSpc>
                <a:spcPct val="150000"/>
              </a:lnSpc>
              <a:spcAft>
                <a:spcPts val="700"/>
              </a:spcAft>
              <a:buFont typeface="Arial" panose="020B0604020202020204" pitchFamily="34" charset="0"/>
              <a:buChar char="•"/>
            </a:pPr>
            <a:r>
              <a:rPr lang="en-IN" sz="1100" dirty="0">
                <a:solidFill>
                  <a:srgbClr val="000000"/>
                </a:solidFill>
                <a:latin typeface="Avenir Next Medium" panose="020B0503020202020204" pitchFamily="34" charset="0"/>
              </a:rPr>
              <a:t>Accrediting Commission of Career Schools and Colleges (ACCSC)</a:t>
            </a:r>
          </a:p>
          <a:p>
            <a:pPr>
              <a:lnSpc>
                <a:spcPct val="150000"/>
              </a:lnSpc>
              <a:spcAft>
                <a:spcPts val="700"/>
              </a:spcAft>
              <a:buFont typeface="Arial" panose="020B0604020202020204" pitchFamily="34" charset="0"/>
              <a:buChar char="•"/>
            </a:pPr>
            <a:r>
              <a:rPr lang="en-IN" sz="1100" dirty="0">
                <a:solidFill>
                  <a:srgbClr val="000000"/>
                </a:solidFill>
                <a:latin typeface="Avenir Next Medium" panose="020B0503020202020204" pitchFamily="34" charset="0"/>
              </a:rPr>
              <a:t>Council on Occupational Education (COE)</a:t>
            </a:r>
          </a:p>
          <a:p>
            <a:pPr>
              <a:lnSpc>
                <a:spcPct val="150000"/>
              </a:lnSpc>
              <a:spcAft>
                <a:spcPts val="700"/>
              </a:spcAft>
              <a:buFont typeface="Arial" panose="020B0604020202020204" pitchFamily="34" charset="0"/>
              <a:buChar char="•"/>
            </a:pPr>
            <a:r>
              <a:rPr lang="en-IN" sz="1100" dirty="0">
                <a:solidFill>
                  <a:srgbClr val="000000"/>
                </a:solidFill>
                <a:latin typeface="Avenir Next Medium" panose="020B0503020202020204" pitchFamily="34" charset="0"/>
              </a:rPr>
              <a:t>Transnational Association of Christian Colleges and Schools, Accreditation Commission (TRACS)</a:t>
            </a:r>
          </a:p>
          <a:p>
            <a:pPr>
              <a:lnSpc>
                <a:spcPct val="150000"/>
              </a:lnSpc>
              <a:spcAft>
                <a:spcPts val="700"/>
              </a:spcAft>
              <a:buFont typeface="Arial" panose="020B0604020202020204" pitchFamily="34" charset="0"/>
              <a:buChar char="•"/>
            </a:pPr>
            <a:r>
              <a:rPr lang="en-IN" sz="1100" dirty="0">
                <a:solidFill>
                  <a:srgbClr val="000000"/>
                </a:solidFill>
                <a:latin typeface="Avenir Next Medium" panose="020B0503020202020204" pitchFamily="34" charset="0"/>
              </a:rPr>
              <a:t>Accrediting Council for Continuing Education and Training (ACCET)</a:t>
            </a:r>
          </a:p>
          <a:p>
            <a:pPr>
              <a:lnSpc>
                <a:spcPct val="150000"/>
              </a:lnSpc>
              <a:spcAft>
                <a:spcPts val="700"/>
              </a:spcAft>
              <a:buFont typeface="Arial" panose="020B0604020202020204" pitchFamily="34" charset="0"/>
              <a:buChar char="•"/>
            </a:pPr>
            <a:r>
              <a:rPr lang="en-IN" sz="1100" dirty="0">
                <a:solidFill>
                  <a:srgbClr val="000000"/>
                </a:solidFill>
                <a:latin typeface="Avenir Next Medium" panose="020B0503020202020204" pitchFamily="34" charset="0"/>
              </a:rPr>
              <a:t>Association for Biblical Higher Education (ABHE)</a:t>
            </a:r>
          </a:p>
          <a:p>
            <a:pPr>
              <a:lnSpc>
                <a:spcPct val="150000"/>
              </a:lnSpc>
              <a:spcAft>
                <a:spcPts val="700"/>
              </a:spcAft>
              <a:buFont typeface="Arial" panose="020B0604020202020204" pitchFamily="34" charset="0"/>
              <a:buChar char="•"/>
            </a:pPr>
            <a:r>
              <a:rPr lang="en-IN" sz="1100" dirty="0">
                <a:solidFill>
                  <a:srgbClr val="000000"/>
                </a:solidFill>
                <a:latin typeface="Avenir Next Medium" panose="020B0503020202020204" pitchFamily="34" charset="0"/>
              </a:rPr>
              <a:t>Association of Advanced Rabbinical and Talmudic Schools (AARTS)</a:t>
            </a:r>
          </a:p>
          <a:p>
            <a:pPr>
              <a:lnSpc>
                <a:spcPct val="150000"/>
              </a:lnSpc>
              <a:spcAft>
                <a:spcPts val="700"/>
              </a:spcAft>
              <a:buFont typeface="Arial" panose="020B0604020202020204" pitchFamily="34" charset="0"/>
              <a:buChar char="•"/>
            </a:pPr>
            <a:r>
              <a:rPr lang="en-IN" sz="1100" dirty="0">
                <a:solidFill>
                  <a:srgbClr val="000000"/>
                </a:solidFill>
                <a:latin typeface="Avenir Next Medium" panose="020B0503020202020204" pitchFamily="34" charset="0"/>
              </a:rPr>
              <a:t>Council on Occupational Education (COE)</a:t>
            </a:r>
          </a:p>
          <a:p>
            <a:pPr>
              <a:lnSpc>
                <a:spcPct val="150000"/>
              </a:lnSpc>
              <a:spcAft>
                <a:spcPts val="700"/>
              </a:spcAft>
              <a:buFont typeface="Arial" panose="020B0604020202020204" pitchFamily="34" charset="0"/>
              <a:buChar char="•"/>
            </a:pPr>
            <a:r>
              <a:rPr lang="en-IN" sz="1100" dirty="0">
                <a:solidFill>
                  <a:srgbClr val="000000"/>
                </a:solidFill>
                <a:latin typeface="Avenir Next Medium" panose="020B0503020202020204" pitchFamily="34" charset="0"/>
              </a:rPr>
              <a:t>Distance Education Accrediting Commission (DEAC)</a:t>
            </a:r>
          </a:p>
          <a:p>
            <a:pPr>
              <a:lnSpc>
                <a:spcPct val="150000"/>
              </a:lnSpc>
              <a:spcAft>
                <a:spcPts val="700"/>
              </a:spcAft>
              <a:buFont typeface="Arial" panose="020B0604020202020204" pitchFamily="34" charset="0"/>
              <a:buChar char="•"/>
            </a:pPr>
            <a:r>
              <a:rPr lang="en-IN" sz="1100" dirty="0">
                <a:solidFill>
                  <a:srgbClr val="000000"/>
                </a:solidFill>
                <a:latin typeface="Avenir Next Medium" panose="020B0503020202020204" pitchFamily="34" charset="0"/>
              </a:rPr>
              <a:t>National Accrediting Commission of Career Arts and Sciences (NACCS)</a:t>
            </a:r>
          </a:p>
          <a:p>
            <a:pPr>
              <a:lnSpc>
                <a:spcPct val="150000"/>
              </a:lnSpc>
              <a:spcAft>
                <a:spcPts val="700"/>
              </a:spcAft>
              <a:buFont typeface="Arial" panose="020B0604020202020204" pitchFamily="34" charset="0"/>
              <a:buChar char="•"/>
            </a:pPr>
            <a:r>
              <a:rPr lang="en-IN" sz="1100" dirty="0">
                <a:solidFill>
                  <a:srgbClr val="000000"/>
                </a:solidFill>
                <a:latin typeface="Avenir Next Medium" panose="020B0503020202020204" pitchFamily="34" charset="0"/>
              </a:rPr>
              <a:t>Accrediting Council for Independent Colleges and Schools (ACICS)*</a:t>
            </a:r>
            <a:endParaRPr lang="en-IN" sz="1100" dirty="0">
              <a:solidFill>
                <a:srgbClr val="000000"/>
              </a:solidFill>
              <a:effectLst/>
              <a:latin typeface="Avenir Next Medium" panose="020B0503020202020204" pitchFamily="34" charset="0"/>
            </a:endParaRPr>
          </a:p>
        </p:txBody>
      </p:sp>
      <p:sp>
        <p:nvSpPr>
          <p:cNvPr id="9" name="Rectangle 8">
            <a:extLst>
              <a:ext uri="{FF2B5EF4-FFF2-40B4-BE49-F238E27FC236}">
                <a16:creationId xmlns:a16="http://schemas.microsoft.com/office/drawing/2014/main" id="{4A73FB26-93EC-B046-B185-0A99A40FB7E1}"/>
              </a:ext>
            </a:extLst>
          </p:cNvPr>
          <p:cNvSpPr/>
          <p:nvPr/>
        </p:nvSpPr>
        <p:spPr>
          <a:xfrm>
            <a:off x="2522271" y="869614"/>
            <a:ext cx="1148977" cy="410882"/>
          </a:xfrm>
          <a:prstGeom prst="rect">
            <a:avLst/>
          </a:prstGeom>
        </p:spPr>
        <p:txBody>
          <a:bodyPr wrap="square">
            <a:spAutoFit/>
          </a:bodyPr>
          <a:lstStyle/>
          <a:p>
            <a:pPr fontAlgn="base">
              <a:lnSpc>
                <a:spcPct val="120000"/>
              </a:lnSpc>
              <a:spcAft>
                <a:spcPts val="300"/>
              </a:spcAft>
            </a:pPr>
            <a:r>
              <a:rPr lang="en-IN" b="1" dirty="0">
                <a:latin typeface="Avenir Next Demi Bold" panose="020B0503020202020204" pitchFamily="34" charset="0"/>
              </a:rPr>
              <a:t>Regional</a:t>
            </a:r>
            <a:endParaRPr lang="en-IN" sz="1400" dirty="0">
              <a:latin typeface="Avenir Next" panose="020B0503020202020204" pitchFamily="34" charset="0"/>
            </a:endParaRPr>
          </a:p>
        </p:txBody>
      </p:sp>
      <p:sp>
        <p:nvSpPr>
          <p:cNvPr id="10" name="Rectangle 9">
            <a:extLst>
              <a:ext uri="{FF2B5EF4-FFF2-40B4-BE49-F238E27FC236}">
                <a16:creationId xmlns:a16="http://schemas.microsoft.com/office/drawing/2014/main" id="{4B984691-55CF-8145-B5F7-039A1DFC7A20}"/>
              </a:ext>
            </a:extLst>
          </p:cNvPr>
          <p:cNvSpPr/>
          <p:nvPr/>
        </p:nvSpPr>
        <p:spPr>
          <a:xfrm>
            <a:off x="8202014" y="869614"/>
            <a:ext cx="1148977" cy="410882"/>
          </a:xfrm>
          <a:prstGeom prst="rect">
            <a:avLst/>
          </a:prstGeom>
        </p:spPr>
        <p:txBody>
          <a:bodyPr wrap="square">
            <a:spAutoFit/>
          </a:bodyPr>
          <a:lstStyle/>
          <a:p>
            <a:pPr fontAlgn="base">
              <a:lnSpc>
                <a:spcPct val="120000"/>
              </a:lnSpc>
              <a:spcAft>
                <a:spcPts val="300"/>
              </a:spcAft>
            </a:pPr>
            <a:r>
              <a:rPr lang="en-IN" b="1" dirty="0">
                <a:latin typeface="Avenir Next Demi Bold" panose="020B0503020202020204" pitchFamily="34" charset="0"/>
              </a:rPr>
              <a:t>National</a:t>
            </a:r>
            <a:endParaRPr lang="en-IN" sz="1400" dirty="0">
              <a:latin typeface="Avenir Next" panose="020B0503020202020204" pitchFamily="34" charset="0"/>
            </a:endParaRPr>
          </a:p>
        </p:txBody>
      </p:sp>
    </p:spTree>
    <p:extLst>
      <p:ext uri="{BB962C8B-B14F-4D97-AF65-F5344CB8AC3E}">
        <p14:creationId xmlns:p14="http://schemas.microsoft.com/office/powerpoint/2010/main" val="3633060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621B66-BEE7-784E-847D-F9831C635871}"/>
              </a:ext>
            </a:extLst>
          </p:cNvPr>
          <p:cNvSpPr txBox="1"/>
          <p:nvPr/>
        </p:nvSpPr>
        <p:spPr>
          <a:xfrm>
            <a:off x="163349" y="175695"/>
            <a:ext cx="10170473" cy="584775"/>
          </a:xfrm>
          <a:prstGeom prst="rect">
            <a:avLst/>
          </a:prstGeom>
          <a:noFill/>
        </p:spPr>
        <p:txBody>
          <a:bodyPr wrap="square" rtlCol="0">
            <a:spAutoFit/>
          </a:bodyPr>
          <a:lstStyle/>
          <a:p>
            <a:r>
              <a:rPr lang="en-US" sz="3200" dirty="0">
                <a:latin typeface="Avenir Next" panose="020B0503020202020204" pitchFamily="34" charset="0"/>
              </a:rPr>
              <a:t>VALUE PROPOSITION </a:t>
            </a:r>
            <a:r>
              <a:rPr lang="en-US" sz="3200" b="1" dirty="0">
                <a:solidFill>
                  <a:srgbClr val="C00000"/>
                </a:solidFill>
                <a:latin typeface="Avenir Next Demi Bold" panose="020B0503020202020204" pitchFamily="34" charset="0"/>
              </a:rPr>
              <a:t>| ONLINE HIGH SCHOOLS</a:t>
            </a:r>
          </a:p>
        </p:txBody>
      </p:sp>
      <p:graphicFrame>
        <p:nvGraphicFramePr>
          <p:cNvPr id="3" name="Table 2">
            <a:extLst>
              <a:ext uri="{FF2B5EF4-FFF2-40B4-BE49-F238E27FC236}">
                <a16:creationId xmlns:a16="http://schemas.microsoft.com/office/drawing/2014/main" id="{80FCBB47-A28A-2448-AE91-D0169661017B}"/>
              </a:ext>
            </a:extLst>
          </p:cNvPr>
          <p:cNvGraphicFramePr>
            <a:graphicFrameLocks noGrp="1"/>
          </p:cNvGraphicFramePr>
          <p:nvPr>
            <p:extLst>
              <p:ext uri="{D42A27DB-BD31-4B8C-83A1-F6EECF244321}">
                <p14:modId xmlns:p14="http://schemas.microsoft.com/office/powerpoint/2010/main" val="3449233001"/>
              </p:ext>
            </p:extLst>
          </p:nvPr>
        </p:nvGraphicFramePr>
        <p:xfrm>
          <a:off x="642609" y="989236"/>
          <a:ext cx="10891300" cy="5411565"/>
        </p:xfrm>
        <a:graphic>
          <a:graphicData uri="http://schemas.openxmlformats.org/drawingml/2006/table">
            <a:tbl>
              <a:tblPr/>
              <a:tblGrid>
                <a:gridCol w="1650886">
                  <a:extLst>
                    <a:ext uri="{9D8B030D-6E8A-4147-A177-3AD203B41FA5}">
                      <a16:colId xmlns:a16="http://schemas.microsoft.com/office/drawing/2014/main" val="331551636"/>
                    </a:ext>
                  </a:extLst>
                </a:gridCol>
                <a:gridCol w="2480636">
                  <a:extLst>
                    <a:ext uri="{9D8B030D-6E8A-4147-A177-3AD203B41FA5}">
                      <a16:colId xmlns:a16="http://schemas.microsoft.com/office/drawing/2014/main" val="2870304720"/>
                    </a:ext>
                  </a:extLst>
                </a:gridCol>
                <a:gridCol w="2453286">
                  <a:extLst>
                    <a:ext uri="{9D8B030D-6E8A-4147-A177-3AD203B41FA5}">
                      <a16:colId xmlns:a16="http://schemas.microsoft.com/office/drawing/2014/main" val="3906098349"/>
                    </a:ext>
                  </a:extLst>
                </a:gridCol>
                <a:gridCol w="2325641">
                  <a:extLst>
                    <a:ext uri="{9D8B030D-6E8A-4147-A177-3AD203B41FA5}">
                      <a16:colId xmlns:a16="http://schemas.microsoft.com/office/drawing/2014/main" val="1709320390"/>
                    </a:ext>
                  </a:extLst>
                </a:gridCol>
                <a:gridCol w="1980851">
                  <a:extLst>
                    <a:ext uri="{9D8B030D-6E8A-4147-A177-3AD203B41FA5}">
                      <a16:colId xmlns:a16="http://schemas.microsoft.com/office/drawing/2014/main" val="2557212721"/>
                    </a:ext>
                  </a:extLst>
                </a:gridCol>
              </a:tblGrid>
              <a:tr h="224764">
                <a:tc>
                  <a:txBody>
                    <a:bodyPr/>
                    <a:lstStyle/>
                    <a:p>
                      <a:pPr algn="ctr" rtl="0" fontAlgn="ctr"/>
                      <a:r>
                        <a:rPr lang="en-IN" sz="1200" b="1" i="0" dirty="0">
                          <a:solidFill>
                            <a:schemeClr val="bg1"/>
                          </a:solidFill>
                          <a:effectLst/>
                          <a:latin typeface="Avenir Next Demi Bold" panose="020B0503020202020204" pitchFamily="34" charset="0"/>
                        </a:rPr>
                        <a:t>PLATFORMS</a:t>
                      </a:r>
                    </a:p>
                  </a:txBody>
                  <a:tcPr marL="18376" marR="18376"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50000"/>
                      </a:schemeClr>
                    </a:solidFill>
                  </a:tcPr>
                </a:tc>
                <a:tc>
                  <a:txBody>
                    <a:bodyPr/>
                    <a:lstStyle/>
                    <a:p>
                      <a:pPr algn="ctr" rtl="0" fontAlgn="ctr"/>
                      <a:r>
                        <a:rPr lang="en-IN" sz="1200" b="1" i="0" dirty="0">
                          <a:solidFill>
                            <a:schemeClr val="bg1"/>
                          </a:solidFill>
                          <a:effectLst/>
                          <a:latin typeface="Avenir Next Demi Bold" panose="020B0503020202020204" pitchFamily="34" charset="0"/>
                        </a:rPr>
                        <a:t>VALUE PROPOSITION</a:t>
                      </a:r>
                    </a:p>
                  </a:txBody>
                  <a:tcPr marL="18376" marR="18376"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50000"/>
                      </a:schemeClr>
                    </a:solidFill>
                  </a:tcPr>
                </a:tc>
                <a:tc>
                  <a:txBody>
                    <a:bodyPr/>
                    <a:lstStyle/>
                    <a:p>
                      <a:pPr algn="ctr" rtl="0" fontAlgn="ctr"/>
                      <a:r>
                        <a:rPr lang="en-IN" sz="1200" b="1" i="0" dirty="0">
                          <a:solidFill>
                            <a:schemeClr val="bg1"/>
                          </a:solidFill>
                          <a:effectLst/>
                          <a:latin typeface="Avenir Next Demi Bold" panose="020B0503020202020204" pitchFamily="34" charset="0"/>
                        </a:rPr>
                        <a:t>STUDENTS</a:t>
                      </a:r>
                    </a:p>
                  </a:txBody>
                  <a:tcPr marL="18376" marR="18376"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50000"/>
                      </a:schemeClr>
                    </a:solidFill>
                  </a:tcPr>
                </a:tc>
                <a:tc>
                  <a:txBody>
                    <a:bodyPr/>
                    <a:lstStyle/>
                    <a:p>
                      <a:pPr algn="ctr" rtl="0" fontAlgn="ctr"/>
                      <a:r>
                        <a:rPr lang="en-IN" sz="1200" b="1" i="0" dirty="0">
                          <a:solidFill>
                            <a:schemeClr val="bg1"/>
                          </a:solidFill>
                          <a:effectLst/>
                          <a:latin typeface="Avenir Next Demi Bold" panose="020B0503020202020204" pitchFamily="34" charset="0"/>
                        </a:rPr>
                        <a:t>PARENTS</a:t>
                      </a:r>
                    </a:p>
                  </a:txBody>
                  <a:tcPr marL="18376" marR="18376"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50000"/>
                      </a:schemeClr>
                    </a:solidFill>
                  </a:tcPr>
                </a:tc>
                <a:tc>
                  <a:txBody>
                    <a:bodyPr/>
                    <a:lstStyle/>
                    <a:p>
                      <a:pPr algn="ctr" rtl="0" fontAlgn="ctr"/>
                      <a:r>
                        <a:rPr lang="en-IN" sz="1200" b="1" i="0" dirty="0">
                          <a:solidFill>
                            <a:schemeClr val="bg1"/>
                          </a:solidFill>
                          <a:effectLst/>
                          <a:latin typeface="Avenir Next Demi Bold" panose="020B0503020202020204" pitchFamily="34" charset="0"/>
                        </a:rPr>
                        <a:t>TEACHERS</a:t>
                      </a:r>
                    </a:p>
                  </a:txBody>
                  <a:tcPr marL="18376" marR="18376"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50000"/>
                      </a:schemeClr>
                    </a:solidFill>
                  </a:tcPr>
                </a:tc>
                <a:extLst>
                  <a:ext uri="{0D108BD9-81ED-4DB2-BD59-A6C34878D82A}">
                    <a16:rowId xmlns:a16="http://schemas.microsoft.com/office/drawing/2014/main" val="1623287854"/>
                  </a:ext>
                </a:extLst>
              </a:tr>
              <a:tr h="674293">
                <a:tc>
                  <a:txBody>
                    <a:bodyPr/>
                    <a:lstStyle/>
                    <a:p>
                      <a:pPr rtl="0" fontAlgn="ctr"/>
                      <a:r>
                        <a:rPr lang="en-IN" sz="1000" b="0" i="0" u="sng" dirty="0">
                          <a:solidFill>
                            <a:schemeClr val="tx1"/>
                          </a:solidFill>
                          <a:effectLst/>
                          <a:latin typeface="Avenir Next" panose="020B0503020202020204" pitchFamily="34" charset="0"/>
                          <a:hlinkClick r:id="rId2">
                            <a:extLst>
                              <a:ext uri="{A12FA001-AC4F-418D-AE19-62706E023703}">
                                <ahyp:hlinkClr xmlns:ahyp="http://schemas.microsoft.com/office/drawing/2018/hyperlinkcolor" val="tx"/>
                              </a:ext>
                            </a:extLst>
                          </a:hlinkClick>
                        </a:rPr>
                        <a:t>SMART HORIZONS</a:t>
                      </a:r>
                      <a:endParaRPr lang="en-IN" sz="1000" b="0" i="0" u="sng" dirty="0">
                        <a:solidFill>
                          <a:schemeClr val="tx1"/>
                        </a:solidFill>
                        <a:effectLst/>
                        <a:latin typeface="Avenir Next" panose="020B0503020202020204" pitchFamily="34" charset="0"/>
                      </a:endParaRPr>
                    </a:p>
                  </a:txBody>
                  <a:tcPr marL="18376" marR="18376"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20000"/>
                        <a:lumOff val="80000"/>
                      </a:schemeClr>
                    </a:solidFill>
                  </a:tcPr>
                </a:tc>
                <a:tc>
                  <a:txBody>
                    <a:bodyPr/>
                    <a:lstStyle/>
                    <a:p>
                      <a:pPr rtl="0" fontAlgn="ctr">
                        <a:lnSpc>
                          <a:spcPct val="120000"/>
                        </a:lnSpc>
                        <a:spcBef>
                          <a:spcPts val="100"/>
                        </a:spcBef>
                        <a:spcAft>
                          <a:spcPts val="300"/>
                        </a:spcAft>
                      </a:pPr>
                      <a:r>
                        <a:rPr lang="en-IN" sz="1000" b="0" i="0" dirty="0">
                          <a:effectLst/>
                          <a:latin typeface="Avenir Next" panose="020B0503020202020204" pitchFamily="34" charset="0"/>
                        </a:rPr>
                        <a:t>Earn your high school diploma online and get started in the career of your dreams.</a:t>
                      </a:r>
                    </a:p>
                  </a:txBody>
                  <a:tcPr marL="18376" marR="18376"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60000"/>
                        <a:lumOff val="40000"/>
                      </a:schemeClr>
                    </a:solidFill>
                  </a:tcPr>
                </a:tc>
                <a:tc>
                  <a:txBody>
                    <a:bodyPr/>
                    <a:lstStyle/>
                    <a:p>
                      <a:pPr rtl="0" fontAlgn="ctr">
                        <a:lnSpc>
                          <a:spcPct val="120000"/>
                        </a:lnSpc>
                        <a:spcBef>
                          <a:spcPts val="100"/>
                        </a:spcBef>
                        <a:spcAft>
                          <a:spcPts val="300"/>
                        </a:spcAft>
                      </a:pPr>
                      <a:r>
                        <a:rPr lang="en-IN" sz="900" b="0" i="0" dirty="0">
                          <a:effectLst/>
                          <a:latin typeface="Avenir Next" panose="020B0503020202020204" pitchFamily="34" charset="0"/>
                        </a:rPr>
                        <a:t>*High School Diploma with a Career Certificate</a:t>
                      </a:r>
                      <a:br>
                        <a:rPr lang="en-IN" sz="900" b="0" i="0" dirty="0">
                          <a:effectLst/>
                          <a:latin typeface="Avenir Next" panose="020B0503020202020204" pitchFamily="34" charset="0"/>
                        </a:rPr>
                      </a:br>
                      <a:r>
                        <a:rPr lang="en-IN" sz="900" b="0" i="0" dirty="0">
                          <a:effectLst/>
                          <a:latin typeface="Avenir Next" panose="020B0503020202020204" pitchFamily="34" charset="0"/>
                        </a:rPr>
                        <a:t>*Completely Online and 24*7</a:t>
                      </a:r>
                      <a:br>
                        <a:rPr lang="en-IN" sz="900" b="0" i="0" dirty="0">
                          <a:effectLst/>
                          <a:latin typeface="Avenir Next" panose="020B0503020202020204" pitchFamily="34" charset="0"/>
                        </a:rPr>
                      </a:br>
                      <a:r>
                        <a:rPr lang="en-IN" sz="900" b="0" i="0" dirty="0">
                          <a:effectLst/>
                          <a:latin typeface="Avenir Next" panose="020B0503020202020204" pitchFamily="34" charset="0"/>
                        </a:rPr>
                        <a:t>*Support from Academic Coaches</a:t>
                      </a:r>
                    </a:p>
                  </a:txBody>
                  <a:tcPr marL="18376" marR="18376"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ctr">
                        <a:lnSpc>
                          <a:spcPct val="120000"/>
                        </a:lnSpc>
                        <a:spcBef>
                          <a:spcPts val="100"/>
                        </a:spcBef>
                        <a:spcAft>
                          <a:spcPts val="300"/>
                        </a:spcAft>
                      </a:pPr>
                      <a:r>
                        <a:rPr lang="en-IN" sz="900" b="0" i="0" dirty="0">
                          <a:effectLst/>
                          <a:latin typeface="Avenir Next" panose="020B0503020202020204" pitchFamily="34" charset="0"/>
                        </a:rPr>
                        <a:t>* Your child is job ready right after high school with low fees</a:t>
                      </a:r>
                    </a:p>
                  </a:txBody>
                  <a:tcPr marL="18376" marR="18376"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ctr">
                        <a:lnSpc>
                          <a:spcPct val="120000"/>
                        </a:lnSpc>
                        <a:spcBef>
                          <a:spcPts val="100"/>
                        </a:spcBef>
                        <a:spcAft>
                          <a:spcPts val="300"/>
                        </a:spcAft>
                      </a:pPr>
                      <a:r>
                        <a:rPr lang="en-IN" sz="900" b="0" i="0" dirty="0">
                          <a:effectLst/>
                          <a:latin typeface="Avenir Next" panose="020B0503020202020204" pitchFamily="34" charset="0"/>
                        </a:rPr>
                        <a:t>NA</a:t>
                      </a:r>
                    </a:p>
                  </a:txBody>
                  <a:tcPr marL="18376" marR="18376"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910650434"/>
                  </a:ext>
                </a:extLst>
              </a:tr>
              <a:tr h="963587">
                <a:tc>
                  <a:txBody>
                    <a:bodyPr/>
                    <a:lstStyle/>
                    <a:p>
                      <a:pPr rtl="0" fontAlgn="ctr"/>
                      <a:r>
                        <a:rPr lang="en-IN" sz="1000" b="0" i="0" u="sng" dirty="0">
                          <a:solidFill>
                            <a:schemeClr val="tx1"/>
                          </a:solidFill>
                          <a:effectLst/>
                          <a:latin typeface="Avenir Next" panose="020B0503020202020204" pitchFamily="34" charset="0"/>
                          <a:hlinkClick r:id="rId3">
                            <a:extLst>
                              <a:ext uri="{A12FA001-AC4F-418D-AE19-62706E023703}">
                                <ahyp:hlinkClr xmlns:ahyp="http://schemas.microsoft.com/office/drawing/2018/hyperlinkcolor" val="tx"/>
                              </a:ext>
                            </a:extLst>
                          </a:hlinkClick>
                        </a:rPr>
                        <a:t>STANFORD ONLINE HIGH SCHOOL</a:t>
                      </a:r>
                      <a:endParaRPr lang="en-IN" sz="1000" b="0" i="0" u="sng" dirty="0">
                        <a:solidFill>
                          <a:schemeClr val="tx1"/>
                        </a:solidFill>
                        <a:effectLst/>
                        <a:latin typeface="Avenir Next" panose="020B0503020202020204" pitchFamily="34" charset="0"/>
                      </a:endParaRPr>
                    </a:p>
                  </a:txBody>
                  <a:tcPr marL="18376" marR="18376"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20000"/>
                        <a:lumOff val="80000"/>
                      </a:schemeClr>
                    </a:solidFill>
                  </a:tcPr>
                </a:tc>
                <a:tc>
                  <a:txBody>
                    <a:bodyPr/>
                    <a:lstStyle/>
                    <a:p>
                      <a:pPr rtl="0" fontAlgn="ctr">
                        <a:lnSpc>
                          <a:spcPct val="120000"/>
                        </a:lnSpc>
                        <a:spcBef>
                          <a:spcPts val="100"/>
                        </a:spcBef>
                        <a:spcAft>
                          <a:spcPts val="300"/>
                        </a:spcAft>
                      </a:pPr>
                      <a:r>
                        <a:rPr lang="en-IN" sz="1000" b="0" i="0" dirty="0">
                          <a:effectLst/>
                          <a:latin typeface="Avenir Next" panose="020B0503020202020204" pitchFamily="34" charset="0"/>
                        </a:rPr>
                        <a:t>Dedicated instructors help talented students worldwide pursue their passions in real-time, online seminars</a:t>
                      </a:r>
                    </a:p>
                  </a:txBody>
                  <a:tcPr marL="18376" marR="18376"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60000"/>
                        <a:lumOff val="40000"/>
                      </a:schemeClr>
                    </a:solidFill>
                  </a:tcPr>
                </a:tc>
                <a:tc>
                  <a:txBody>
                    <a:bodyPr/>
                    <a:lstStyle/>
                    <a:p>
                      <a:pPr rtl="0" fontAlgn="ctr">
                        <a:lnSpc>
                          <a:spcPct val="120000"/>
                        </a:lnSpc>
                        <a:spcBef>
                          <a:spcPts val="100"/>
                        </a:spcBef>
                        <a:spcAft>
                          <a:spcPts val="300"/>
                        </a:spcAft>
                      </a:pPr>
                      <a:r>
                        <a:rPr lang="en-IN" sz="900" b="0" i="0" dirty="0">
                          <a:effectLst/>
                          <a:latin typeface="Avenir Next" panose="020B0503020202020204" pitchFamily="34" charset="0"/>
                        </a:rPr>
                        <a:t>*High School Courses and Advanced AP courses delivered by Scholarly Instructors</a:t>
                      </a:r>
                      <a:br>
                        <a:rPr lang="en-IN" sz="900" b="0" i="0" dirty="0">
                          <a:effectLst/>
                          <a:latin typeface="Avenir Next" panose="020B0503020202020204" pitchFamily="34" charset="0"/>
                        </a:rPr>
                      </a:br>
                      <a:r>
                        <a:rPr lang="en-IN" sz="900" b="0" i="0" dirty="0">
                          <a:effectLst/>
                          <a:latin typeface="Avenir Next" panose="020B0503020202020204" pitchFamily="34" charset="0"/>
                        </a:rPr>
                        <a:t>*ONLINE AND IN PERSON EVENTS with STUDENT CLUBS</a:t>
                      </a:r>
                      <a:br>
                        <a:rPr lang="en-IN" sz="900" b="0" i="0" dirty="0">
                          <a:effectLst/>
                          <a:latin typeface="Avenir Next" panose="020B0503020202020204" pitchFamily="34" charset="0"/>
                        </a:rPr>
                      </a:br>
                      <a:r>
                        <a:rPr lang="en-IN" sz="900" b="0" i="0" dirty="0">
                          <a:effectLst/>
                          <a:latin typeface="Avenir Next" panose="020B0503020202020204" pitchFamily="34" charset="0"/>
                        </a:rPr>
                        <a:t>*College-Style Schedule</a:t>
                      </a:r>
                    </a:p>
                  </a:txBody>
                  <a:tcPr marL="18376" marR="18376"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ctr">
                        <a:lnSpc>
                          <a:spcPct val="120000"/>
                        </a:lnSpc>
                        <a:spcBef>
                          <a:spcPts val="100"/>
                        </a:spcBef>
                        <a:spcAft>
                          <a:spcPts val="300"/>
                        </a:spcAft>
                      </a:pPr>
                      <a:r>
                        <a:rPr lang="en-IN" sz="900" b="0" i="0" dirty="0">
                          <a:effectLst/>
                          <a:latin typeface="Avenir Next" panose="020B0503020202020204" pitchFamily="34" charset="0"/>
                        </a:rPr>
                        <a:t>*Dedicated student-support program</a:t>
                      </a:r>
                      <a:br>
                        <a:rPr lang="en-IN" sz="900" b="0" i="0" dirty="0">
                          <a:effectLst/>
                          <a:latin typeface="Avenir Next" panose="020B0503020202020204" pitchFamily="34" charset="0"/>
                        </a:rPr>
                      </a:br>
                      <a:r>
                        <a:rPr lang="en-IN" sz="900" b="0" i="0" dirty="0">
                          <a:effectLst/>
                          <a:latin typeface="Avenir Next" panose="020B0503020202020204" pitchFamily="34" charset="0"/>
                        </a:rPr>
                        <a:t>*Work with parents, instructors, and academic advisors to develop individual academic and/or support plans</a:t>
                      </a:r>
                      <a:br>
                        <a:rPr lang="en-IN" sz="900" b="0" i="0" dirty="0">
                          <a:effectLst/>
                          <a:latin typeface="Avenir Next" panose="020B0503020202020204" pitchFamily="34" charset="0"/>
                        </a:rPr>
                      </a:br>
                      <a:r>
                        <a:rPr lang="en-IN" sz="900" b="0" i="0" dirty="0">
                          <a:effectLst/>
                          <a:latin typeface="Avenir Next" panose="020B0503020202020204" pitchFamily="34" charset="0"/>
                        </a:rPr>
                        <a:t>*Parent Mentorship</a:t>
                      </a:r>
                    </a:p>
                  </a:txBody>
                  <a:tcPr marL="18376" marR="18376"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ctr">
                        <a:lnSpc>
                          <a:spcPct val="120000"/>
                        </a:lnSpc>
                        <a:spcBef>
                          <a:spcPts val="100"/>
                        </a:spcBef>
                        <a:spcAft>
                          <a:spcPts val="300"/>
                        </a:spcAft>
                      </a:pPr>
                      <a:r>
                        <a:rPr lang="en-IN" sz="900" b="0" i="0" dirty="0">
                          <a:effectLst/>
                          <a:latin typeface="Avenir Next" panose="020B0503020202020204" pitchFamily="34" charset="0"/>
                        </a:rPr>
                        <a:t>*Design and Develop courses</a:t>
                      </a:r>
                      <a:br>
                        <a:rPr lang="en-IN" sz="900" b="0" i="0" dirty="0">
                          <a:effectLst/>
                          <a:latin typeface="Avenir Next" panose="020B0503020202020204" pitchFamily="34" charset="0"/>
                        </a:rPr>
                      </a:br>
                      <a:r>
                        <a:rPr lang="en-IN" sz="900" b="0" i="0" dirty="0">
                          <a:effectLst/>
                          <a:latin typeface="Avenir Next" panose="020B0503020202020204" pitchFamily="34" charset="0"/>
                        </a:rPr>
                        <a:t>*Use teaching tools and technologies to engage students like Chatbot, Raise your hand, PPTs</a:t>
                      </a:r>
                    </a:p>
                  </a:txBody>
                  <a:tcPr marL="18376" marR="18376"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299604968"/>
                  </a:ext>
                </a:extLst>
              </a:tr>
              <a:tr h="899057">
                <a:tc>
                  <a:txBody>
                    <a:bodyPr/>
                    <a:lstStyle/>
                    <a:p>
                      <a:pPr rtl="0" fontAlgn="ctr"/>
                      <a:r>
                        <a:rPr lang="en-IN" sz="1000" b="0" i="0" u="sng" dirty="0">
                          <a:solidFill>
                            <a:schemeClr val="tx1"/>
                          </a:solidFill>
                          <a:effectLst/>
                          <a:latin typeface="Avenir Next" panose="020B0503020202020204" pitchFamily="34" charset="0"/>
                          <a:hlinkClick r:id="rId4">
                            <a:extLst>
                              <a:ext uri="{A12FA001-AC4F-418D-AE19-62706E023703}">
                                <ahyp:hlinkClr xmlns:ahyp="http://schemas.microsoft.com/office/drawing/2018/hyperlinkcolor" val="tx"/>
                              </a:ext>
                            </a:extLst>
                          </a:hlinkClick>
                        </a:rPr>
                        <a:t>JAMES MADDISON HIGH SCHOOL</a:t>
                      </a:r>
                      <a:endParaRPr lang="en-IN" sz="1000" b="0" i="0" u="sng" dirty="0">
                        <a:solidFill>
                          <a:schemeClr val="tx1"/>
                        </a:solidFill>
                        <a:effectLst/>
                        <a:latin typeface="Avenir Next" panose="020B0503020202020204" pitchFamily="34" charset="0"/>
                      </a:endParaRPr>
                    </a:p>
                  </a:txBody>
                  <a:tcPr marL="18376" marR="18376"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20000"/>
                        <a:lumOff val="80000"/>
                      </a:schemeClr>
                    </a:solidFill>
                  </a:tcPr>
                </a:tc>
                <a:tc>
                  <a:txBody>
                    <a:bodyPr/>
                    <a:lstStyle/>
                    <a:p>
                      <a:pPr rtl="0" fontAlgn="ctr">
                        <a:lnSpc>
                          <a:spcPct val="120000"/>
                        </a:lnSpc>
                        <a:spcBef>
                          <a:spcPts val="100"/>
                        </a:spcBef>
                        <a:spcAft>
                          <a:spcPts val="300"/>
                        </a:spcAft>
                      </a:pPr>
                      <a:br>
                        <a:rPr lang="en-IN" sz="1000" b="0" i="0" dirty="0">
                          <a:effectLst/>
                          <a:latin typeface="Avenir Next" panose="020B0503020202020204" pitchFamily="34" charset="0"/>
                        </a:rPr>
                      </a:br>
                      <a:r>
                        <a:rPr lang="en-IN" sz="1000" b="0" i="0" dirty="0">
                          <a:effectLst/>
                          <a:latin typeface="Avenir Next" panose="020B0503020202020204" pitchFamily="34" charset="0"/>
                        </a:rPr>
                        <a:t>Online, accredited high school diploma programs with tuition you can afford</a:t>
                      </a:r>
                    </a:p>
                  </a:txBody>
                  <a:tcPr marL="18376" marR="18376"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60000"/>
                        <a:lumOff val="40000"/>
                      </a:schemeClr>
                    </a:solidFill>
                  </a:tcPr>
                </a:tc>
                <a:tc>
                  <a:txBody>
                    <a:bodyPr/>
                    <a:lstStyle/>
                    <a:p>
                      <a:pPr rtl="0" fontAlgn="ctr">
                        <a:lnSpc>
                          <a:spcPct val="120000"/>
                        </a:lnSpc>
                        <a:spcBef>
                          <a:spcPts val="100"/>
                        </a:spcBef>
                        <a:spcAft>
                          <a:spcPts val="300"/>
                        </a:spcAft>
                      </a:pPr>
                      <a:r>
                        <a:rPr lang="en-IN" sz="900" b="0" i="0" dirty="0">
                          <a:effectLst/>
                          <a:latin typeface="Avenir Next" panose="020B0503020202020204" pitchFamily="34" charset="0"/>
                        </a:rPr>
                        <a:t>* High School Diploma + Career Pathways Certificate</a:t>
                      </a:r>
                      <a:br>
                        <a:rPr lang="en-IN" sz="900" b="0" i="0" dirty="0">
                          <a:effectLst/>
                          <a:latin typeface="Avenir Next" panose="020B0503020202020204" pitchFamily="34" charset="0"/>
                        </a:rPr>
                      </a:br>
                      <a:r>
                        <a:rPr lang="en-IN" sz="900" b="0" i="0" dirty="0">
                          <a:effectLst/>
                          <a:latin typeface="Avenir Next" panose="020B0503020202020204" pitchFamily="34" charset="0"/>
                        </a:rPr>
                        <a:t>* Courses enable students to learn in their areas of interest</a:t>
                      </a:r>
                    </a:p>
                  </a:txBody>
                  <a:tcPr marL="18376" marR="18376"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ctr">
                        <a:lnSpc>
                          <a:spcPct val="120000"/>
                        </a:lnSpc>
                        <a:spcBef>
                          <a:spcPts val="100"/>
                        </a:spcBef>
                        <a:spcAft>
                          <a:spcPts val="300"/>
                        </a:spcAft>
                      </a:pPr>
                      <a:r>
                        <a:rPr lang="en-IN" sz="900" b="0" i="0" dirty="0">
                          <a:effectLst/>
                          <a:latin typeface="Avenir Next" panose="020B0503020202020204" pitchFamily="34" charset="0"/>
                        </a:rPr>
                        <a:t>*Your child learns at his or her own comfortable pace, can earn make-up credits in single courses and request one-on-one tutoring any time, online or by email or phone</a:t>
                      </a:r>
                    </a:p>
                  </a:txBody>
                  <a:tcPr marL="18376" marR="18376"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ctr">
                        <a:lnSpc>
                          <a:spcPct val="120000"/>
                        </a:lnSpc>
                        <a:spcBef>
                          <a:spcPts val="100"/>
                        </a:spcBef>
                        <a:spcAft>
                          <a:spcPts val="300"/>
                        </a:spcAft>
                      </a:pPr>
                      <a:r>
                        <a:rPr lang="en-IN" sz="900" b="0" i="0" dirty="0">
                          <a:effectLst/>
                          <a:latin typeface="Avenir Next" panose="020B0503020202020204" pitchFamily="34" charset="0"/>
                        </a:rPr>
                        <a:t>* Help students graduate on time</a:t>
                      </a:r>
                      <a:br>
                        <a:rPr lang="en-IN" sz="900" b="0" i="0" dirty="0">
                          <a:effectLst/>
                          <a:latin typeface="Avenir Next" panose="020B0503020202020204" pitchFamily="34" charset="0"/>
                        </a:rPr>
                      </a:br>
                      <a:r>
                        <a:rPr lang="en-IN" sz="900" b="0" i="0" dirty="0">
                          <a:effectLst/>
                          <a:latin typeface="Avenir Next" panose="020B0503020202020204" pitchFamily="34" charset="0"/>
                        </a:rPr>
                        <a:t>* Improve student GPA</a:t>
                      </a:r>
                      <a:br>
                        <a:rPr lang="en-IN" sz="900" b="0" i="0" dirty="0">
                          <a:effectLst/>
                          <a:latin typeface="Avenir Next" panose="020B0503020202020204" pitchFamily="34" charset="0"/>
                        </a:rPr>
                      </a:br>
                      <a:r>
                        <a:rPr lang="en-IN" sz="900" b="0" i="0" dirty="0">
                          <a:effectLst/>
                          <a:latin typeface="Avenir Next" panose="020B0503020202020204" pitchFamily="34" charset="0"/>
                        </a:rPr>
                        <a:t>* Supplement your current curriculum</a:t>
                      </a:r>
                    </a:p>
                  </a:txBody>
                  <a:tcPr marL="18376" marR="18376"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889911834"/>
                  </a:ext>
                </a:extLst>
              </a:tr>
              <a:tr h="843139">
                <a:tc>
                  <a:txBody>
                    <a:bodyPr/>
                    <a:lstStyle/>
                    <a:p>
                      <a:pPr rtl="0" fontAlgn="ctr"/>
                      <a:r>
                        <a:rPr lang="en-IN" sz="1000" b="0" i="0" u="sng" dirty="0">
                          <a:solidFill>
                            <a:schemeClr val="tx1"/>
                          </a:solidFill>
                          <a:effectLst/>
                          <a:latin typeface="Avenir Next" panose="020B0503020202020204" pitchFamily="34" charset="0"/>
                          <a:hlinkClick r:id="rId5">
                            <a:extLst>
                              <a:ext uri="{A12FA001-AC4F-418D-AE19-62706E023703}">
                                <ahyp:hlinkClr xmlns:ahyp="http://schemas.microsoft.com/office/drawing/2018/hyperlinkcolor" val="tx"/>
                              </a:ext>
                            </a:extLst>
                          </a:hlinkClick>
                        </a:rPr>
                        <a:t>DESTINATIONS CAREER ACADEMY K12</a:t>
                      </a:r>
                      <a:endParaRPr lang="en-IN" sz="1000" b="0" i="0" u="sng" dirty="0">
                        <a:solidFill>
                          <a:schemeClr val="tx1"/>
                        </a:solidFill>
                        <a:effectLst/>
                        <a:latin typeface="Avenir Next" panose="020B0503020202020204" pitchFamily="34" charset="0"/>
                      </a:endParaRPr>
                    </a:p>
                  </a:txBody>
                  <a:tcPr marL="18376" marR="18376"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20000"/>
                        <a:lumOff val="80000"/>
                      </a:schemeClr>
                    </a:solidFill>
                  </a:tcPr>
                </a:tc>
                <a:tc>
                  <a:txBody>
                    <a:bodyPr/>
                    <a:lstStyle/>
                    <a:p>
                      <a:pPr rtl="0" fontAlgn="ctr">
                        <a:lnSpc>
                          <a:spcPct val="120000"/>
                        </a:lnSpc>
                        <a:spcBef>
                          <a:spcPts val="100"/>
                        </a:spcBef>
                        <a:spcAft>
                          <a:spcPts val="300"/>
                        </a:spcAft>
                      </a:pPr>
                      <a:r>
                        <a:rPr lang="en-IN" sz="1000" b="0" i="0" dirty="0">
                          <a:effectLst/>
                          <a:latin typeface="Avenir Next" panose="020B0503020202020204" pitchFamily="34" charset="0"/>
                        </a:rPr>
                        <a:t>High School is Too Important to Leave to the Unknown</a:t>
                      </a:r>
                      <a:br>
                        <a:rPr lang="en-IN" sz="1000" b="0" i="0" dirty="0">
                          <a:effectLst/>
                          <a:latin typeface="Avenir Next" panose="020B0503020202020204" pitchFamily="34" charset="0"/>
                        </a:rPr>
                      </a:br>
                      <a:r>
                        <a:rPr lang="en-IN" sz="1000" b="0" i="0" dirty="0">
                          <a:effectLst/>
                          <a:latin typeface="Avenir Next" panose="020B0503020202020204" pitchFamily="34" charset="0"/>
                        </a:rPr>
                        <a:t>Prepare for career &amp; college</a:t>
                      </a:r>
                    </a:p>
                  </a:txBody>
                  <a:tcPr marL="18376" marR="18376"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60000"/>
                        <a:lumOff val="40000"/>
                      </a:schemeClr>
                    </a:solidFill>
                  </a:tcPr>
                </a:tc>
                <a:tc>
                  <a:txBody>
                    <a:bodyPr/>
                    <a:lstStyle/>
                    <a:p>
                      <a:pPr rtl="0" fontAlgn="ctr">
                        <a:lnSpc>
                          <a:spcPct val="120000"/>
                        </a:lnSpc>
                        <a:spcBef>
                          <a:spcPts val="100"/>
                        </a:spcBef>
                        <a:spcAft>
                          <a:spcPts val="300"/>
                        </a:spcAft>
                      </a:pPr>
                      <a:r>
                        <a:rPr lang="en-IN" sz="900" b="0" i="0" dirty="0">
                          <a:effectLst/>
                          <a:latin typeface="Avenir Next" panose="020B0503020202020204" pitchFamily="34" charset="0"/>
                        </a:rPr>
                        <a:t>*Gain Work Experience and develop real world skills</a:t>
                      </a:r>
                      <a:br>
                        <a:rPr lang="en-IN" sz="900" b="0" i="0" dirty="0">
                          <a:effectLst/>
                          <a:latin typeface="Avenir Next" panose="020B0503020202020204" pitchFamily="34" charset="0"/>
                        </a:rPr>
                      </a:br>
                      <a:r>
                        <a:rPr lang="en-IN" sz="900" b="0" i="0" dirty="0">
                          <a:effectLst/>
                          <a:latin typeface="Avenir Next" panose="020B0503020202020204" pitchFamily="34" charset="0"/>
                        </a:rPr>
                        <a:t>* Tallo is a web-based networking platform that allows students to connect with employers and colleges across the country.</a:t>
                      </a:r>
                    </a:p>
                  </a:txBody>
                  <a:tcPr marL="18376" marR="18376"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ctr">
                        <a:lnSpc>
                          <a:spcPct val="120000"/>
                        </a:lnSpc>
                        <a:spcBef>
                          <a:spcPts val="100"/>
                        </a:spcBef>
                        <a:spcAft>
                          <a:spcPts val="300"/>
                        </a:spcAft>
                      </a:pPr>
                      <a:r>
                        <a:rPr lang="en-IN" sz="900" b="0" i="0" dirty="0">
                          <a:effectLst/>
                          <a:latin typeface="Avenir Next" panose="020B0503020202020204" pitchFamily="34" charset="0"/>
                        </a:rPr>
                        <a:t>* Be a learning coach</a:t>
                      </a:r>
                      <a:br>
                        <a:rPr lang="en-IN" sz="900" b="0" i="0" dirty="0">
                          <a:effectLst/>
                          <a:latin typeface="Avenir Next" panose="020B0503020202020204" pitchFamily="34" charset="0"/>
                        </a:rPr>
                      </a:br>
                      <a:r>
                        <a:rPr lang="en-IN" sz="900" b="0" i="0" dirty="0">
                          <a:effectLst/>
                          <a:latin typeface="Avenir Next" panose="020B0503020202020204" pitchFamily="34" charset="0"/>
                        </a:rPr>
                        <a:t>* Parent Portal (Fee Tracking, Attendance Tracking, Exam Schedule etc.)</a:t>
                      </a:r>
                    </a:p>
                  </a:txBody>
                  <a:tcPr marL="18376" marR="18376"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ctr">
                        <a:lnSpc>
                          <a:spcPct val="120000"/>
                        </a:lnSpc>
                        <a:spcBef>
                          <a:spcPts val="100"/>
                        </a:spcBef>
                        <a:spcAft>
                          <a:spcPts val="300"/>
                        </a:spcAft>
                      </a:pPr>
                      <a:r>
                        <a:rPr lang="en-IN" sz="900" b="0" i="0" dirty="0">
                          <a:effectLst/>
                          <a:latin typeface="Avenir Next" panose="020B0503020202020204" pitchFamily="34" charset="0"/>
                        </a:rPr>
                        <a:t>* Teachers, advisors, counselors, coordinators, and other education personnel—offering personalized, extensive support to students and families</a:t>
                      </a:r>
                    </a:p>
                  </a:txBody>
                  <a:tcPr marL="18376" marR="18376"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690149162"/>
                  </a:ext>
                </a:extLst>
              </a:tr>
              <a:tr h="1806725">
                <a:tc>
                  <a:txBody>
                    <a:bodyPr/>
                    <a:lstStyle/>
                    <a:p>
                      <a:pPr rtl="0" fontAlgn="ctr"/>
                      <a:r>
                        <a:rPr lang="en-IN" sz="1000" b="0" i="0" u="sng" dirty="0">
                          <a:solidFill>
                            <a:schemeClr val="tx1"/>
                          </a:solidFill>
                          <a:effectLst/>
                          <a:latin typeface="Avenir Next" panose="020B0503020202020204" pitchFamily="34" charset="0"/>
                          <a:hlinkClick r:id="rId6">
                            <a:extLst>
                              <a:ext uri="{A12FA001-AC4F-418D-AE19-62706E023703}">
                                <ahyp:hlinkClr xmlns:ahyp="http://schemas.microsoft.com/office/drawing/2018/hyperlinkcolor" val="tx"/>
                              </a:ext>
                            </a:extLst>
                          </a:hlinkClick>
                        </a:rPr>
                        <a:t>PASSIAC COUNTY TECHNICAL INSTITUTE</a:t>
                      </a:r>
                      <a:endParaRPr lang="en-IN" sz="1000" b="0" i="0" u="sng" dirty="0">
                        <a:solidFill>
                          <a:schemeClr val="tx1"/>
                        </a:solidFill>
                        <a:effectLst/>
                        <a:latin typeface="Avenir Next" panose="020B0503020202020204" pitchFamily="34" charset="0"/>
                      </a:endParaRPr>
                    </a:p>
                  </a:txBody>
                  <a:tcPr marL="18376" marR="18376"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rtl="0" fontAlgn="ctr">
                        <a:lnSpc>
                          <a:spcPct val="120000"/>
                        </a:lnSpc>
                        <a:spcBef>
                          <a:spcPts val="100"/>
                        </a:spcBef>
                        <a:spcAft>
                          <a:spcPts val="300"/>
                        </a:spcAft>
                      </a:pPr>
                      <a:r>
                        <a:rPr lang="en-IN" sz="1000" b="0" i="0" dirty="0">
                          <a:effectLst/>
                          <a:latin typeface="Avenir Next" panose="020B0503020202020204" pitchFamily="34" charset="0"/>
                        </a:rPr>
                        <a:t>Learning is no Limit</a:t>
                      </a:r>
                    </a:p>
                  </a:txBody>
                  <a:tcPr marL="18376" marR="18376"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rtl="0" fontAlgn="ctr">
                        <a:lnSpc>
                          <a:spcPct val="120000"/>
                        </a:lnSpc>
                        <a:spcBef>
                          <a:spcPts val="100"/>
                        </a:spcBef>
                        <a:spcAft>
                          <a:spcPts val="300"/>
                        </a:spcAft>
                      </a:pPr>
                      <a:r>
                        <a:rPr lang="en-IN" sz="900" b="0" i="0" dirty="0">
                          <a:effectLst/>
                          <a:latin typeface="Avenir Next" panose="020B0503020202020204" pitchFamily="34" charset="0"/>
                        </a:rPr>
                        <a:t>* Academic Development: Apply knowledge learned in the classroom to a workplace setting</a:t>
                      </a:r>
                      <a:br>
                        <a:rPr lang="en-IN" sz="900" b="0" i="0" dirty="0">
                          <a:effectLst/>
                          <a:latin typeface="Avenir Next" panose="020B0503020202020204" pitchFamily="34" charset="0"/>
                        </a:rPr>
                      </a:br>
                      <a:r>
                        <a:rPr lang="en-IN" sz="900" b="0" i="0" dirty="0">
                          <a:effectLst/>
                          <a:latin typeface="Avenir Next" panose="020B0503020202020204" pitchFamily="34" charset="0"/>
                        </a:rPr>
                        <a:t>* Skill Development: Learn the skills required to be successful in the workplace and career areas</a:t>
                      </a:r>
                    </a:p>
                  </a:txBody>
                  <a:tcPr marL="18376" marR="18376"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lnSpc>
                          <a:spcPct val="120000"/>
                        </a:lnSpc>
                        <a:spcBef>
                          <a:spcPts val="100"/>
                        </a:spcBef>
                        <a:spcAft>
                          <a:spcPts val="300"/>
                        </a:spcAft>
                      </a:pPr>
                      <a:r>
                        <a:rPr lang="en-IN" sz="900" b="0" i="0" dirty="0">
                          <a:effectLst/>
                          <a:latin typeface="Avenir Next" panose="020B0503020202020204" pitchFamily="34" charset="0"/>
                        </a:rPr>
                        <a:t>* School Counselling Deptt. to provide guidance in course selection</a:t>
                      </a:r>
                      <a:br>
                        <a:rPr lang="en-IN" sz="900" b="0" i="0" dirty="0">
                          <a:effectLst/>
                          <a:latin typeface="Avenir Next" panose="020B0503020202020204" pitchFamily="34" charset="0"/>
                        </a:rPr>
                      </a:br>
                      <a:r>
                        <a:rPr lang="en-IN" sz="900" b="0" i="0" dirty="0">
                          <a:effectLst/>
                          <a:latin typeface="Avenir Next" panose="020B0503020202020204" pitchFamily="34" charset="0"/>
                        </a:rPr>
                        <a:t>* Student Handbook  to assist students, parents, guardians, teachers and administrators concerned with the daily educational process and operation.</a:t>
                      </a:r>
                      <a:br>
                        <a:rPr lang="en-IN" sz="900" b="0" i="0" dirty="0">
                          <a:effectLst/>
                          <a:latin typeface="Avenir Next" panose="020B0503020202020204" pitchFamily="34" charset="0"/>
                        </a:rPr>
                      </a:br>
                      <a:r>
                        <a:rPr lang="en-IN" sz="900" b="0" i="0" dirty="0">
                          <a:effectLst/>
                          <a:latin typeface="Avenir Next" panose="020B0503020202020204" pitchFamily="34" charset="0"/>
                        </a:rPr>
                        <a:t>* Monitor child's progress How to work with educators</a:t>
                      </a:r>
                    </a:p>
                  </a:txBody>
                  <a:tcPr marL="18376" marR="18376"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lnSpc>
                          <a:spcPct val="120000"/>
                        </a:lnSpc>
                        <a:spcBef>
                          <a:spcPts val="100"/>
                        </a:spcBef>
                        <a:spcAft>
                          <a:spcPts val="300"/>
                        </a:spcAft>
                      </a:pPr>
                      <a:r>
                        <a:rPr lang="en-IN" sz="900" b="0" i="0" dirty="0">
                          <a:effectLst/>
                          <a:latin typeface="Avenir Next" panose="020B0503020202020204" pitchFamily="34" charset="0"/>
                        </a:rPr>
                        <a:t>* Faculty Handbook </a:t>
                      </a:r>
                      <a:br>
                        <a:rPr lang="en-IN" sz="900" b="0" i="0" dirty="0">
                          <a:effectLst/>
                          <a:latin typeface="Avenir Next" panose="020B0503020202020204" pitchFamily="34" charset="0"/>
                        </a:rPr>
                      </a:br>
                      <a:r>
                        <a:rPr lang="en-IN" sz="900" b="0" i="0" dirty="0">
                          <a:effectLst/>
                          <a:latin typeface="Avenir Next" panose="020B0503020202020204" pitchFamily="34" charset="0"/>
                        </a:rPr>
                        <a:t>* Various Resources for Educational Excellence</a:t>
                      </a:r>
                    </a:p>
                  </a:txBody>
                  <a:tcPr marL="18376" marR="18376"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3612555"/>
                  </a:ext>
                </a:extLst>
              </a:tr>
            </a:tbl>
          </a:graphicData>
        </a:graphic>
      </p:graphicFrame>
    </p:spTree>
    <p:extLst>
      <p:ext uri="{BB962C8B-B14F-4D97-AF65-F5344CB8AC3E}">
        <p14:creationId xmlns:p14="http://schemas.microsoft.com/office/powerpoint/2010/main" val="39731154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621B66-BEE7-784E-847D-F9831C635871}"/>
              </a:ext>
            </a:extLst>
          </p:cNvPr>
          <p:cNvSpPr txBox="1"/>
          <p:nvPr/>
        </p:nvSpPr>
        <p:spPr>
          <a:xfrm>
            <a:off x="163349" y="175695"/>
            <a:ext cx="11079615" cy="584775"/>
          </a:xfrm>
          <a:prstGeom prst="rect">
            <a:avLst/>
          </a:prstGeom>
          <a:noFill/>
        </p:spPr>
        <p:txBody>
          <a:bodyPr wrap="square" rtlCol="0">
            <a:spAutoFit/>
          </a:bodyPr>
          <a:lstStyle/>
          <a:p>
            <a:r>
              <a:rPr lang="en-US" sz="3200" dirty="0">
                <a:latin typeface="Avenir Next" panose="020B0503020202020204" pitchFamily="34" charset="0"/>
              </a:rPr>
              <a:t>VALUE PROPOSITION </a:t>
            </a:r>
            <a:r>
              <a:rPr lang="en-US" sz="3200" b="1" dirty="0">
                <a:solidFill>
                  <a:srgbClr val="C00000"/>
                </a:solidFill>
                <a:latin typeface="Avenir Next Demi Bold" panose="020B0503020202020204" pitchFamily="34" charset="0"/>
              </a:rPr>
              <a:t>| ONLINE LEARNING PLATFORMS</a:t>
            </a:r>
          </a:p>
        </p:txBody>
      </p:sp>
      <p:graphicFrame>
        <p:nvGraphicFramePr>
          <p:cNvPr id="2" name="Table 1">
            <a:extLst>
              <a:ext uri="{FF2B5EF4-FFF2-40B4-BE49-F238E27FC236}">
                <a16:creationId xmlns:a16="http://schemas.microsoft.com/office/drawing/2014/main" id="{87B7FC04-EC8D-2A4F-AF1E-5D9F32277A5F}"/>
              </a:ext>
            </a:extLst>
          </p:cNvPr>
          <p:cNvGraphicFramePr>
            <a:graphicFrameLocks noGrp="1"/>
          </p:cNvGraphicFramePr>
          <p:nvPr>
            <p:extLst>
              <p:ext uri="{D42A27DB-BD31-4B8C-83A1-F6EECF244321}">
                <p14:modId xmlns:p14="http://schemas.microsoft.com/office/powerpoint/2010/main" val="2915387086"/>
              </p:ext>
            </p:extLst>
          </p:nvPr>
        </p:nvGraphicFramePr>
        <p:xfrm>
          <a:off x="794760" y="811967"/>
          <a:ext cx="10602479" cy="5699192"/>
        </p:xfrm>
        <a:graphic>
          <a:graphicData uri="http://schemas.openxmlformats.org/drawingml/2006/table">
            <a:tbl>
              <a:tblPr/>
              <a:tblGrid>
                <a:gridCol w="1485985">
                  <a:extLst>
                    <a:ext uri="{9D8B030D-6E8A-4147-A177-3AD203B41FA5}">
                      <a16:colId xmlns:a16="http://schemas.microsoft.com/office/drawing/2014/main" val="2489054845"/>
                    </a:ext>
                  </a:extLst>
                </a:gridCol>
                <a:gridCol w="2175641">
                  <a:extLst>
                    <a:ext uri="{9D8B030D-6E8A-4147-A177-3AD203B41FA5}">
                      <a16:colId xmlns:a16="http://schemas.microsoft.com/office/drawing/2014/main" val="2650718071"/>
                    </a:ext>
                  </a:extLst>
                </a:gridCol>
                <a:gridCol w="2748562">
                  <a:extLst>
                    <a:ext uri="{9D8B030D-6E8A-4147-A177-3AD203B41FA5}">
                      <a16:colId xmlns:a16="http://schemas.microsoft.com/office/drawing/2014/main" val="3474409758"/>
                    </a:ext>
                  </a:extLst>
                </a:gridCol>
                <a:gridCol w="1970583">
                  <a:extLst>
                    <a:ext uri="{9D8B030D-6E8A-4147-A177-3AD203B41FA5}">
                      <a16:colId xmlns:a16="http://schemas.microsoft.com/office/drawing/2014/main" val="3712428226"/>
                    </a:ext>
                  </a:extLst>
                </a:gridCol>
                <a:gridCol w="2221708">
                  <a:extLst>
                    <a:ext uri="{9D8B030D-6E8A-4147-A177-3AD203B41FA5}">
                      <a16:colId xmlns:a16="http://schemas.microsoft.com/office/drawing/2014/main" val="3064851584"/>
                    </a:ext>
                  </a:extLst>
                </a:gridCol>
              </a:tblGrid>
              <a:tr h="273724">
                <a:tc>
                  <a:txBody>
                    <a:bodyPr/>
                    <a:lstStyle/>
                    <a:p>
                      <a:pPr algn="ctr" rtl="0" fontAlgn="ctr"/>
                      <a:r>
                        <a:rPr lang="en-IN" sz="1200" b="1" i="0" dirty="0">
                          <a:solidFill>
                            <a:schemeClr val="bg1"/>
                          </a:solidFill>
                          <a:effectLst/>
                          <a:latin typeface="Avenir Next Demi Bold" panose="020B0503020202020204" pitchFamily="34" charset="0"/>
                        </a:rPr>
                        <a:t>PLATFORMS</a:t>
                      </a:r>
                    </a:p>
                  </a:txBody>
                  <a:tcPr marL="8394" marR="8394"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50000"/>
                      </a:schemeClr>
                    </a:solidFill>
                  </a:tcPr>
                </a:tc>
                <a:tc>
                  <a:txBody>
                    <a:bodyPr/>
                    <a:lstStyle/>
                    <a:p>
                      <a:pPr algn="ctr" rtl="0" fontAlgn="ctr"/>
                      <a:r>
                        <a:rPr lang="en-IN" sz="1200" b="1" i="0" dirty="0">
                          <a:solidFill>
                            <a:schemeClr val="bg1"/>
                          </a:solidFill>
                          <a:effectLst/>
                          <a:latin typeface="Avenir Next Demi Bold" panose="020B0503020202020204" pitchFamily="34" charset="0"/>
                        </a:rPr>
                        <a:t>VALUE PROPOSITION</a:t>
                      </a:r>
                    </a:p>
                  </a:txBody>
                  <a:tcPr marL="8394" marR="8394"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50000"/>
                      </a:schemeClr>
                    </a:solidFill>
                  </a:tcPr>
                </a:tc>
                <a:tc>
                  <a:txBody>
                    <a:bodyPr/>
                    <a:lstStyle/>
                    <a:p>
                      <a:pPr algn="ctr" rtl="0" fontAlgn="ctr"/>
                      <a:r>
                        <a:rPr lang="en-IN" sz="1200" b="1" i="0" dirty="0">
                          <a:solidFill>
                            <a:schemeClr val="bg1"/>
                          </a:solidFill>
                          <a:effectLst/>
                          <a:latin typeface="Avenir Next Demi Bold" panose="020B0503020202020204" pitchFamily="34" charset="0"/>
                        </a:rPr>
                        <a:t>STUDENTS/ LEARNERS</a:t>
                      </a:r>
                    </a:p>
                  </a:txBody>
                  <a:tcPr marL="8394" marR="8394"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50000"/>
                      </a:schemeClr>
                    </a:solidFill>
                  </a:tcPr>
                </a:tc>
                <a:tc>
                  <a:txBody>
                    <a:bodyPr/>
                    <a:lstStyle/>
                    <a:p>
                      <a:pPr algn="ctr" rtl="0" fontAlgn="ctr"/>
                      <a:r>
                        <a:rPr lang="en-IN" sz="1200" b="1" i="0" dirty="0">
                          <a:solidFill>
                            <a:schemeClr val="bg1"/>
                          </a:solidFill>
                          <a:effectLst/>
                          <a:latin typeface="Avenir Next Demi Bold" panose="020B0503020202020204" pitchFamily="34" charset="0"/>
                        </a:rPr>
                        <a:t>PARENTS</a:t>
                      </a:r>
                    </a:p>
                  </a:txBody>
                  <a:tcPr marL="8394" marR="8394"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50000"/>
                      </a:schemeClr>
                    </a:solidFill>
                  </a:tcPr>
                </a:tc>
                <a:tc>
                  <a:txBody>
                    <a:bodyPr/>
                    <a:lstStyle/>
                    <a:p>
                      <a:pPr algn="ctr" rtl="0" fontAlgn="ctr"/>
                      <a:r>
                        <a:rPr lang="en-IN" sz="1200" b="1" i="0" dirty="0">
                          <a:solidFill>
                            <a:schemeClr val="bg1"/>
                          </a:solidFill>
                          <a:effectLst/>
                          <a:latin typeface="Avenir Next Demi Bold" panose="020B0503020202020204" pitchFamily="34" charset="0"/>
                        </a:rPr>
                        <a:t>TEACHERS</a:t>
                      </a:r>
                    </a:p>
                  </a:txBody>
                  <a:tcPr marL="8394" marR="8394"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50000"/>
                      </a:schemeClr>
                    </a:solidFill>
                  </a:tcPr>
                </a:tc>
                <a:extLst>
                  <a:ext uri="{0D108BD9-81ED-4DB2-BD59-A6C34878D82A}">
                    <a16:rowId xmlns:a16="http://schemas.microsoft.com/office/drawing/2014/main" val="320755969"/>
                  </a:ext>
                </a:extLst>
              </a:tr>
              <a:tr h="717034">
                <a:tc>
                  <a:txBody>
                    <a:bodyPr/>
                    <a:lstStyle/>
                    <a:p>
                      <a:pPr rtl="0" fontAlgn="ctr"/>
                      <a:r>
                        <a:rPr lang="en-IN" sz="1000" b="0" i="0" u="sng" dirty="0">
                          <a:solidFill>
                            <a:schemeClr val="tx1"/>
                          </a:solidFill>
                          <a:effectLst/>
                          <a:latin typeface="Avenir Next" panose="020B0503020202020204" pitchFamily="34" charset="0"/>
                        </a:rPr>
                        <a:t>CODEACADEMY</a:t>
                      </a:r>
                    </a:p>
                  </a:txBody>
                  <a:tcPr marL="8394" marR="8394"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20000"/>
                        <a:lumOff val="80000"/>
                      </a:schemeClr>
                    </a:solidFill>
                  </a:tcPr>
                </a:tc>
                <a:tc>
                  <a:txBody>
                    <a:bodyPr/>
                    <a:lstStyle/>
                    <a:p>
                      <a:pPr rtl="0" fontAlgn="ctr"/>
                      <a:r>
                        <a:rPr lang="en-IN" sz="1000" b="0" i="0" dirty="0">
                          <a:effectLst/>
                          <a:latin typeface="Avenir Next" panose="020B0503020202020204" pitchFamily="34" charset="0"/>
                        </a:rPr>
                        <a:t>Anyone can learn to code, irrespective of experience or background</a:t>
                      </a:r>
                    </a:p>
                  </a:txBody>
                  <a:tcPr marL="8394" marR="8394"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60000"/>
                        <a:lumOff val="40000"/>
                      </a:schemeClr>
                    </a:solidFill>
                  </a:tcPr>
                </a:tc>
                <a:tc>
                  <a:txBody>
                    <a:bodyPr/>
                    <a:lstStyle/>
                    <a:p>
                      <a:pPr marL="171450" indent="-171450" rtl="0" fontAlgn="ctr">
                        <a:buFont typeface="Arial" panose="020B0604020202020204" pitchFamily="34" charset="0"/>
                        <a:buChar char="•"/>
                      </a:pPr>
                      <a:r>
                        <a:rPr lang="en-IN" sz="900" b="0" i="0" dirty="0">
                          <a:effectLst/>
                          <a:latin typeface="Avenir Next" panose="020B0503020202020204" pitchFamily="34" charset="0"/>
                        </a:rPr>
                        <a:t>Foundational course for Tech Industry</a:t>
                      </a:r>
                    </a:p>
                    <a:p>
                      <a:pPr marL="171450" indent="-171450" rtl="0" fontAlgn="ctr">
                        <a:buFont typeface="Arial" panose="020B0604020202020204" pitchFamily="34" charset="0"/>
                        <a:buChar char="•"/>
                      </a:pPr>
                      <a:r>
                        <a:rPr lang="en-IN" sz="900" b="0" i="0" dirty="0">
                          <a:effectLst/>
                          <a:latin typeface="Avenir Next" panose="020B0503020202020204" pitchFamily="34" charset="0"/>
                        </a:rPr>
                        <a:t>Adaptive Learning format</a:t>
                      </a:r>
                    </a:p>
                    <a:p>
                      <a:pPr marL="171450" indent="-171450" rtl="0" fontAlgn="ctr">
                        <a:buFont typeface="Arial" panose="020B0604020202020204" pitchFamily="34" charset="0"/>
                        <a:buChar char="•"/>
                      </a:pPr>
                      <a:r>
                        <a:rPr lang="en-IN" sz="900" b="0" i="0" dirty="0">
                          <a:effectLst/>
                          <a:latin typeface="Avenir Next" panose="020B0503020202020204" pitchFamily="34" charset="0"/>
                        </a:rPr>
                        <a:t>Guidance from industry insiders for deciding career tracks</a:t>
                      </a:r>
                    </a:p>
                  </a:txBody>
                  <a:tcPr marL="8394" marR="8394"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ctr"/>
                      <a:r>
                        <a:rPr lang="en-IN" sz="900" b="0" i="0" dirty="0">
                          <a:effectLst/>
                          <a:latin typeface="Avenir Next" panose="020B0503020202020204" pitchFamily="34" charset="0"/>
                        </a:rPr>
                        <a:t> NA</a:t>
                      </a:r>
                    </a:p>
                  </a:txBody>
                  <a:tcPr marL="8394" marR="8394"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ctr"/>
                      <a:r>
                        <a:rPr lang="en-IN" sz="900" b="0" i="0" dirty="0">
                          <a:effectLst/>
                          <a:latin typeface="Avenir Next" panose="020B0503020202020204" pitchFamily="34" charset="0"/>
                        </a:rPr>
                        <a:t>NA</a:t>
                      </a:r>
                    </a:p>
                  </a:txBody>
                  <a:tcPr marL="8394" marR="8394"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417078533"/>
                  </a:ext>
                </a:extLst>
              </a:tr>
              <a:tr h="1229202">
                <a:tc>
                  <a:txBody>
                    <a:bodyPr/>
                    <a:lstStyle/>
                    <a:p>
                      <a:pPr rtl="0" fontAlgn="ctr"/>
                      <a:r>
                        <a:rPr lang="en-IN" sz="1000" b="0" i="0" u="sng" dirty="0">
                          <a:solidFill>
                            <a:schemeClr val="tx1"/>
                          </a:solidFill>
                          <a:effectLst/>
                          <a:latin typeface="Avenir Next" panose="020B0503020202020204" pitchFamily="34" charset="0"/>
                        </a:rPr>
                        <a:t>MATHLETICS</a:t>
                      </a:r>
                    </a:p>
                  </a:txBody>
                  <a:tcPr marL="8394" marR="8394"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20000"/>
                        <a:lumOff val="80000"/>
                      </a:schemeClr>
                    </a:solidFill>
                  </a:tcPr>
                </a:tc>
                <a:tc>
                  <a:txBody>
                    <a:bodyPr/>
                    <a:lstStyle/>
                    <a:p>
                      <a:pPr rtl="0" fontAlgn="ctr"/>
                      <a:r>
                        <a:rPr lang="en-IN" sz="1000" b="0" i="0" dirty="0">
                          <a:effectLst/>
                          <a:latin typeface="Avenir Next" panose="020B0503020202020204" pitchFamily="34" charset="0"/>
                        </a:rPr>
                        <a:t>Mathematics learning platform support educators and captivate learners in class and at home</a:t>
                      </a:r>
                    </a:p>
                  </a:txBody>
                  <a:tcPr marL="8394" marR="8394"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60000"/>
                        <a:lumOff val="40000"/>
                      </a:schemeClr>
                    </a:solidFill>
                  </a:tcPr>
                </a:tc>
                <a:tc>
                  <a:txBody>
                    <a:bodyPr/>
                    <a:lstStyle/>
                    <a:p>
                      <a:pPr marL="171450" indent="-171450" rtl="0" fontAlgn="ctr">
                        <a:buFont typeface="Arial" panose="020B0604020202020204" pitchFamily="34" charset="0"/>
                        <a:buChar char="•"/>
                      </a:pPr>
                      <a:r>
                        <a:rPr lang="en-IN" sz="900" b="0" i="0" dirty="0">
                          <a:effectLst/>
                          <a:latin typeface="Avenir Next" panose="020B0503020202020204" pitchFamily="34" charset="0"/>
                        </a:rPr>
                        <a:t>Powerful data-driven reports providing insights into student's progress</a:t>
                      </a:r>
                    </a:p>
                    <a:p>
                      <a:pPr marL="171450" indent="-171450" rtl="0" fontAlgn="ctr">
                        <a:buFont typeface="Arial" panose="020B0604020202020204" pitchFamily="34" charset="0"/>
                        <a:buChar char="•"/>
                      </a:pPr>
                      <a:r>
                        <a:rPr lang="en-IN" sz="900" b="0" i="0" dirty="0">
                          <a:effectLst/>
                          <a:latin typeface="Avenir Next" panose="020B0503020202020204" pitchFamily="34" charset="0"/>
                        </a:rPr>
                        <a:t>Works on the students' psyche by blending intrinsic and extrinsic motivations with rewards</a:t>
                      </a:r>
                    </a:p>
                    <a:p>
                      <a:pPr marL="171450" indent="-171450" rtl="0" fontAlgn="ctr">
                        <a:buFont typeface="Arial" panose="020B0604020202020204" pitchFamily="34" charset="0"/>
                        <a:buChar char="•"/>
                      </a:pPr>
                      <a:r>
                        <a:rPr lang="en-IN" sz="900" b="0" i="0" dirty="0">
                          <a:effectLst/>
                          <a:latin typeface="Avenir Next" panose="020B0503020202020204" pitchFamily="34" charset="0"/>
                        </a:rPr>
                        <a:t>Gamification of theory and concepts make learning fun</a:t>
                      </a:r>
                    </a:p>
                    <a:p>
                      <a:pPr marL="171450" indent="-171450" rtl="0" fontAlgn="ctr">
                        <a:buFont typeface="Arial" panose="020B0604020202020204" pitchFamily="34" charset="0"/>
                        <a:buChar char="•"/>
                      </a:pPr>
                      <a:r>
                        <a:rPr lang="en-IN" sz="900" b="0" i="0" dirty="0">
                          <a:effectLst/>
                          <a:latin typeface="Avenir Next" panose="020B0503020202020204" pitchFamily="34" charset="0"/>
                        </a:rPr>
                        <a:t>High robust and automated scheduling and report generation tools</a:t>
                      </a:r>
                    </a:p>
                  </a:txBody>
                  <a:tcPr marL="8394" marR="8394"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171450" indent="-171450" rtl="0" fontAlgn="ctr">
                        <a:buFont typeface="Arial" panose="020B0604020202020204" pitchFamily="34" charset="0"/>
                        <a:buChar char="•"/>
                      </a:pPr>
                      <a:r>
                        <a:rPr lang="en-IN" sz="900" b="0" i="0" dirty="0">
                          <a:effectLst/>
                          <a:latin typeface="Avenir Next" panose="020B0503020202020204" pitchFamily="34" charset="0"/>
                        </a:rPr>
                        <a:t>Fresh Learning games and challenges</a:t>
                      </a:r>
                    </a:p>
                    <a:p>
                      <a:pPr marL="171450" indent="-171450" rtl="0" fontAlgn="ctr">
                        <a:buFont typeface="Arial" panose="020B0604020202020204" pitchFamily="34" charset="0"/>
                        <a:buChar char="•"/>
                      </a:pPr>
                      <a:r>
                        <a:rPr lang="en-IN" sz="900" b="0" i="0" dirty="0">
                          <a:effectLst/>
                          <a:latin typeface="Avenir Next" panose="020B0503020202020204" pitchFamily="34" charset="0"/>
                        </a:rPr>
                        <a:t>Adaptive maturity with advancement of grades</a:t>
                      </a:r>
                    </a:p>
                  </a:txBody>
                  <a:tcPr marL="8394" marR="8394"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171450" indent="-171450" rtl="0" fontAlgn="ctr">
                        <a:buFont typeface="Arial" panose="020B0604020202020204" pitchFamily="34" charset="0"/>
                        <a:buChar char="•"/>
                      </a:pPr>
                      <a:r>
                        <a:rPr lang="en-IN" sz="900" b="0" i="0" dirty="0">
                          <a:effectLst/>
                          <a:latin typeface="Avenir Next" panose="020B0503020202020204" pitchFamily="34" charset="0"/>
                        </a:rPr>
                        <a:t>Powerful data-driven reports providing insights into student's progress</a:t>
                      </a:r>
                    </a:p>
                    <a:p>
                      <a:pPr marL="171450" indent="-171450" rtl="0" fontAlgn="ctr">
                        <a:buFont typeface="Arial" panose="020B0604020202020204" pitchFamily="34" charset="0"/>
                        <a:buChar char="•"/>
                      </a:pPr>
                      <a:r>
                        <a:rPr lang="en-IN" sz="900" b="0" i="0" dirty="0">
                          <a:effectLst/>
                          <a:latin typeface="Avenir Next" panose="020B0503020202020204" pitchFamily="34" charset="0"/>
                        </a:rPr>
                        <a:t>Works on the students' psyche by blending intrinsic and extrinsic motivations with rewards</a:t>
                      </a:r>
                    </a:p>
                    <a:p>
                      <a:pPr marL="171450" indent="-171450" rtl="0" fontAlgn="ctr">
                        <a:buFont typeface="Arial" panose="020B0604020202020204" pitchFamily="34" charset="0"/>
                        <a:buChar char="•"/>
                      </a:pPr>
                      <a:r>
                        <a:rPr lang="en-IN" sz="900" b="0" i="0" dirty="0">
                          <a:effectLst/>
                          <a:latin typeface="Avenir Next" panose="020B0503020202020204" pitchFamily="34" charset="0"/>
                        </a:rPr>
                        <a:t>Gamification of theory and concepts make learning fun</a:t>
                      </a:r>
                    </a:p>
                    <a:p>
                      <a:pPr marL="171450" indent="-171450" rtl="0" fontAlgn="ctr">
                        <a:buFont typeface="Arial" panose="020B0604020202020204" pitchFamily="34" charset="0"/>
                        <a:buChar char="•"/>
                      </a:pPr>
                      <a:r>
                        <a:rPr lang="en-IN" sz="900" b="0" i="0" dirty="0">
                          <a:effectLst/>
                          <a:latin typeface="Avenir Next" panose="020B0503020202020204" pitchFamily="34" charset="0"/>
                        </a:rPr>
                        <a:t>High robust and automated scheduling and report generation tools</a:t>
                      </a:r>
                    </a:p>
                  </a:txBody>
                  <a:tcPr marL="8394" marR="8394"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639987485"/>
                  </a:ext>
                </a:extLst>
              </a:tr>
              <a:tr h="614601">
                <a:tc>
                  <a:txBody>
                    <a:bodyPr/>
                    <a:lstStyle/>
                    <a:p>
                      <a:pPr rtl="0" fontAlgn="ctr"/>
                      <a:r>
                        <a:rPr lang="en-IN" sz="1000" b="0" i="0" u="sng" dirty="0">
                          <a:solidFill>
                            <a:schemeClr val="tx1"/>
                          </a:solidFill>
                          <a:effectLst/>
                          <a:latin typeface="Avenir Next" panose="020B0503020202020204" pitchFamily="34" charset="0"/>
                        </a:rPr>
                        <a:t>TEACHABLE</a:t>
                      </a:r>
                    </a:p>
                  </a:txBody>
                  <a:tcPr marL="8394" marR="8394"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20000"/>
                        <a:lumOff val="80000"/>
                      </a:schemeClr>
                    </a:solidFill>
                  </a:tcPr>
                </a:tc>
                <a:tc>
                  <a:txBody>
                    <a:bodyPr/>
                    <a:lstStyle/>
                    <a:p>
                      <a:pPr rtl="0" fontAlgn="ctr"/>
                      <a:r>
                        <a:rPr lang="en-IN" sz="1000" b="0" i="0" dirty="0">
                          <a:effectLst/>
                          <a:latin typeface="Avenir Next" panose="020B0503020202020204" pitchFamily="34" charset="0"/>
                        </a:rPr>
                        <a:t>Create and sell beautiful online courses</a:t>
                      </a:r>
                    </a:p>
                  </a:txBody>
                  <a:tcPr marL="8394" marR="8394"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60000"/>
                        <a:lumOff val="40000"/>
                      </a:schemeClr>
                    </a:solidFill>
                  </a:tcPr>
                </a:tc>
                <a:tc>
                  <a:txBody>
                    <a:bodyPr/>
                    <a:lstStyle/>
                    <a:p>
                      <a:pPr marL="171450" indent="-171450" rtl="0" fontAlgn="ctr">
                        <a:buFont typeface="Arial" panose="020B0604020202020204" pitchFamily="34" charset="0"/>
                        <a:buChar char="•"/>
                      </a:pPr>
                      <a:r>
                        <a:rPr lang="en-IN" sz="900" b="0" i="0" dirty="0">
                          <a:effectLst/>
                          <a:latin typeface="Avenir Next" panose="020B0503020202020204" pitchFamily="34" charset="0"/>
                        </a:rPr>
                        <a:t>Customized courses from independent creators ranging from technicians, tutors to entrepreneurs</a:t>
                      </a:r>
                      <a:br>
                        <a:rPr lang="en-IN" sz="900" b="0" i="0" dirty="0">
                          <a:effectLst/>
                          <a:latin typeface="Avenir Next" panose="020B0503020202020204" pitchFamily="34" charset="0"/>
                        </a:rPr>
                      </a:br>
                      <a:endParaRPr lang="en-IN" sz="900" b="0" i="0" dirty="0">
                        <a:effectLst/>
                        <a:latin typeface="Avenir Next" panose="020B0503020202020204" pitchFamily="34" charset="0"/>
                      </a:endParaRPr>
                    </a:p>
                  </a:txBody>
                  <a:tcPr marL="8394" marR="8394"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ctr"/>
                      <a:r>
                        <a:rPr lang="en-IN" sz="900" b="0" i="0" dirty="0">
                          <a:effectLst/>
                          <a:latin typeface="Avenir Next" panose="020B0503020202020204" pitchFamily="34" charset="0"/>
                        </a:rPr>
                        <a:t>NA</a:t>
                      </a:r>
                    </a:p>
                  </a:txBody>
                  <a:tcPr marL="8394" marR="8394"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171450" indent="-171450" rtl="0" fontAlgn="ctr">
                        <a:buFont typeface="Arial" panose="020B0604020202020204" pitchFamily="34" charset="0"/>
                        <a:buChar char="•"/>
                      </a:pPr>
                      <a:r>
                        <a:rPr lang="en-IN" sz="900" b="0" i="0" dirty="0">
                          <a:effectLst/>
                          <a:latin typeface="Avenir Next" panose="020B0503020202020204" pitchFamily="34" charset="0"/>
                        </a:rPr>
                        <a:t>Create new courses as per your expertise for the students</a:t>
                      </a:r>
                    </a:p>
                    <a:p>
                      <a:pPr marL="171450" indent="-171450" rtl="0" fontAlgn="ctr">
                        <a:buFont typeface="Arial" panose="020B0604020202020204" pitchFamily="34" charset="0"/>
                        <a:buChar char="•"/>
                      </a:pPr>
                      <a:r>
                        <a:rPr lang="en-IN" sz="900" b="0" i="0" dirty="0">
                          <a:effectLst/>
                          <a:latin typeface="Avenir Next" panose="020B0503020202020204" pitchFamily="34" charset="0"/>
                        </a:rPr>
                        <a:t>Highly customizable content page, sales page etc.</a:t>
                      </a:r>
                    </a:p>
                    <a:p>
                      <a:pPr marL="171450" indent="-171450" rtl="0" fontAlgn="ctr">
                        <a:buFont typeface="Arial" panose="020B0604020202020204" pitchFamily="34" charset="0"/>
                        <a:buChar char="•"/>
                      </a:pPr>
                      <a:r>
                        <a:rPr lang="en-IN" sz="900" b="0" i="0" dirty="0">
                          <a:effectLst/>
                          <a:latin typeface="Avenir Next" panose="020B0503020202020204" pitchFamily="34" charset="0"/>
                        </a:rPr>
                        <a:t>Set up virtual classrooms</a:t>
                      </a:r>
                    </a:p>
                  </a:txBody>
                  <a:tcPr marL="8394" marR="8394"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955453713"/>
                  </a:ext>
                </a:extLst>
              </a:tr>
              <a:tr h="1279434">
                <a:tc>
                  <a:txBody>
                    <a:bodyPr/>
                    <a:lstStyle/>
                    <a:p>
                      <a:pPr rtl="0" fontAlgn="ctr"/>
                      <a:r>
                        <a:rPr lang="en-IN" sz="1000" b="0" i="0" u="sng" dirty="0">
                          <a:solidFill>
                            <a:schemeClr val="tx1"/>
                          </a:solidFill>
                          <a:effectLst/>
                          <a:latin typeface="Avenir Next" panose="020B0503020202020204" pitchFamily="34" charset="0"/>
                        </a:rPr>
                        <a:t>STILE</a:t>
                      </a:r>
                    </a:p>
                  </a:txBody>
                  <a:tcPr marL="8394" marR="8394"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20000"/>
                        <a:lumOff val="80000"/>
                      </a:schemeClr>
                    </a:solidFill>
                  </a:tcPr>
                </a:tc>
                <a:tc>
                  <a:txBody>
                    <a:bodyPr/>
                    <a:lstStyle/>
                    <a:p>
                      <a:pPr rtl="0" fontAlgn="ctr"/>
                      <a:r>
                        <a:rPr lang="en-IN" sz="1000" b="0" i="0" dirty="0">
                          <a:effectLst/>
                          <a:latin typeface="Avenir Next" panose="020B0503020202020204" pitchFamily="34" charset="0"/>
                        </a:rPr>
                        <a:t>World Class science education for every students</a:t>
                      </a:r>
                    </a:p>
                  </a:txBody>
                  <a:tcPr marL="8394" marR="8394"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60000"/>
                        <a:lumOff val="40000"/>
                      </a:schemeClr>
                    </a:solidFill>
                  </a:tcPr>
                </a:tc>
                <a:tc>
                  <a:txBody>
                    <a:bodyPr/>
                    <a:lstStyle/>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IN" sz="900" b="0" i="0" dirty="0">
                          <a:effectLst/>
                          <a:latin typeface="Avenir Next" panose="020B0503020202020204" pitchFamily="34" charset="0"/>
                        </a:rPr>
                        <a:t>Engaging simulations help students gain understanding of complex systems</a:t>
                      </a:r>
                      <a:br>
                        <a:rPr lang="en-IN" sz="900" b="0" i="0" dirty="0">
                          <a:effectLst/>
                          <a:latin typeface="Avenir Next" panose="020B0503020202020204" pitchFamily="34" charset="0"/>
                        </a:rPr>
                      </a:br>
                      <a:endParaRPr lang="en-IN" sz="900" b="0" i="0" dirty="0">
                        <a:effectLst/>
                        <a:latin typeface="Avenir Next" panose="020B0503020202020204" pitchFamily="34" charset="0"/>
                      </a:endParaRP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IN" sz="900" b="0" i="0" dirty="0">
                          <a:effectLst/>
                          <a:latin typeface="Avenir Next" panose="020B0503020202020204" pitchFamily="34" charset="0"/>
                        </a:rPr>
                        <a:t>Lessons are presented in all the ways that students learn; whether it’s reading age-appropriate explanations, listening to narrated content, viewing diagrams and photos, or watching short videos</a:t>
                      </a:r>
                    </a:p>
                    <a:p>
                      <a:pPr rtl="0" fontAlgn="ctr"/>
                      <a:endParaRPr lang="en-IN" sz="900" b="0" i="0" dirty="0">
                        <a:effectLst/>
                        <a:latin typeface="Avenir Next" panose="020B0503020202020204" pitchFamily="34" charset="0"/>
                      </a:endParaRPr>
                    </a:p>
                  </a:txBody>
                  <a:tcPr marL="8394" marR="8394"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ctr"/>
                      <a:endParaRPr lang="en-IN" sz="900" b="0" i="0" dirty="0">
                        <a:effectLst/>
                        <a:latin typeface="Avenir Next" panose="020B0503020202020204" pitchFamily="34" charset="0"/>
                      </a:endParaRPr>
                    </a:p>
                  </a:txBody>
                  <a:tcPr marL="8394" marR="8394"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IN" sz="900" b="0" i="0" dirty="0">
                          <a:effectLst/>
                          <a:latin typeface="Avenir Next" panose="020B0503020202020204" pitchFamily="34" charset="0"/>
                        </a:rPr>
                        <a:t>Regularly updated resources to Teachers with recent happenings</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IN" sz="900" b="0" i="0" dirty="0">
                          <a:effectLst/>
                          <a:latin typeface="Avenir Next" panose="020B0503020202020204" pitchFamily="34" charset="0"/>
                        </a:rPr>
                        <a:t>Powerful dedicated dashboard to customize the content, check real-time progress and generate reports</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IN" sz="900" b="0" i="0" dirty="0">
                          <a:effectLst/>
                          <a:latin typeface="Avenir Next" panose="020B0503020202020204" pitchFamily="34" charset="0"/>
                        </a:rPr>
                        <a:t>Intuitive class insights to identify strength &amp; weakness of students</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IN" sz="900" b="0" i="0" dirty="0">
                          <a:effectLst/>
                          <a:latin typeface="Avenir Next" panose="020B0503020202020204" pitchFamily="34" charset="0"/>
                        </a:rPr>
                        <a:t>Assessments that require a mixture of lower- and higher-order thinking</a:t>
                      </a:r>
                    </a:p>
                  </a:txBody>
                  <a:tcPr marL="8394" marR="8394"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594219761"/>
                  </a:ext>
                </a:extLst>
              </a:tr>
              <a:tr h="717034">
                <a:tc>
                  <a:txBody>
                    <a:bodyPr/>
                    <a:lstStyle/>
                    <a:p>
                      <a:pPr rtl="0" fontAlgn="ctr"/>
                      <a:r>
                        <a:rPr lang="en-IN" sz="1000" b="0" i="0" u="sng" dirty="0">
                          <a:solidFill>
                            <a:schemeClr val="tx1"/>
                          </a:solidFill>
                          <a:effectLst/>
                          <a:latin typeface="Avenir Next" panose="020B0503020202020204" pitchFamily="34" charset="0"/>
                        </a:rPr>
                        <a:t>LEMONADE STAND</a:t>
                      </a:r>
                    </a:p>
                  </a:txBody>
                  <a:tcPr marL="8394" marR="8394"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20000"/>
                        <a:lumOff val="80000"/>
                      </a:schemeClr>
                    </a:solidFill>
                  </a:tcPr>
                </a:tc>
                <a:tc>
                  <a:txBody>
                    <a:bodyPr/>
                    <a:lstStyle/>
                    <a:p>
                      <a:pPr rtl="0" fontAlgn="ctr"/>
                      <a:r>
                        <a:rPr lang="en-IN" sz="1000" b="0" i="0" dirty="0">
                          <a:effectLst/>
                          <a:latin typeface="Avenir Next" panose="020B0503020202020204" pitchFamily="34" charset="0"/>
                        </a:rPr>
                        <a:t>Preparing children globally for a complex and ambiguous future by unleashing their potential on - critical thinking, decision making, collaboration, resilience and adaptability</a:t>
                      </a:r>
                    </a:p>
                  </a:txBody>
                  <a:tcPr marL="8394" marR="8394"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60000"/>
                        <a:lumOff val="40000"/>
                      </a:schemeClr>
                    </a:solidFill>
                  </a:tcPr>
                </a:tc>
                <a:tc>
                  <a:txBody>
                    <a:bodyPr/>
                    <a:lstStyle/>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IN" sz="900" b="0" i="0" dirty="0">
                          <a:effectLst/>
                          <a:latin typeface="Avenir Next" panose="020B0503020202020204" pitchFamily="34" charset="0"/>
                        </a:rPr>
                        <a:t>Imparts entrepreneurial mindset to the students</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IN" sz="900" b="0" i="0" dirty="0">
                          <a:effectLst/>
                          <a:latin typeface="Avenir Next" panose="020B0503020202020204" pitchFamily="34" charset="0"/>
                        </a:rPr>
                        <a:t>Teaches  to identify problems, ideate solutions, build prototypes, market their ideas, run experiments, learn from failure, and pitch their ideas</a:t>
                      </a:r>
                    </a:p>
                  </a:txBody>
                  <a:tcPr marL="8394" marR="8394"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ctr"/>
                      <a:endParaRPr lang="en-IN" sz="900" b="0" i="0" dirty="0">
                        <a:effectLst/>
                        <a:latin typeface="Avenir Next" panose="020B0503020202020204" pitchFamily="34" charset="0"/>
                      </a:endParaRPr>
                    </a:p>
                  </a:txBody>
                  <a:tcPr marL="8394" marR="8394"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IN" sz="900" b="0" i="0" dirty="0">
                          <a:effectLst/>
                          <a:latin typeface="Avenir Next" panose="020B0503020202020204" pitchFamily="34" charset="0"/>
                        </a:rPr>
                        <a:t>Reference guides</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IN" sz="900" b="0" i="0" dirty="0">
                          <a:effectLst/>
                          <a:latin typeface="Avenir Next" panose="020B0503020202020204" pitchFamily="34" charset="0"/>
                        </a:rPr>
                        <a:t>Assessments and their criteria</a:t>
                      </a:r>
                    </a:p>
                    <a:p>
                      <a:pPr rtl="0" fontAlgn="ctr"/>
                      <a:endParaRPr lang="en-IN" sz="900" b="0" i="0" dirty="0">
                        <a:effectLst/>
                        <a:latin typeface="Avenir Next" panose="020B0503020202020204" pitchFamily="34" charset="0"/>
                      </a:endParaRPr>
                    </a:p>
                  </a:txBody>
                  <a:tcPr marL="8394" marR="8394"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856420260"/>
                  </a:ext>
                </a:extLst>
              </a:tr>
              <a:tr h="307300">
                <a:tc>
                  <a:txBody>
                    <a:bodyPr/>
                    <a:lstStyle/>
                    <a:p>
                      <a:pPr rtl="0" fontAlgn="ctr"/>
                      <a:r>
                        <a:rPr lang="en-IN" sz="1000" b="0" i="0" u="sng" dirty="0">
                          <a:solidFill>
                            <a:schemeClr val="tx1"/>
                          </a:solidFill>
                          <a:effectLst/>
                          <a:latin typeface="Avenir Next" panose="020B0503020202020204" pitchFamily="34" charset="0"/>
                        </a:rPr>
                        <a:t>WISDOM DESTINATIONS</a:t>
                      </a:r>
                    </a:p>
                  </a:txBody>
                  <a:tcPr marL="8394" marR="8394"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rtl="0" fontAlgn="ctr"/>
                      <a:r>
                        <a:rPr lang="en-IN" sz="1000" b="0" i="0" dirty="0">
                          <a:effectLst/>
                          <a:latin typeface="Avenir Next" panose="020B0503020202020204" pitchFamily="34" charset="0"/>
                        </a:rPr>
                        <a:t>On the go digital Learning platform, teaching concepts through powerful podcast conversations</a:t>
                      </a:r>
                    </a:p>
                  </a:txBody>
                  <a:tcPr marL="8394" marR="8394"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rtl="0" fontAlgn="ctr"/>
                      <a:endParaRPr lang="en-IN" sz="900" b="0" i="0" dirty="0">
                        <a:effectLst/>
                        <a:latin typeface="Avenir Next" panose="020B0503020202020204" pitchFamily="34" charset="0"/>
                      </a:endParaRPr>
                    </a:p>
                  </a:txBody>
                  <a:tcPr marL="8394" marR="8394"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endParaRPr lang="en-IN" sz="900" b="0" i="0" dirty="0">
                        <a:effectLst/>
                        <a:latin typeface="Avenir Next" panose="020B0503020202020204" pitchFamily="34" charset="0"/>
                      </a:endParaRPr>
                    </a:p>
                  </a:txBody>
                  <a:tcPr marL="8394" marR="8394"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endParaRPr lang="en-IN" sz="900" b="0" i="0" dirty="0">
                        <a:effectLst/>
                        <a:latin typeface="Avenir Next" panose="020B0503020202020204" pitchFamily="34" charset="0"/>
                      </a:endParaRPr>
                    </a:p>
                  </a:txBody>
                  <a:tcPr marL="8394" marR="8394"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5500586"/>
                  </a:ext>
                </a:extLst>
              </a:tr>
            </a:tbl>
          </a:graphicData>
        </a:graphic>
      </p:graphicFrame>
    </p:spTree>
    <p:extLst>
      <p:ext uri="{BB962C8B-B14F-4D97-AF65-F5344CB8AC3E}">
        <p14:creationId xmlns:p14="http://schemas.microsoft.com/office/powerpoint/2010/main" val="3807802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621B66-BEE7-784E-847D-F9831C635871}"/>
              </a:ext>
            </a:extLst>
          </p:cNvPr>
          <p:cNvSpPr txBox="1"/>
          <p:nvPr/>
        </p:nvSpPr>
        <p:spPr>
          <a:xfrm>
            <a:off x="163349" y="175695"/>
            <a:ext cx="12028651" cy="584775"/>
          </a:xfrm>
          <a:prstGeom prst="rect">
            <a:avLst/>
          </a:prstGeom>
          <a:noFill/>
        </p:spPr>
        <p:txBody>
          <a:bodyPr wrap="square" rtlCol="0">
            <a:spAutoFit/>
          </a:bodyPr>
          <a:lstStyle/>
          <a:p>
            <a:r>
              <a:rPr lang="en-US" sz="3200" dirty="0">
                <a:latin typeface="Avenir Next" panose="020B0503020202020204" pitchFamily="34" charset="0"/>
              </a:rPr>
              <a:t>VALUE PROPOSITION </a:t>
            </a:r>
            <a:r>
              <a:rPr lang="en-US" sz="3200" b="1" dirty="0">
                <a:solidFill>
                  <a:srgbClr val="C00000"/>
                </a:solidFill>
                <a:latin typeface="Avenir Next Demi Bold" panose="020B0503020202020204" pitchFamily="34" charset="0"/>
              </a:rPr>
              <a:t>| Knowah ONLINE CAREER SCHOOL</a:t>
            </a:r>
          </a:p>
        </p:txBody>
      </p:sp>
      <p:graphicFrame>
        <p:nvGraphicFramePr>
          <p:cNvPr id="3" name="Table 2">
            <a:extLst>
              <a:ext uri="{FF2B5EF4-FFF2-40B4-BE49-F238E27FC236}">
                <a16:creationId xmlns:a16="http://schemas.microsoft.com/office/drawing/2014/main" id="{7C295EC4-9DB7-594B-9344-AC4EB525879E}"/>
              </a:ext>
            </a:extLst>
          </p:cNvPr>
          <p:cNvGraphicFramePr>
            <a:graphicFrameLocks noGrp="1"/>
          </p:cNvGraphicFramePr>
          <p:nvPr>
            <p:extLst>
              <p:ext uri="{D42A27DB-BD31-4B8C-83A1-F6EECF244321}">
                <p14:modId xmlns:p14="http://schemas.microsoft.com/office/powerpoint/2010/main" val="458807422"/>
              </p:ext>
            </p:extLst>
          </p:nvPr>
        </p:nvGraphicFramePr>
        <p:xfrm>
          <a:off x="825794" y="846928"/>
          <a:ext cx="10565461" cy="5522877"/>
        </p:xfrm>
        <a:graphic>
          <a:graphicData uri="http://schemas.openxmlformats.org/drawingml/2006/table">
            <a:tbl>
              <a:tblPr/>
              <a:tblGrid>
                <a:gridCol w="693040">
                  <a:extLst>
                    <a:ext uri="{9D8B030D-6E8A-4147-A177-3AD203B41FA5}">
                      <a16:colId xmlns:a16="http://schemas.microsoft.com/office/drawing/2014/main" val="1749915006"/>
                    </a:ext>
                  </a:extLst>
                </a:gridCol>
                <a:gridCol w="5129939">
                  <a:extLst>
                    <a:ext uri="{9D8B030D-6E8A-4147-A177-3AD203B41FA5}">
                      <a16:colId xmlns:a16="http://schemas.microsoft.com/office/drawing/2014/main" val="1926298753"/>
                    </a:ext>
                  </a:extLst>
                </a:gridCol>
                <a:gridCol w="4742482">
                  <a:extLst>
                    <a:ext uri="{9D8B030D-6E8A-4147-A177-3AD203B41FA5}">
                      <a16:colId xmlns:a16="http://schemas.microsoft.com/office/drawing/2014/main" val="3917324640"/>
                    </a:ext>
                  </a:extLst>
                </a:gridCol>
              </a:tblGrid>
              <a:tr h="308573">
                <a:tc>
                  <a:txBody>
                    <a:bodyPr/>
                    <a:lstStyle/>
                    <a:p>
                      <a:pPr rtl="0" fontAlgn="ctr"/>
                      <a:r>
                        <a:rPr lang="en-IN" sz="1400" b="1" i="0" dirty="0">
                          <a:solidFill>
                            <a:schemeClr val="bg1"/>
                          </a:solidFill>
                          <a:effectLst/>
                          <a:latin typeface="Avenir Next Demi Bold" panose="020B0503020202020204" pitchFamily="34" charset="0"/>
                        </a:rPr>
                        <a:t>S. No.</a:t>
                      </a:r>
                    </a:p>
                  </a:txBody>
                  <a:tcPr marL="16395" marR="16395"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50000"/>
                      </a:schemeClr>
                    </a:solidFill>
                  </a:tcPr>
                </a:tc>
                <a:tc>
                  <a:txBody>
                    <a:bodyPr/>
                    <a:lstStyle/>
                    <a:p>
                      <a:pPr rtl="0" fontAlgn="ctr"/>
                      <a:r>
                        <a:rPr lang="en-IN" sz="1400" b="1" i="0" dirty="0">
                          <a:solidFill>
                            <a:schemeClr val="bg1"/>
                          </a:solidFill>
                          <a:effectLst/>
                          <a:latin typeface="Avenir Next Demi Bold" panose="020B0503020202020204" pitchFamily="34" charset="0"/>
                        </a:rPr>
                        <a:t>Value Proposition</a:t>
                      </a:r>
                    </a:p>
                  </a:txBody>
                  <a:tcPr marL="16395" marR="16395"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50000"/>
                      </a:schemeClr>
                    </a:solidFill>
                  </a:tcPr>
                </a:tc>
                <a:tc>
                  <a:txBody>
                    <a:bodyPr/>
                    <a:lstStyle/>
                    <a:p>
                      <a:pPr rtl="0" fontAlgn="ctr"/>
                      <a:r>
                        <a:rPr lang="en-IN" sz="1400" b="1" i="0" dirty="0">
                          <a:solidFill>
                            <a:schemeClr val="bg1"/>
                          </a:solidFill>
                          <a:effectLst/>
                          <a:latin typeface="Avenir Next Demi Bold" panose="020B0503020202020204" pitchFamily="34" charset="0"/>
                        </a:rPr>
                        <a:t>Reason</a:t>
                      </a:r>
                    </a:p>
                  </a:txBody>
                  <a:tcPr marL="16395" marR="16395"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50000"/>
                      </a:schemeClr>
                    </a:solidFill>
                  </a:tcPr>
                </a:tc>
                <a:extLst>
                  <a:ext uri="{0D108BD9-81ED-4DB2-BD59-A6C34878D82A}">
                    <a16:rowId xmlns:a16="http://schemas.microsoft.com/office/drawing/2014/main" val="1451641641"/>
                  </a:ext>
                </a:extLst>
              </a:tr>
              <a:tr h="1258625">
                <a:tc>
                  <a:txBody>
                    <a:bodyPr/>
                    <a:lstStyle/>
                    <a:p>
                      <a:pPr rtl="0" fontAlgn="ctr">
                        <a:lnSpc>
                          <a:spcPct val="120000"/>
                        </a:lnSpc>
                        <a:spcBef>
                          <a:spcPts val="200"/>
                        </a:spcBef>
                        <a:spcAft>
                          <a:spcPts val="300"/>
                        </a:spcAft>
                      </a:pPr>
                      <a:r>
                        <a:rPr lang="en-IN" sz="1200" b="0" i="0" dirty="0">
                          <a:effectLst/>
                          <a:latin typeface="Avenir Next" panose="020B0503020202020204" pitchFamily="34" charset="0"/>
                        </a:rPr>
                        <a:t>1</a:t>
                      </a:r>
                    </a:p>
                  </a:txBody>
                  <a:tcPr marL="16395" marR="16395"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60000"/>
                        <a:lumOff val="40000"/>
                      </a:schemeClr>
                    </a:solidFill>
                  </a:tcPr>
                </a:tc>
                <a:tc>
                  <a:txBody>
                    <a:bodyPr/>
                    <a:lstStyle/>
                    <a:p>
                      <a:pPr rtl="0" fontAlgn="ctr">
                        <a:lnSpc>
                          <a:spcPct val="120000"/>
                        </a:lnSpc>
                        <a:spcBef>
                          <a:spcPts val="200"/>
                        </a:spcBef>
                        <a:spcAft>
                          <a:spcPts val="300"/>
                        </a:spcAft>
                      </a:pPr>
                      <a:r>
                        <a:rPr lang="en-IN" sz="1500" b="1" i="0" dirty="0">
                          <a:effectLst/>
                          <a:latin typeface="Avenir Next Demi Bold" panose="020B0503020202020204" pitchFamily="34" charset="0"/>
                        </a:rPr>
                        <a:t>Transforming the student journey from learning subjects to preparing for careers</a:t>
                      </a:r>
                    </a:p>
                  </a:txBody>
                  <a:tcPr marL="16395" marR="16395"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60000"/>
                        <a:lumOff val="40000"/>
                      </a:schemeClr>
                    </a:solidFill>
                  </a:tcPr>
                </a:tc>
                <a:tc>
                  <a:txBody>
                    <a:bodyPr/>
                    <a:lstStyle/>
                    <a:p>
                      <a:pPr rtl="0" fontAlgn="ctr">
                        <a:lnSpc>
                          <a:spcPct val="120000"/>
                        </a:lnSpc>
                        <a:spcBef>
                          <a:spcPts val="200"/>
                        </a:spcBef>
                        <a:spcAft>
                          <a:spcPts val="300"/>
                        </a:spcAft>
                      </a:pPr>
                      <a:r>
                        <a:rPr lang="en-IN" sz="1200" b="0" i="0" dirty="0">
                          <a:effectLst/>
                          <a:latin typeface="Avenir Next" panose="020B0503020202020204" pitchFamily="34" charset="0"/>
                        </a:rPr>
                        <a:t>Core idea is to make the student employable with relevant skillset; He/ She can either pursue a career or join a college to gain more understanding of the career track</a:t>
                      </a:r>
                    </a:p>
                  </a:txBody>
                  <a:tcPr marL="16395" marR="16395"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520813894"/>
                  </a:ext>
                </a:extLst>
              </a:tr>
              <a:tr h="899018">
                <a:tc>
                  <a:txBody>
                    <a:bodyPr/>
                    <a:lstStyle/>
                    <a:p>
                      <a:pPr rtl="0" fontAlgn="ctr">
                        <a:lnSpc>
                          <a:spcPct val="120000"/>
                        </a:lnSpc>
                        <a:spcBef>
                          <a:spcPts val="200"/>
                        </a:spcBef>
                        <a:spcAft>
                          <a:spcPts val="300"/>
                        </a:spcAft>
                      </a:pPr>
                      <a:r>
                        <a:rPr lang="en-IN" sz="1200" b="0" i="0" dirty="0">
                          <a:effectLst/>
                          <a:latin typeface="Avenir Next" panose="020B0503020202020204" pitchFamily="34" charset="0"/>
                        </a:rPr>
                        <a:t>2</a:t>
                      </a:r>
                    </a:p>
                  </a:txBody>
                  <a:tcPr marL="16395" marR="16395"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20000"/>
                        <a:lumOff val="80000"/>
                      </a:schemeClr>
                    </a:solidFill>
                  </a:tcPr>
                </a:tc>
                <a:tc>
                  <a:txBody>
                    <a:bodyPr/>
                    <a:lstStyle/>
                    <a:p>
                      <a:pPr rtl="0" fontAlgn="ctr">
                        <a:lnSpc>
                          <a:spcPct val="120000"/>
                        </a:lnSpc>
                        <a:spcBef>
                          <a:spcPts val="200"/>
                        </a:spcBef>
                        <a:spcAft>
                          <a:spcPts val="300"/>
                        </a:spcAft>
                      </a:pPr>
                      <a:r>
                        <a:rPr lang="en-IN" sz="1400" b="0" i="0" dirty="0">
                          <a:effectLst/>
                          <a:latin typeface="Avenir Next" panose="020B0503020202020204" pitchFamily="34" charset="0"/>
                        </a:rPr>
                        <a:t>Go to a career school from home</a:t>
                      </a:r>
                    </a:p>
                    <a:p>
                      <a:pPr rtl="0" fontAlgn="ctr">
                        <a:lnSpc>
                          <a:spcPct val="120000"/>
                        </a:lnSpc>
                        <a:spcBef>
                          <a:spcPts val="200"/>
                        </a:spcBef>
                        <a:spcAft>
                          <a:spcPts val="300"/>
                        </a:spcAft>
                      </a:pPr>
                      <a:r>
                        <a:rPr lang="en-IN" sz="1400" b="0" i="0" dirty="0">
                          <a:effectLst/>
                          <a:latin typeface="Avenir Next" panose="020B0503020202020204" pitchFamily="34" charset="0"/>
                        </a:rPr>
                        <a:t>An online high school preparing you for career and college</a:t>
                      </a:r>
                    </a:p>
                  </a:txBody>
                  <a:tcPr marL="16395" marR="16395"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40000"/>
                        <a:lumOff val="60000"/>
                      </a:schemeClr>
                    </a:solidFill>
                  </a:tcPr>
                </a:tc>
                <a:tc>
                  <a:txBody>
                    <a:bodyPr/>
                    <a:lstStyle/>
                    <a:p>
                      <a:pPr rtl="0" fontAlgn="ctr">
                        <a:lnSpc>
                          <a:spcPct val="120000"/>
                        </a:lnSpc>
                        <a:spcBef>
                          <a:spcPts val="200"/>
                        </a:spcBef>
                        <a:spcAft>
                          <a:spcPts val="300"/>
                        </a:spcAft>
                      </a:pPr>
                      <a:r>
                        <a:rPr lang="en-IN" sz="1200" b="0" i="0" dirty="0">
                          <a:effectLst/>
                          <a:latin typeface="Avenir Next" panose="020B0503020202020204" pitchFamily="34" charset="0"/>
                        </a:rPr>
                        <a:t>Bringing out the element that one can learn about the careers and prepare for future education from the comfort of home</a:t>
                      </a:r>
                    </a:p>
                  </a:txBody>
                  <a:tcPr marL="16395" marR="16395"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226656941"/>
                  </a:ext>
                </a:extLst>
              </a:tr>
              <a:tr h="719214">
                <a:tc>
                  <a:txBody>
                    <a:bodyPr/>
                    <a:lstStyle/>
                    <a:p>
                      <a:pPr rtl="0" fontAlgn="ctr">
                        <a:lnSpc>
                          <a:spcPct val="120000"/>
                        </a:lnSpc>
                        <a:spcBef>
                          <a:spcPts val="200"/>
                        </a:spcBef>
                        <a:spcAft>
                          <a:spcPts val="300"/>
                        </a:spcAft>
                      </a:pPr>
                      <a:r>
                        <a:rPr lang="en-IN" sz="1200" b="0" i="0" dirty="0">
                          <a:effectLst/>
                          <a:latin typeface="Avenir Next" panose="020B0503020202020204" pitchFamily="34" charset="0"/>
                        </a:rPr>
                        <a:t>3</a:t>
                      </a:r>
                    </a:p>
                  </a:txBody>
                  <a:tcPr marL="16395" marR="16395"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20000"/>
                        <a:lumOff val="80000"/>
                      </a:schemeClr>
                    </a:solidFill>
                  </a:tcPr>
                </a:tc>
                <a:tc>
                  <a:txBody>
                    <a:bodyPr/>
                    <a:lstStyle/>
                    <a:p>
                      <a:pPr rtl="0" fontAlgn="ctr">
                        <a:lnSpc>
                          <a:spcPct val="120000"/>
                        </a:lnSpc>
                        <a:spcBef>
                          <a:spcPts val="200"/>
                        </a:spcBef>
                        <a:spcAft>
                          <a:spcPts val="300"/>
                        </a:spcAft>
                      </a:pPr>
                      <a:r>
                        <a:rPr lang="en-IN" sz="1400" b="0" i="0" dirty="0">
                          <a:effectLst/>
                          <a:latin typeface="Avenir Next" panose="020B0503020202020204" pitchFamily="34" charset="0"/>
                        </a:rPr>
                        <a:t>Leapfrog in your career right from the high school</a:t>
                      </a:r>
                    </a:p>
                  </a:txBody>
                  <a:tcPr marL="16395" marR="16395"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40000"/>
                        <a:lumOff val="60000"/>
                      </a:schemeClr>
                    </a:solidFill>
                  </a:tcPr>
                </a:tc>
                <a:tc>
                  <a:txBody>
                    <a:bodyPr/>
                    <a:lstStyle/>
                    <a:p>
                      <a:pPr rtl="0" fontAlgn="ctr">
                        <a:lnSpc>
                          <a:spcPct val="120000"/>
                        </a:lnSpc>
                        <a:spcBef>
                          <a:spcPts val="200"/>
                        </a:spcBef>
                        <a:spcAft>
                          <a:spcPts val="300"/>
                        </a:spcAft>
                      </a:pPr>
                      <a:r>
                        <a:rPr lang="en-IN" sz="1200" b="0" i="0" dirty="0">
                          <a:effectLst/>
                          <a:latin typeface="Avenir Next" panose="020B0503020202020204" pitchFamily="34" charset="0"/>
                        </a:rPr>
                        <a:t>Taking a leap in your career by learning skills in advance compared to the traditional education.</a:t>
                      </a:r>
                    </a:p>
                  </a:txBody>
                  <a:tcPr marL="16395" marR="16395"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837352499"/>
                  </a:ext>
                </a:extLst>
              </a:tr>
              <a:tr h="899018">
                <a:tc>
                  <a:txBody>
                    <a:bodyPr/>
                    <a:lstStyle/>
                    <a:p>
                      <a:pPr rtl="0" fontAlgn="ctr">
                        <a:lnSpc>
                          <a:spcPct val="120000"/>
                        </a:lnSpc>
                        <a:spcBef>
                          <a:spcPts val="200"/>
                        </a:spcBef>
                        <a:spcAft>
                          <a:spcPts val="300"/>
                        </a:spcAft>
                      </a:pPr>
                      <a:r>
                        <a:rPr lang="en-IN" sz="1200" b="0" i="0" dirty="0">
                          <a:effectLst/>
                          <a:latin typeface="Avenir Next" panose="020B0503020202020204" pitchFamily="34" charset="0"/>
                        </a:rPr>
                        <a:t>4</a:t>
                      </a:r>
                    </a:p>
                  </a:txBody>
                  <a:tcPr marL="16395" marR="16395"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20000"/>
                        <a:lumOff val="80000"/>
                      </a:schemeClr>
                    </a:solidFill>
                  </a:tcPr>
                </a:tc>
                <a:tc>
                  <a:txBody>
                    <a:bodyPr/>
                    <a:lstStyle/>
                    <a:p>
                      <a:pPr rtl="0" fontAlgn="ctr">
                        <a:lnSpc>
                          <a:spcPct val="120000"/>
                        </a:lnSpc>
                        <a:spcBef>
                          <a:spcPts val="200"/>
                        </a:spcBef>
                        <a:spcAft>
                          <a:spcPts val="300"/>
                        </a:spcAft>
                      </a:pPr>
                      <a:r>
                        <a:rPr lang="en-IN" sz="1400" b="0" i="0" dirty="0">
                          <a:effectLst/>
                          <a:latin typeface="Avenir Next" panose="020B0503020202020204" pitchFamily="34" charset="0"/>
                        </a:rPr>
                        <a:t>Empowering your Education to Empower you</a:t>
                      </a:r>
                    </a:p>
                  </a:txBody>
                  <a:tcPr marL="16395" marR="16395"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40000"/>
                        <a:lumOff val="60000"/>
                      </a:schemeClr>
                    </a:solidFill>
                  </a:tcPr>
                </a:tc>
                <a:tc>
                  <a:txBody>
                    <a:bodyPr/>
                    <a:lstStyle/>
                    <a:p>
                      <a:pPr rtl="0" fontAlgn="ctr">
                        <a:lnSpc>
                          <a:spcPct val="120000"/>
                        </a:lnSpc>
                        <a:spcBef>
                          <a:spcPts val="200"/>
                        </a:spcBef>
                        <a:spcAft>
                          <a:spcPts val="300"/>
                        </a:spcAft>
                      </a:pPr>
                      <a:r>
                        <a:rPr lang="en-IN" sz="1200" b="0" i="0" dirty="0">
                          <a:effectLst/>
                          <a:latin typeface="Avenir Next" panose="020B0503020202020204" pitchFamily="34" charset="0"/>
                        </a:rPr>
                        <a:t>Providing the traditional education with the career track impetus to create a comprehensive high school ecosystem</a:t>
                      </a:r>
                    </a:p>
                  </a:txBody>
                  <a:tcPr marL="16395" marR="16395"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47013166"/>
                  </a:ext>
                </a:extLst>
              </a:tr>
              <a:tr h="899018">
                <a:tc>
                  <a:txBody>
                    <a:bodyPr/>
                    <a:lstStyle/>
                    <a:p>
                      <a:pPr rtl="0" fontAlgn="ctr">
                        <a:lnSpc>
                          <a:spcPct val="120000"/>
                        </a:lnSpc>
                        <a:spcBef>
                          <a:spcPts val="200"/>
                        </a:spcBef>
                        <a:spcAft>
                          <a:spcPts val="300"/>
                        </a:spcAft>
                      </a:pPr>
                      <a:r>
                        <a:rPr lang="en-IN" sz="1200" b="0" i="0" dirty="0">
                          <a:effectLst/>
                          <a:latin typeface="Avenir Next" panose="020B0503020202020204" pitchFamily="34" charset="0"/>
                        </a:rPr>
                        <a:t>5</a:t>
                      </a:r>
                    </a:p>
                  </a:txBody>
                  <a:tcPr marL="16395" marR="16395"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20000"/>
                        <a:lumOff val="80000"/>
                      </a:schemeClr>
                    </a:solidFill>
                  </a:tcPr>
                </a:tc>
                <a:tc>
                  <a:txBody>
                    <a:bodyPr/>
                    <a:lstStyle/>
                    <a:p>
                      <a:pPr rtl="0" fontAlgn="ctr">
                        <a:lnSpc>
                          <a:spcPct val="120000"/>
                        </a:lnSpc>
                        <a:spcBef>
                          <a:spcPts val="200"/>
                        </a:spcBef>
                        <a:spcAft>
                          <a:spcPts val="300"/>
                        </a:spcAft>
                      </a:pPr>
                      <a:r>
                        <a:rPr lang="en-IN" sz="1400" b="0" i="0" dirty="0">
                          <a:effectLst/>
                          <a:latin typeface="Avenir Next" panose="020B0503020202020204" pitchFamily="34" charset="0"/>
                        </a:rPr>
                        <a:t>Futureproofing your career with the right skill education today</a:t>
                      </a:r>
                    </a:p>
                  </a:txBody>
                  <a:tcPr marL="16395" marR="16395"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40000"/>
                        <a:lumOff val="60000"/>
                      </a:schemeClr>
                    </a:solidFill>
                  </a:tcPr>
                </a:tc>
                <a:tc>
                  <a:txBody>
                    <a:bodyPr/>
                    <a:lstStyle/>
                    <a:p>
                      <a:pPr rtl="0" fontAlgn="ctr">
                        <a:lnSpc>
                          <a:spcPct val="120000"/>
                        </a:lnSpc>
                        <a:spcBef>
                          <a:spcPts val="200"/>
                        </a:spcBef>
                        <a:spcAft>
                          <a:spcPts val="300"/>
                        </a:spcAft>
                      </a:pPr>
                      <a:r>
                        <a:rPr lang="en-IN" sz="1200" b="0" i="0" dirty="0">
                          <a:effectLst/>
                          <a:latin typeface="Avenir Next" panose="020B0503020202020204" pitchFamily="34" charset="0"/>
                        </a:rPr>
                        <a:t>Learn from the top digital first careers to secure your professional in the event of a pandemic through skill based learning</a:t>
                      </a:r>
                    </a:p>
                  </a:txBody>
                  <a:tcPr marL="16395" marR="16395"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337674426"/>
                  </a:ext>
                </a:extLst>
              </a:tr>
              <a:tr h="539411">
                <a:tc>
                  <a:txBody>
                    <a:bodyPr/>
                    <a:lstStyle/>
                    <a:p>
                      <a:pPr rtl="0" fontAlgn="ctr">
                        <a:lnSpc>
                          <a:spcPct val="120000"/>
                        </a:lnSpc>
                        <a:spcBef>
                          <a:spcPts val="200"/>
                        </a:spcBef>
                        <a:spcAft>
                          <a:spcPts val="300"/>
                        </a:spcAft>
                      </a:pPr>
                      <a:r>
                        <a:rPr lang="en-IN" sz="1200" b="0" i="0" dirty="0">
                          <a:effectLst/>
                          <a:latin typeface="Avenir Next" panose="020B0503020202020204" pitchFamily="34" charset="0"/>
                        </a:rPr>
                        <a:t>6</a:t>
                      </a:r>
                    </a:p>
                  </a:txBody>
                  <a:tcPr marL="16395" marR="16395"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20000"/>
                        <a:lumOff val="80000"/>
                      </a:schemeClr>
                    </a:solidFill>
                  </a:tcPr>
                </a:tc>
                <a:tc>
                  <a:txBody>
                    <a:bodyPr/>
                    <a:lstStyle/>
                    <a:p>
                      <a:pPr rtl="0" fontAlgn="ctr">
                        <a:lnSpc>
                          <a:spcPct val="120000"/>
                        </a:lnSpc>
                        <a:spcBef>
                          <a:spcPts val="200"/>
                        </a:spcBef>
                        <a:spcAft>
                          <a:spcPts val="300"/>
                        </a:spcAft>
                      </a:pPr>
                      <a:r>
                        <a:rPr lang="en-IN" sz="1400" b="0" i="0" dirty="0">
                          <a:effectLst/>
                          <a:latin typeface="Avenir Next" panose="020B0503020202020204" pitchFamily="34" charset="0"/>
                        </a:rPr>
                        <a:t>Reimaging the education system with the career way</a:t>
                      </a:r>
                    </a:p>
                  </a:txBody>
                  <a:tcPr marL="16395" marR="16395"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40000"/>
                        <a:lumOff val="60000"/>
                      </a:schemeClr>
                    </a:solidFill>
                  </a:tcPr>
                </a:tc>
                <a:tc>
                  <a:txBody>
                    <a:bodyPr/>
                    <a:lstStyle/>
                    <a:p>
                      <a:pPr rtl="0" fontAlgn="ctr">
                        <a:lnSpc>
                          <a:spcPct val="120000"/>
                        </a:lnSpc>
                        <a:spcBef>
                          <a:spcPts val="200"/>
                        </a:spcBef>
                        <a:spcAft>
                          <a:spcPts val="300"/>
                        </a:spcAft>
                      </a:pPr>
                      <a:r>
                        <a:rPr lang="en-IN" sz="1200" b="0" i="0" dirty="0">
                          <a:effectLst/>
                          <a:latin typeface="Avenir Next" panose="020B0503020202020204" pitchFamily="34" charset="0"/>
                        </a:rPr>
                        <a:t>Teaching the high school education alongside relevant career tracks</a:t>
                      </a:r>
                    </a:p>
                  </a:txBody>
                  <a:tcPr marL="16395" marR="16395"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107066058"/>
                  </a:ext>
                </a:extLst>
              </a:tr>
            </a:tbl>
          </a:graphicData>
        </a:graphic>
      </p:graphicFrame>
    </p:spTree>
    <p:extLst>
      <p:ext uri="{BB962C8B-B14F-4D97-AF65-F5344CB8AC3E}">
        <p14:creationId xmlns:p14="http://schemas.microsoft.com/office/powerpoint/2010/main" val="4190772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Rounded Rectangle 146">
            <a:extLst>
              <a:ext uri="{FF2B5EF4-FFF2-40B4-BE49-F238E27FC236}">
                <a16:creationId xmlns:a16="http://schemas.microsoft.com/office/drawing/2014/main" id="{75FE019A-0C7F-0949-A93E-B4E0C7EC0BB5}"/>
              </a:ext>
            </a:extLst>
          </p:cNvPr>
          <p:cNvSpPr/>
          <p:nvPr/>
        </p:nvSpPr>
        <p:spPr>
          <a:xfrm>
            <a:off x="289775" y="4050546"/>
            <a:ext cx="3801472" cy="2667349"/>
          </a:xfrm>
          <a:prstGeom prst="roundRect">
            <a:avLst>
              <a:gd name="adj" fmla="val 9613"/>
            </a:avLst>
          </a:prstGeom>
          <a:solidFill>
            <a:schemeClr val="accent3">
              <a:lumMod val="40000"/>
              <a:lumOff val="6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Rounded Rectangle 148">
            <a:extLst>
              <a:ext uri="{FF2B5EF4-FFF2-40B4-BE49-F238E27FC236}">
                <a16:creationId xmlns:a16="http://schemas.microsoft.com/office/drawing/2014/main" id="{898517DA-5022-924A-B19B-1088D7D69437}"/>
              </a:ext>
            </a:extLst>
          </p:cNvPr>
          <p:cNvSpPr/>
          <p:nvPr/>
        </p:nvSpPr>
        <p:spPr>
          <a:xfrm>
            <a:off x="4172455" y="4063848"/>
            <a:ext cx="7783630" cy="2667349"/>
          </a:xfrm>
          <a:prstGeom prst="roundRect">
            <a:avLst>
              <a:gd name="adj" fmla="val 9613"/>
            </a:avLst>
          </a:prstGeom>
          <a:solidFill>
            <a:schemeClr val="accent3">
              <a:lumMod val="40000"/>
              <a:lumOff val="6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A596AEAD-E3B4-7649-8E03-049781A402DE}"/>
              </a:ext>
            </a:extLst>
          </p:cNvPr>
          <p:cNvSpPr/>
          <p:nvPr/>
        </p:nvSpPr>
        <p:spPr>
          <a:xfrm>
            <a:off x="289776" y="771733"/>
            <a:ext cx="7195492" cy="3185636"/>
          </a:xfrm>
          <a:prstGeom prst="rect">
            <a:avLst/>
          </a:pr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5" name="TextBox 144">
            <a:extLst>
              <a:ext uri="{FF2B5EF4-FFF2-40B4-BE49-F238E27FC236}">
                <a16:creationId xmlns:a16="http://schemas.microsoft.com/office/drawing/2014/main" id="{E6309FCC-2C47-F64D-A10A-8BA135F9A003}"/>
              </a:ext>
            </a:extLst>
          </p:cNvPr>
          <p:cNvSpPr txBox="1"/>
          <p:nvPr/>
        </p:nvSpPr>
        <p:spPr>
          <a:xfrm>
            <a:off x="3869592" y="1428091"/>
            <a:ext cx="1090073" cy="341632"/>
          </a:xfrm>
          <a:prstGeom prst="rect">
            <a:avLst/>
          </a:prstGeom>
          <a:noFill/>
        </p:spPr>
        <p:txBody>
          <a:bodyPr wrap="square" rtlCol="0">
            <a:spAutoFit/>
          </a:bodyPr>
          <a:lstStyle/>
          <a:p>
            <a:pPr>
              <a:lnSpc>
                <a:spcPct val="90000"/>
              </a:lnSpc>
              <a:spcAft>
                <a:spcPts val="300"/>
              </a:spcAft>
            </a:pPr>
            <a:r>
              <a:rPr lang="en-US" sz="700" i="1" dirty="0">
                <a:solidFill>
                  <a:schemeClr val="tx1">
                    <a:lumMod val="75000"/>
                    <a:lumOff val="25000"/>
                  </a:schemeClr>
                </a:solidFill>
                <a:latin typeface="Avenir Next" panose="020B0503020202020204" pitchFamily="34" charset="0"/>
              </a:rPr>
              <a:t>Partnered by</a:t>
            </a:r>
          </a:p>
          <a:p>
            <a:pPr>
              <a:lnSpc>
                <a:spcPct val="90000"/>
              </a:lnSpc>
              <a:spcAft>
                <a:spcPts val="300"/>
              </a:spcAft>
            </a:pPr>
            <a:r>
              <a:rPr lang="en-US" sz="800" i="1" dirty="0">
                <a:solidFill>
                  <a:schemeClr val="tx1">
                    <a:lumMod val="75000"/>
                    <a:lumOff val="25000"/>
                  </a:schemeClr>
                </a:solidFill>
                <a:latin typeface="Avenir Next" panose="020B0503020202020204" pitchFamily="34" charset="0"/>
              </a:rPr>
              <a:t>XXX High School</a:t>
            </a:r>
          </a:p>
        </p:txBody>
      </p:sp>
      <p:sp>
        <p:nvSpPr>
          <p:cNvPr id="139" name="Rounded Rectangle 138">
            <a:extLst>
              <a:ext uri="{FF2B5EF4-FFF2-40B4-BE49-F238E27FC236}">
                <a16:creationId xmlns:a16="http://schemas.microsoft.com/office/drawing/2014/main" id="{BC83FBFA-5FBD-394C-AC8F-BBCE1FE60EC0}"/>
              </a:ext>
            </a:extLst>
          </p:cNvPr>
          <p:cNvSpPr/>
          <p:nvPr/>
        </p:nvSpPr>
        <p:spPr>
          <a:xfrm>
            <a:off x="5154189" y="1199086"/>
            <a:ext cx="2210554" cy="2247565"/>
          </a:xfrm>
          <a:prstGeom prst="roundRect">
            <a:avLst>
              <a:gd name="adj" fmla="val 9613"/>
            </a:avLst>
          </a:prstGeom>
          <a:solidFill>
            <a:schemeClr val="accent2">
              <a:lumMod val="60000"/>
              <a:lumOff val="4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Rounded Rectangle 137">
            <a:extLst>
              <a:ext uri="{FF2B5EF4-FFF2-40B4-BE49-F238E27FC236}">
                <a16:creationId xmlns:a16="http://schemas.microsoft.com/office/drawing/2014/main" id="{DE5A9E2D-D5C8-254E-BA51-560846877A88}"/>
              </a:ext>
            </a:extLst>
          </p:cNvPr>
          <p:cNvSpPr/>
          <p:nvPr/>
        </p:nvSpPr>
        <p:spPr>
          <a:xfrm>
            <a:off x="591860" y="1181435"/>
            <a:ext cx="2282174" cy="2247565"/>
          </a:xfrm>
          <a:prstGeom prst="roundRect">
            <a:avLst>
              <a:gd name="adj" fmla="val 9613"/>
            </a:avLst>
          </a:prstGeom>
          <a:solidFill>
            <a:schemeClr val="accent2">
              <a:lumMod val="60000"/>
              <a:lumOff val="4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D2C0FA5E-81B8-A945-8F93-8967005F557C}"/>
              </a:ext>
            </a:extLst>
          </p:cNvPr>
          <p:cNvSpPr/>
          <p:nvPr/>
        </p:nvSpPr>
        <p:spPr>
          <a:xfrm>
            <a:off x="7518927" y="762086"/>
            <a:ext cx="4437158" cy="315075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B0621B66-BEE7-784E-847D-F9831C635871}"/>
              </a:ext>
            </a:extLst>
          </p:cNvPr>
          <p:cNvSpPr txBox="1"/>
          <p:nvPr/>
        </p:nvSpPr>
        <p:spPr>
          <a:xfrm>
            <a:off x="163349" y="175695"/>
            <a:ext cx="8606077" cy="584775"/>
          </a:xfrm>
          <a:prstGeom prst="rect">
            <a:avLst/>
          </a:prstGeom>
          <a:noFill/>
        </p:spPr>
        <p:txBody>
          <a:bodyPr wrap="square" rtlCol="0">
            <a:spAutoFit/>
          </a:bodyPr>
          <a:lstStyle/>
          <a:p>
            <a:r>
              <a:rPr lang="en-US" sz="3200" dirty="0">
                <a:latin typeface="Avenir Next" panose="020B0503020202020204" pitchFamily="34" charset="0"/>
              </a:rPr>
              <a:t>BUSINESS MODEL </a:t>
            </a:r>
            <a:r>
              <a:rPr lang="en-US" sz="3200" b="1" dirty="0">
                <a:solidFill>
                  <a:srgbClr val="C00000"/>
                </a:solidFill>
                <a:latin typeface="Avenir Next Demi Bold" panose="020B0503020202020204" pitchFamily="34" charset="0"/>
              </a:rPr>
              <a:t>&amp; PRICING -1 (US)</a:t>
            </a:r>
          </a:p>
        </p:txBody>
      </p:sp>
      <p:sp>
        <p:nvSpPr>
          <p:cNvPr id="29" name="TextBox 28">
            <a:extLst>
              <a:ext uri="{FF2B5EF4-FFF2-40B4-BE49-F238E27FC236}">
                <a16:creationId xmlns:a16="http://schemas.microsoft.com/office/drawing/2014/main" id="{FED62D85-FA9F-8945-AA43-9786266FD53F}"/>
              </a:ext>
            </a:extLst>
          </p:cNvPr>
          <p:cNvSpPr txBox="1"/>
          <p:nvPr/>
        </p:nvSpPr>
        <p:spPr>
          <a:xfrm>
            <a:off x="445038" y="4129944"/>
            <a:ext cx="3424553" cy="2529923"/>
          </a:xfrm>
          <a:prstGeom prst="rect">
            <a:avLst/>
          </a:prstGeom>
          <a:noFill/>
        </p:spPr>
        <p:txBody>
          <a:bodyPr wrap="square" rtlCol="0">
            <a:spAutoFit/>
          </a:bodyPr>
          <a:lstStyle/>
          <a:p>
            <a:pPr algn="ctr">
              <a:lnSpc>
                <a:spcPct val="120000"/>
              </a:lnSpc>
              <a:spcAft>
                <a:spcPts val="300"/>
              </a:spcAft>
            </a:pPr>
            <a:r>
              <a:rPr lang="en-US" sz="1000" dirty="0">
                <a:latin typeface="Avenir Next Medium" panose="020B0503020202020204" pitchFamily="34" charset="0"/>
              </a:rPr>
              <a:t>(Mandatory)</a:t>
            </a:r>
          </a:p>
          <a:p>
            <a:pPr algn="ctr">
              <a:lnSpc>
                <a:spcPct val="120000"/>
              </a:lnSpc>
              <a:spcAft>
                <a:spcPts val="300"/>
              </a:spcAft>
            </a:pPr>
            <a:r>
              <a:rPr lang="en-US" sz="1400" b="1" dirty="0">
                <a:latin typeface="Avenir Next Demi Bold" panose="020B0503020202020204" pitchFamily="34" charset="0"/>
              </a:rPr>
              <a:t>$6000/ Year School Fees</a:t>
            </a:r>
            <a:endParaRPr lang="en-US" sz="1200" dirty="0">
              <a:latin typeface="Avenir Next" panose="020B0503020202020204" pitchFamily="34" charset="0"/>
            </a:endParaRPr>
          </a:p>
          <a:p>
            <a:pPr marL="171450" indent="-171450">
              <a:lnSpc>
                <a:spcPct val="120000"/>
              </a:lnSpc>
              <a:spcAft>
                <a:spcPts val="300"/>
              </a:spcAft>
              <a:buFont typeface="Arial" panose="020B0604020202020204" pitchFamily="34" charset="0"/>
              <a:buChar char="•"/>
            </a:pPr>
            <a:r>
              <a:rPr lang="en-US" sz="1200" dirty="0">
                <a:latin typeface="Avenir Next" panose="020B0503020202020204" pitchFamily="34" charset="0"/>
              </a:rPr>
              <a:t>4 Years Duration </a:t>
            </a:r>
          </a:p>
          <a:p>
            <a:pPr marL="171450" indent="-171450">
              <a:lnSpc>
                <a:spcPct val="120000"/>
              </a:lnSpc>
              <a:spcAft>
                <a:spcPts val="300"/>
              </a:spcAft>
              <a:buFont typeface="Arial" panose="020B0604020202020204" pitchFamily="34" charset="0"/>
              <a:buChar char="•"/>
            </a:pPr>
            <a:r>
              <a:rPr lang="en-US" sz="1200" dirty="0">
                <a:latin typeface="Avenir Next" panose="020B0503020202020204" pitchFamily="34" charset="0"/>
              </a:rPr>
              <a:t>Includes logistics, technical &amp; content cost with $0 tuition fees</a:t>
            </a:r>
          </a:p>
          <a:p>
            <a:pPr marL="171450" indent="-171450">
              <a:lnSpc>
                <a:spcPct val="120000"/>
              </a:lnSpc>
              <a:spcAft>
                <a:spcPts val="300"/>
              </a:spcAft>
              <a:buFont typeface="Arial" panose="020B0604020202020204" pitchFamily="34" charset="0"/>
              <a:buChar char="•"/>
            </a:pPr>
            <a:r>
              <a:rPr lang="en-US" sz="1200" dirty="0">
                <a:latin typeface="Avenir Next" panose="020B0503020202020204" pitchFamily="34" charset="0"/>
              </a:rPr>
              <a:t>High School completion certificate </a:t>
            </a:r>
          </a:p>
          <a:p>
            <a:pPr marL="171450" indent="-171450">
              <a:lnSpc>
                <a:spcPct val="120000"/>
              </a:lnSpc>
              <a:spcAft>
                <a:spcPts val="300"/>
              </a:spcAft>
              <a:buFont typeface="Arial" panose="020B0604020202020204" pitchFamily="34" charset="0"/>
              <a:buChar char="•"/>
            </a:pPr>
            <a:r>
              <a:rPr lang="en-US" sz="1200" dirty="0">
                <a:latin typeface="Avenir Next" panose="020B0503020202020204" pitchFamily="34" charset="0"/>
              </a:rPr>
              <a:t>Career Foundational courses of 3-6 industries</a:t>
            </a:r>
          </a:p>
          <a:p>
            <a:pPr marL="171450" indent="-171450">
              <a:lnSpc>
                <a:spcPct val="120000"/>
              </a:lnSpc>
              <a:spcAft>
                <a:spcPts val="300"/>
              </a:spcAft>
              <a:buFont typeface="Arial" panose="020B0604020202020204" pitchFamily="34" charset="0"/>
              <a:buChar char="•"/>
            </a:pPr>
            <a:r>
              <a:rPr lang="en-US" sz="1200" dirty="0">
                <a:latin typeface="Avenir Next" panose="020B0503020202020204" pitchFamily="34" charset="0"/>
              </a:rPr>
              <a:t>Mentorship support from other student’s parents</a:t>
            </a:r>
          </a:p>
        </p:txBody>
      </p:sp>
      <p:sp>
        <p:nvSpPr>
          <p:cNvPr id="31" name="TextBox 30">
            <a:extLst>
              <a:ext uri="{FF2B5EF4-FFF2-40B4-BE49-F238E27FC236}">
                <a16:creationId xmlns:a16="http://schemas.microsoft.com/office/drawing/2014/main" id="{07E032D5-8300-EE48-AF23-F53F82E9FBF1}"/>
              </a:ext>
            </a:extLst>
          </p:cNvPr>
          <p:cNvSpPr txBox="1"/>
          <p:nvPr/>
        </p:nvSpPr>
        <p:spPr>
          <a:xfrm>
            <a:off x="7740449" y="788148"/>
            <a:ext cx="4181977" cy="2939266"/>
          </a:xfrm>
          <a:prstGeom prst="rect">
            <a:avLst/>
          </a:prstGeom>
          <a:noFill/>
        </p:spPr>
        <p:txBody>
          <a:bodyPr wrap="square" rtlCol="0">
            <a:spAutoFit/>
          </a:bodyPr>
          <a:lstStyle/>
          <a:p>
            <a:pPr>
              <a:lnSpc>
                <a:spcPct val="120000"/>
              </a:lnSpc>
              <a:spcAft>
                <a:spcPts val="300"/>
              </a:spcAft>
            </a:pPr>
            <a:r>
              <a:rPr lang="en-US" sz="1400" b="1" dirty="0">
                <a:solidFill>
                  <a:schemeClr val="bg1"/>
                </a:solidFill>
                <a:latin typeface="Avenir Next Demi Bold" panose="020B0503020202020204" pitchFamily="34" charset="0"/>
              </a:rPr>
              <a:t>FOR YEAR 1 | FY 2021-22</a:t>
            </a:r>
          </a:p>
          <a:p>
            <a:pPr>
              <a:lnSpc>
                <a:spcPct val="120000"/>
              </a:lnSpc>
              <a:spcAft>
                <a:spcPts val="300"/>
              </a:spcAft>
            </a:pPr>
            <a:r>
              <a:rPr lang="en-US" sz="1200" i="1" dirty="0">
                <a:solidFill>
                  <a:schemeClr val="bg1"/>
                </a:solidFill>
                <a:latin typeface="Avenir Next Medium" panose="020B0503020202020204" pitchFamily="34" charset="0"/>
              </a:rPr>
              <a:t>Assumptions:</a:t>
            </a:r>
          </a:p>
          <a:p>
            <a:pPr marL="171450" indent="-171450">
              <a:lnSpc>
                <a:spcPct val="120000"/>
              </a:lnSpc>
              <a:spcAft>
                <a:spcPts val="300"/>
              </a:spcAft>
              <a:buFont typeface="Arial" panose="020B0604020202020204" pitchFamily="34" charset="0"/>
              <a:buChar char="•"/>
            </a:pPr>
            <a:r>
              <a:rPr lang="en-US" sz="1200" dirty="0">
                <a:solidFill>
                  <a:schemeClr val="bg1"/>
                </a:solidFill>
                <a:latin typeface="Avenir Next" panose="020B0503020202020204" pitchFamily="34" charset="0"/>
              </a:rPr>
              <a:t>Collaboration with 2 Schools || 100 Students from each</a:t>
            </a:r>
          </a:p>
          <a:p>
            <a:pPr marL="171450" indent="-171450">
              <a:lnSpc>
                <a:spcPct val="120000"/>
              </a:lnSpc>
              <a:spcAft>
                <a:spcPts val="300"/>
              </a:spcAft>
              <a:buFont typeface="Symbol" pitchFamily="2" charset="2"/>
              <a:buChar char="Þ"/>
            </a:pPr>
            <a:r>
              <a:rPr lang="en-US" sz="1200" i="1" dirty="0">
                <a:solidFill>
                  <a:schemeClr val="bg1"/>
                </a:solidFill>
                <a:latin typeface="Avenir Next" panose="020B0503020202020204" pitchFamily="34" charset="0"/>
              </a:rPr>
              <a:t>50 Students in each Grade 9-12</a:t>
            </a:r>
          </a:p>
          <a:p>
            <a:pPr marL="171450" indent="-171450">
              <a:lnSpc>
                <a:spcPct val="120000"/>
              </a:lnSpc>
              <a:spcAft>
                <a:spcPts val="300"/>
              </a:spcAft>
              <a:buFont typeface="Arial" panose="020B0604020202020204" pitchFamily="34" charset="0"/>
              <a:buChar char="•"/>
            </a:pPr>
            <a:r>
              <a:rPr lang="en-US" sz="1200" dirty="0">
                <a:solidFill>
                  <a:schemeClr val="bg1"/>
                </a:solidFill>
                <a:latin typeface="Avenir Next" panose="020B0503020202020204" pitchFamily="34" charset="0"/>
              </a:rPr>
              <a:t>Teacher : Student || 1:20 (Ideal case)</a:t>
            </a:r>
          </a:p>
          <a:p>
            <a:pPr marL="171450" indent="-171450">
              <a:lnSpc>
                <a:spcPct val="120000"/>
              </a:lnSpc>
              <a:spcAft>
                <a:spcPts val="300"/>
              </a:spcAft>
              <a:buFont typeface="Symbol" pitchFamily="2" charset="2"/>
              <a:buChar char="Þ"/>
            </a:pPr>
            <a:r>
              <a:rPr lang="en-US" sz="1200" i="1" dirty="0">
                <a:solidFill>
                  <a:schemeClr val="bg1"/>
                </a:solidFill>
                <a:latin typeface="Avenir Next" panose="020B0503020202020204" pitchFamily="34" charset="0"/>
              </a:rPr>
              <a:t>10 High-School Teachers</a:t>
            </a:r>
          </a:p>
          <a:p>
            <a:pPr marL="171450" indent="-171450">
              <a:lnSpc>
                <a:spcPct val="120000"/>
              </a:lnSpc>
              <a:spcAft>
                <a:spcPts val="300"/>
              </a:spcAft>
              <a:buFont typeface="Arial" panose="020B0604020202020204" pitchFamily="34" charset="0"/>
              <a:buChar char="•"/>
            </a:pPr>
            <a:r>
              <a:rPr lang="en-US" sz="1200" dirty="0">
                <a:solidFill>
                  <a:schemeClr val="bg1"/>
                </a:solidFill>
                <a:latin typeface="Avenir Next" panose="020B0503020202020204" pitchFamily="34" charset="0"/>
              </a:rPr>
              <a:t>Every Student takes Career Track with regular school education; $2500 worth value for a career track/ yr</a:t>
            </a:r>
          </a:p>
          <a:p>
            <a:pPr marL="171450" indent="-171450">
              <a:lnSpc>
                <a:spcPct val="120000"/>
              </a:lnSpc>
              <a:spcAft>
                <a:spcPts val="300"/>
              </a:spcAft>
              <a:buFont typeface="Symbol" pitchFamily="2" charset="2"/>
              <a:buChar char="Þ"/>
            </a:pPr>
            <a:r>
              <a:rPr lang="en-US" sz="1200" b="1" dirty="0">
                <a:solidFill>
                  <a:schemeClr val="bg1"/>
                </a:solidFill>
                <a:latin typeface="Avenir Next Demi Bold" panose="020B0503020202020204" pitchFamily="34" charset="0"/>
              </a:rPr>
              <a:t>Total Revenue = 200*(6000+2500) = $1.7 M</a:t>
            </a:r>
          </a:p>
          <a:p>
            <a:pPr marL="171450" indent="-171450">
              <a:lnSpc>
                <a:spcPct val="120000"/>
              </a:lnSpc>
              <a:spcAft>
                <a:spcPts val="300"/>
              </a:spcAft>
              <a:buFont typeface="Arial" panose="020B0604020202020204" pitchFamily="34" charset="0"/>
              <a:buChar char="•"/>
            </a:pPr>
            <a:r>
              <a:rPr lang="en-US" sz="1200" dirty="0">
                <a:solidFill>
                  <a:schemeClr val="bg1"/>
                </a:solidFill>
                <a:latin typeface="Avenir Next" panose="020B0503020202020204" pitchFamily="34" charset="0"/>
              </a:rPr>
              <a:t>10% drop-out rate &amp; revenue sharing of 80:20</a:t>
            </a:r>
          </a:p>
          <a:p>
            <a:pPr marL="171450" indent="-171450">
              <a:lnSpc>
                <a:spcPct val="120000"/>
              </a:lnSpc>
              <a:spcAft>
                <a:spcPts val="300"/>
              </a:spcAft>
              <a:buFont typeface="Symbol" pitchFamily="2" charset="2"/>
              <a:buChar char="Þ"/>
            </a:pPr>
            <a:r>
              <a:rPr lang="en-US" sz="1200" b="1" dirty="0">
                <a:highlight>
                  <a:srgbClr val="FFFF00"/>
                </a:highlight>
                <a:latin typeface="Avenir Next Demi Bold" panose="020B0503020202020204" pitchFamily="34" charset="0"/>
              </a:rPr>
              <a:t>Knowah Revenue = 1.7*0.9*0.8 = </a:t>
            </a:r>
            <a:r>
              <a:rPr lang="en-US" sz="1400" b="1" dirty="0">
                <a:highlight>
                  <a:srgbClr val="FFFF00"/>
                </a:highlight>
                <a:latin typeface="Avenir Next Demi Bold" panose="020B0503020202020204" pitchFamily="34" charset="0"/>
              </a:rPr>
              <a:t>$1.224 M</a:t>
            </a:r>
          </a:p>
        </p:txBody>
      </p:sp>
      <p:sp>
        <p:nvSpPr>
          <p:cNvPr id="36" name="Rectangle 35">
            <a:extLst>
              <a:ext uri="{FF2B5EF4-FFF2-40B4-BE49-F238E27FC236}">
                <a16:creationId xmlns:a16="http://schemas.microsoft.com/office/drawing/2014/main" id="{6DA3B93A-10A2-0D46-8528-4DD5D57A466D}"/>
              </a:ext>
            </a:extLst>
          </p:cNvPr>
          <p:cNvSpPr/>
          <p:nvPr/>
        </p:nvSpPr>
        <p:spPr>
          <a:xfrm>
            <a:off x="4446535" y="4330496"/>
            <a:ext cx="3372480" cy="1308050"/>
          </a:xfrm>
          <a:prstGeom prst="rect">
            <a:avLst/>
          </a:prstGeom>
        </p:spPr>
        <p:txBody>
          <a:bodyPr wrap="square">
            <a:spAutoFit/>
          </a:bodyPr>
          <a:lstStyle/>
          <a:p>
            <a:pPr algn="ctr">
              <a:lnSpc>
                <a:spcPct val="120000"/>
              </a:lnSpc>
              <a:spcAft>
                <a:spcPts val="300"/>
              </a:spcAft>
            </a:pPr>
            <a:r>
              <a:rPr lang="en-US" sz="1400" b="1" dirty="0">
                <a:latin typeface="Avenir Next Demi Bold" panose="020B0503020202020204" pitchFamily="34" charset="0"/>
              </a:rPr>
              <a:t>$10,000/ Career Track</a:t>
            </a:r>
          </a:p>
          <a:p>
            <a:pPr marL="171450" indent="-171450">
              <a:lnSpc>
                <a:spcPct val="120000"/>
              </a:lnSpc>
              <a:spcAft>
                <a:spcPts val="300"/>
              </a:spcAft>
              <a:buFont typeface="Arial" panose="020B0604020202020204" pitchFamily="34" charset="0"/>
              <a:buChar char="•"/>
            </a:pPr>
            <a:r>
              <a:rPr lang="en-US" sz="1200" dirty="0">
                <a:latin typeface="Avenir Next" panose="020B0503020202020204" pitchFamily="34" charset="0"/>
              </a:rPr>
              <a:t>Pace it as per your convenience with multiple entry – exit option</a:t>
            </a:r>
          </a:p>
          <a:p>
            <a:pPr marL="171450" indent="-171450">
              <a:lnSpc>
                <a:spcPct val="120000"/>
              </a:lnSpc>
              <a:spcAft>
                <a:spcPts val="300"/>
              </a:spcAft>
              <a:buFont typeface="Arial" panose="020B0604020202020204" pitchFamily="34" charset="0"/>
              <a:buChar char="•"/>
            </a:pPr>
            <a:r>
              <a:rPr lang="en-US" sz="1200" dirty="0">
                <a:latin typeface="Avenir Next" panose="020B0503020202020204" pitchFamily="34" charset="0"/>
              </a:rPr>
              <a:t>Pay only for what you have studied</a:t>
            </a:r>
          </a:p>
          <a:p>
            <a:pPr>
              <a:lnSpc>
                <a:spcPct val="120000"/>
              </a:lnSpc>
              <a:spcAft>
                <a:spcPts val="300"/>
              </a:spcAft>
            </a:pPr>
            <a:r>
              <a:rPr lang="en-US" sz="1000" i="1" dirty="0">
                <a:latin typeface="Avenir Next" panose="020B0503020202020204" pitchFamily="34" charset="0"/>
              </a:rPr>
              <a:t>$3000 (Beginners) + $3000 (Minor) + $4000 (Major)</a:t>
            </a:r>
          </a:p>
        </p:txBody>
      </p:sp>
      <p:sp>
        <p:nvSpPr>
          <p:cNvPr id="39" name="Rectangle 38">
            <a:extLst>
              <a:ext uri="{FF2B5EF4-FFF2-40B4-BE49-F238E27FC236}">
                <a16:creationId xmlns:a16="http://schemas.microsoft.com/office/drawing/2014/main" id="{B0CEDAAD-D556-6746-9957-A7481B617CB7}"/>
              </a:ext>
            </a:extLst>
          </p:cNvPr>
          <p:cNvSpPr/>
          <p:nvPr/>
        </p:nvSpPr>
        <p:spPr>
          <a:xfrm>
            <a:off x="264850" y="760470"/>
            <a:ext cx="2536272" cy="340093"/>
          </a:xfrm>
          <a:prstGeom prst="rect">
            <a:avLst/>
          </a:prstGeom>
        </p:spPr>
        <p:txBody>
          <a:bodyPr wrap="none">
            <a:spAutoFit/>
          </a:bodyPr>
          <a:lstStyle/>
          <a:p>
            <a:pPr algn="ctr">
              <a:lnSpc>
                <a:spcPct val="120000"/>
              </a:lnSpc>
              <a:spcAft>
                <a:spcPts val="300"/>
              </a:spcAft>
            </a:pPr>
            <a:r>
              <a:rPr lang="en-US" sz="1400" dirty="0">
                <a:latin typeface="Avenir Next Medium" panose="020B0503020202020204" pitchFamily="34" charset="0"/>
              </a:rPr>
              <a:t>REVENUE SHARING MODEL</a:t>
            </a:r>
          </a:p>
        </p:txBody>
      </p:sp>
      <p:pic>
        <p:nvPicPr>
          <p:cNvPr id="18" name="Picture 17">
            <a:extLst>
              <a:ext uri="{FF2B5EF4-FFF2-40B4-BE49-F238E27FC236}">
                <a16:creationId xmlns:a16="http://schemas.microsoft.com/office/drawing/2014/main" id="{19811232-FC58-6B40-85D4-DB9124B47E31}"/>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4172455" y="1942732"/>
            <a:ext cx="787211" cy="695638"/>
          </a:xfrm>
          <a:prstGeom prst="rect">
            <a:avLst/>
          </a:prstGeom>
        </p:spPr>
      </p:pic>
      <p:sp>
        <p:nvSpPr>
          <p:cNvPr id="45" name="TextBox 44">
            <a:extLst>
              <a:ext uri="{FF2B5EF4-FFF2-40B4-BE49-F238E27FC236}">
                <a16:creationId xmlns:a16="http://schemas.microsoft.com/office/drawing/2014/main" id="{AF3E177B-EC8E-BA4D-8ED0-51B9D2EFDF90}"/>
              </a:ext>
            </a:extLst>
          </p:cNvPr>
          <p:cNvSpPr txBox="1"/>
          <p:nvPr/>
        </p:nvSpPr>
        <p:spPr>
          <a:xfrm>
            <a:off x="2247058" y="2653123"/>
            <a:ext cx="2210554" cy="340093"/>
          </a:xfrm>
          <a:prstGeom prst="rect">
            <a:avLst/>
          </a:prstGeom>
          <a:noFill/>
        </p:spPr>
        <p:txBody>
          <a:bodyPr wrap="square" rtlCol="0">
            <a:spAutoFit/>
          </a:bodyPr>
          <a:lstStyle/>
          <a:p>
            <a:pPr algn="ctr">
              <a:lnSpc>
                <a:spcPct val="120000"/>
              </a:lnSpc>
              <a:spcAft>
                <a:spcPts val="300"/>
              </a:spcAft>
            </a:pPr>
            <a:r>
              <a:rPr lang="en-US" sz="1400" dirty="0">
                <a:latin typeface="Avenir Next Medium" panose="020B0503020202020204" pitchFamily="34" charset="0"/>
              </a:rPr>
              <a:t>80</a:t>
            </a:r>
          </a:p>
        </p:txBody>
      </p:sp>
      <p:sp>
        <p:nvSpPr>
          <p:cNvPr id="50" name="Rectangle 49">
            <a:extLst>
              <a:ext uri="{FF2B5EF4-FFF2-40B4-BE49-F238E27FC236}">
                <a16:creationId xmlns:a16="http://schemas.microsoft.com/office/drawing/2014/main" id="{93B5E67A-D908-6245-BB4C-955CB40AF734}"/>
              </a:ext>
            </a:extLst>
          </p:cNvPr>
          <p:cNvSpPr/>
          <p:nvPr/>
        </p:nvSpPr>
        <p:spPr>
          <a:xfrm>
            <a:off x="8100753" y="4299156"/>
            <a:ext cx="3372480" cy="1304973"/>
          </a:xfrm>
          <a:prstGeom prst="rect">
            <a:avLst/>
          </a:prstGeom>
        </p:spPr>
        <p:txBody>
          <a:bodyPr wrap="square">
            <a:spAutoFit/>
          </a:bodyPr>
          <a:lstStyle/>
          <a:p>
            <a:pPr algn="ctr">
              <a:lnSpc>
                <a:spcPct val="120000"/>
              </a:lnSpc>
              <a:spcAft>
                <a:spcPts val="300"/>
              </a:spcAft>
            </a:pPr>
            <a:r>
              <a:rPr lang="en-US" sz="1400" b="1" dirty="0">
                <a:latin typeface="Avenir Next Demi Bold" panose="020B0503020202020204" pitchFamily="34" charset="0"/>
              </a:rPr>
              <a:t>$6,000/ Bootcamp</a:t>
            </a:r>
            <a:endParaRPr lang="en-US" sz="1200" b="1" dirty="0">
              <a:latin typeface="Avenir Next Demi Bold" panose="020B0503020202020204" pitchFamily="34" charset="0"/>
            </a:endParaRPr>
          </a:p>
          <a:p>
            <a:pPr marL="171450" indent="-171450">
              <a:lnSpc>
                <a:spcPct val="120000"/>
              </a:lnSpc>
              <a:spcAft>
                <a:spcPts val="300"/>
              </a:spcAft>
              <a:buFont typeface="Arial" panose="020B0604020202020204" pitchFamily="34" charset="0"/>
              <a:buChar char="•"/>
            </a:pPr>
            <a:r>
              <a:rPr lang="en-US" sz="1200" dirty="0">
                <a:latin typeface="Avenir Next" panose="020B0503020202020204" pitchFamily="34" charset="0"/>
              </a:rPr>
              <a:t>6 months comprehensive program post high school</a:t>
            </a:r>
          </a:p>
          <a:p>
            <a:pPr marL="171450" indent="-171450">
              <a:lnSpc>
                <a:spcPct val="120000"/>
              </a:lnSpc>
              <a:spcAft>
                <a:spcPts val="300"/>
              </a:spcAft>
              <a:buFont typeface="Arial" panose="020B0604020202020204" pitchFamily="34" charset="0"/>
              <a:buChar char="•"/>
            </a:pPr>
            <a:r>
              <a:rPr lang="en-US" sz="1200" dirty="0">
                <a:latin typeface="Avenir Next" panose="020B0503020202020204" pitchFamily="34" charset="0"/>
              </a:rPr>
              <a:t>Same content of all the Career Tracks but in a fast track manner</a:t>
            </a:r>
          </a:p>
        </p:txBody>
      </p:sp>
      <p:sp>
        <p:nvSpPr>
          <p:cNvPr id="51" name="Rectangle 50">
            <a:extLst>
              <a:ext uri="{FF2B5EF4-FFF2-40B4-BE49-F238E27FC236}">
                <a16:creationId xmlns:a16="http://schemas.microsoft.com/office/drawing/2014/main" id="{C655F810-2ABA-C542-9850-119749AEA862}"/>
              </a:ext>
            </a:extLst>
          </p:cNvPr>
          <p:cNvSpPr/>
          <p:nvPr/>
        </p:nvSpPr>
        <p:spPr>
          <a:xfrm>
            <a:off x="8114534" y="5994784"/>
            <a:ext cx="3372480" cy="747897"/>
          </a:xfrm>
          <a:prstGeom prst="rect">
            <a:avLst/>
          </a:prstGeom>
        </p:spPr>
        <p:txBody>
          <a:bodyPr wrap="square">
            <a:spAutoFit/>
          </a:bodyPr>
          <a:lstStyle/>
          <a:p>
            <a:pPr marL="171450" indent="-171450">
              <a:lnSpc>
                <a:spcPct val="120000"/>
              </a:lnSpc>
              <a:spcAft>
                <a:spcPts val="300"/>
              </a:spcAft>
              <a:buFont typeface="Arial" panose="020B0604020202020204" pitchFamily="34" charset="0"/>
              <a:buChar char="•"/>
            </a:pPr>
            <a:r>
              <a:rPr lang="en-US" sz="1200" dirty="0">
                <a:latin typeface="Avenir Next" panose="020B0503020202020204" pitchFamily="34" charset="0"/>
              </a:rPr>
              <a:t>Career Services Support – Resume &amp; LinkedIn review, Job-Board, Interview Prep, Career Plan</a:t>
            </a:r>
          </a:p>
        </p:txBody>
      </p:sp>
      <p:sp>
        <p:nvSpPr>
          <p:cNvPr id="52" name="Rectangle 51">
            <a:extLst>
              <a:ext uri="{FF2B5EF4-FFF2-40B4-BE49-F238E27FC236}">
                <a16:creationId xmlns:a16="http://schemas.microsoft.com/office/drawing/2014/main" id="{05F2C489-85A2-E145-86DA-928FAB5139CC}"/>
              </a:ext>
            </a:extLst>
          </p:cNvPr>
          <p:cNvSpPr/>
          <p:nvPr/>
        </p:nvSpPr>
        <p:spPr>
          <a:xfrm>
            <a:off x="4496639" y="5998212"/>
            <a:ext cx="3372480" cy="304699"/>
          </a:xfrm>
          <a:prstGeom prst="rect">
            <a:avLst/>
          </a:prstGeom>
        </p:spPr>
        <p:txBody>
          <a:bodyPr wrap="square">
            <a:spAutoFit/>
          </a:bodyPr>
          <a:lstStyle/>
          <a:p>
            <a:pPr marL="171450" indent="-171450">
              <a:lnSpc>
                <a:spcPct val="120000"/>
              </a:lnSpc>
              <a:spcAft>
                <a:spcPts val="300"/>
              </a:spcAft>
              <a:buFont typeface="Arial" panose="020B0604020202020204" pitchFamily="34" charset="0"/>
              <a:buChar char="•"/>
            </a:pPr>
            <a:r>
              <a:rPr lang="en-US" sz="1200" dirty="0">
                <a:latin typeface="Avenir Next" panose="020B0503020202020204" pitchFamily="34" charset="0"/>
              </a:rPr>
              <a:t>Career Coach &amp; Mentorship Support</a:t>
            </a:r>
          </a:p>
        </p:txBody>
      </p:sp>
      <p:sp>
        <p:nvSpPr>
          <p:cNvPr id="53" name="Rectangle 52">
            <a:extLst>
              <a:ext uri="{FF2B5EF4-FFF2-40B4-BE49-F238E27FC236}">
                <a16:creationId xmlns:a16="http://schemas.microsoft.com/office/drawing/2014/main" id="{F8A98BB2-7CC6-8845-8CB6-9175BFDB2990}"/>
              </a:ext>
            </a:extLst>
          </p:cNvPr>
          <p:cNvSpPr/>
          <p:nvPr/>
        </p:nvSpPr>
        <p:spPr>
          <a:xfrm>
            <a:off x="6096000" y="4051465"/>
            <a:ext cx="3372480" cy="269304"/>
          </a:xfrm>
          <a:prstGeom prst="rect">
            <a:avLst/>
          </a:prstGeom>
        </p:spPr>
        <p:txBody>
          <a:bodyPr wrap="square">
            <a:spAutoFit/>
          </a:bodyPr>
          <a:lstStyle/>
          <a:p>
            <a:pPr algn="ctr">
              <a:lnSpc>
                <a:spcPct val="120000"/>
              </a:lnSpc>
              <a:spcAft>
                <a:spcPts val="300"/>
              </a:spcAft>
            </a:pPr>
            <a:r>
              <a:rPr lang="en-US" sz="1000" dirty="0">
                <a:latin typeface="Avenir Next Medium" panose="020B0503020202020204" pitchFamily="34" charset="0"/>
              </a:rPr>
              <a:t>(Optional)</a:t>
            </a:r>
          </a:p>
        </p:txBody>
      </p:sp>
      <p:sp>
        <p:nvSpPr>
          <p:cNvPr id="54" name="Rectangle 53">
            <a:extLst>
              <a:ext uri="{FF2B5EF4-FFF2-40B4-BE49-F238E27FC236}">
                <a16:creationId xmlns:a16="http://schemas.microsoft.com/office/drawing/2014/main" id="{5015FFCE-6329-4C40-9205-0B2694EE3471}"/>
              </a:ext>
            </a:extLst>
          </p:cNvPr>
          <p:cNvSpPr/>
          <p:nvPr/>
        </p:nvSpPr>
        <p:spPr>
          <a:xfrm>
            <a:off x="6180494" y="5706025"/>
            <a:ext cx="3372480" cy="269304"/>
          </a:xfrm>
          <a:prstGeom prst="rect">
            <a:avLst/>
          </a:prstGeom>
        </p:spPr>
        <p:txBody>
          <a:bodyPr wrap="square">
            <a:spAutoFit/>
          </a:bodyPr>
          <a:lstStyle/>
          <a:p>
            <a:pPr algn="ctr">
              <a:lnSpc>
                <a:spcPct val="120000"/>
              </a:lnSpc>
              <a:spcAft>
                <a:spcPts val="300"/>
              </a:spcAft>
            </a:pPr>
            <a:r>
              <a:rPr lang="en-US" sz="1000" dirty="0">
                <a:latin typeface="Avenir Next Medium" panose="020B0503020202020204" pitchFamily="34" charset="0"/>
              </a:rPr>
              <a:t>(Common Benefits)</a:t>
            </a:r>
          </a:p>
        </p:txBody>
      </p:sp>
      <p:sp>
        <p:nvSpPr>
          <p:cNvPr id="22" name="Left Brace 21">
            <a:extLst>
              <a:ext uri="{FF2B5EF4-FFF2-40B4-BE49-F238E27FC236}">
                <a16:creationId xmlns:a16="http://schemas.microsoft.com/office/drawing/2014/main" id="{2AAB4029-C72A-6E47-A89D-C19289E166A5}"/>
              </a:ext>
            </a:extLst>
          </p:cNvPr>
          <p:cNvSpPr/>
          <p:nvPr/>
        </p:nvSpPr>
        <p:spPr>
          <a:xfrm rot="5400000">
            <a:off x="7749680" y="3013091"/>
            <a:ext cx="100208" cy="257584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4702A63-F2A6-7F42-AC86-8B66DC4F77FF}"/>
              </a:ext>
            </a:extLst>
          </p:cNvPr>
          <p:cNvSpPr/>
          <p:nvPr/>
        </p:nvSpPr>
        <p:spPr>
          <a:xfrm>
            <a:off x="7779011" y="3352975"/>
            <a:ext cx="3592569" cy="374439"/>
          </a:xfrm>
          <a:prstGeom prst="rect">
            <a:avLst/>
          </a:prstGeom>
          <a:no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picture containing drawing, clock&#10;&#10;Description automatically generated">
            <a:extLst>
              <a:ext uri="{FF2B5EF4-FFF2-40B4-BE49-F238E27FC236}">
                <a16:creationId xmlns:a16="http://schemas.microsoft.com/office/drawing/2014/main" id="{DD6592A2-1EFF-9946-8553-E853C151537E}"/>
              </a:ext>
            </a:extLst>
          </p:cNvPr>
          <p:cNvPicPr>
            <a:picLocks noChangeAspect="1"/>
          </p:cNvPicPr>
          <p:nvPr/>
        </p:nvPicPr>
        <p:blipFill>
          <a:blip r:embed="rId4"/>
          <a:stretch>
            <a:fillRect/>
          </a:stretch>
        </p:blipFill>
        <p:spPr>
          <a:xfrm>
            <a:off x="3053913" y="2067894"/>
            <a:ext cx="578655" cy="570505"/>
          </a:xfrm>
          <a:prstGeom prst="rect">
            <a:avLst/>
          </a:prstGeom>
        </p:spPr>
      </p:pic>
      <p:cxnSp>
        <p:nvCxnSpPr>
          <p:cNvPr id="30" name="Straight Connector 29">
            <a:extLst>
              <a:ext uri="{FF2B5EF4-FFF2-40B4-BE49-F238E27FC236}">
                <a16:creationId xmlns:a16="http://schemas.microsoft.com/office/drawing/2014/main" id="{93597608-4611-9644-B0B9-DADD9E5ACD62}"/>
              </a:ext>
            </a:extLst>
          </p:cNvPr>
          <p:cNvCxnSpPr>
            <a:cxnSpLocks/>
          </p:cNvCxnSpPr>
          <p:nvPr/>
        </p:nvCxnSpPr>
        <p:spPr>
          <a:xfrm>
            <a:off x="1764070" y="1594289"/>
            <a:ext cx="51984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5B04EDC-A0ED-3F42-8577-F656AB1CA381}"/>
              </a:ext>
            </a:extLst>
          </p:cNvPr>
          <p:cNvCxnSpPr>
            <a:cxnSpLocks/>
          </p:cNvCxnSpPr>
          <p:nvPr/>
        </p:nvCxnSpPr>
        <p:spPr>
          <a:xfrm>
            <a:off x="2296750" y="1590710"/>
            <a:ext cx="566648" cy="54285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AB668C3-FA37-614D-AD6C-D4F9875DAF9B}"/>
              </a:ext>
            </a:extLst>
          </p:cNvPr>
          <p:cNvCxnSpPr>
            <a:cxnSpLocks/>
          </p:cNvCxnSpPr>
          <p:nvPr/>
        </p:nvCxnSpPr>
        <p:spPr>
          <a:xfrm flipV="1">
            <a:off x="2314246" y="2590618"/>
            <a:ext cx="538522" cy="46180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C2C88A4-54AD-AA48-83DB-0F12B12D6072}"/>
              </a:ext>
            </a:extLst>
          </p:cNvPr>
          <p:cNvCxnSpPr>
            <a:cxnSpLocks/>
          </p:cNvCxnSpPr>
          <p:nvPr/>
        </p:nvCxnSpPr>
        <p:spPr>
          <a:xfrm>
            <a:off x="2277358" y="2037632"/>
            <a:ext cx="586040" cy="25291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E7AF88C-4000-9A4E-8B32-601AA7418DC2}"/>
              </a:ext>
            </a:extLst>
          </p:cNvPr>
          <p:cNvCxnSpPr>
            <a:cxnSpLocks/>
          </p:cNvCxnSpPr>
          <p:nvPr/>
        </p:nvCxnSpPr>
        <p:spPr>
          <a:xfrm flipV="1">
            <a:off x="2280587" y="2439413"/>
            <a:ext cx="582811" cy="8553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8123B1A-F0EB-BC40-8A2E-02CA6D98AF4D}"/>
              </a:ext>
            </a:extLst>
          </p:cNvPr>
          <p:cNvCxnSpPr>
            <a:cxnSpLocks/>
          </p:cNvCxnSpPr>
          <p:nvPr/>
        </p:nvCxnSpPr>
        <p:spPr>
          <a:xfrm>
            <a:off x="1751010" y="2044096"/>
            <a:ext cx="52634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91273856-3828-F648-B5D4-BCBEB63D23E1}"/>
              </a:ext>
            </a:extLst>
          </p:cNvPr>
          <p:cNvCxnSpPr>
            <a:cxnSpLocks/>
          </p:cNvCxnSpPr>
          <p:nvPr/>
        </p:nvCxnSpPr>
        <p:spPr>
          <a:xfrm>
            <a:off x="1764070" y="2525797"/>
            <a:ext cx="53905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41735428-B6D9-014E-833A-F510FD353AE8}"/>
              </a:ext>
            </a:extLst>
          </p:cNvPr>
          <p:cNvCxnSpPr>
            <a:cxnSpLocks/>
          </p:cNvCxnSpPr>
          <p:nvPr/>
        </p:nvCxnSpPr>
        <p:spPr>
          <a:xfrm flipV="1">
            <a:off x="1764070" y="3052425"/>
            <a:ext cx="516517"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89" name="Picture 88">
            <a:extLst>
              <a:ext uri="{FF2B5EF4-FFF2-40B4-BE49-F238E27FC236}">
                <a16:creationId xmlns:a16="http://schemas.microsoft.com/office/drawing/2014/main" id="{DB89ADC5-7D34-7F47-98CB-FFF8481D1430}"/>
              </a:ext>
            </a:extLst>
          </p:cNvPr>
          <p:cNvPicPr>
            <a:picLocks noChangeAspect="1"/>
          </p:cNvPicPr>
          <p:nvPr/>
        </p:nvPicPr>
        <p:blipFill>
          <a:blip r:embed="rId5">
            <a:extLst>
              <a:ext uri="{BEBA8EAE-BF5A-486C-A8C5-ECC9F3942E4B}">
                <a14:imgProps xmlns:a14="http://schemas.microsoft.com/office/drawing/2010/main">
                  <a14:imgLayer r:embed="rId6">
                    <a14:imgEffect>
                      <a14:artisticGlowEdges/>
                    </a14:imgEffect>
                    <a14:imgEffect>
                      <a14:saturation sat="0"/>
                    </a14:imgEffect>
                  </a14:imgLayer>
                </a14:imgProps>
              </a:ext>
            </a:extLst>
          </a:blip>
          <a:stretch>
            <a:fillRect/>
          </a:stretch>
        </p:blipFill>
        <p:spPr>
          <a:xfrm>
            <a:off x="1328702" y="1304050"/>
            <a:ext cx="386419" cy="386419"/>
          </a:xfrm>
          <a:prstGeom prst="rect">
            <a:avLst/>
          </a:prstGeom>
        </p:spPr>
      </p:pic>
      <p:pic>
        <p:nvPicPr>
          <p:cNvPr id="93" name="Picture 92">
            <a:extLst>
              <a:ext uri="{FF2B5EF4-FFF2-40B4-BE49-F238E27FC236}">
                <a16:creationId xmlns:a16="http://schemas.microsoft.com/office/drawing/2014/main" id="{B82C990B-EB00-CB48-9C62-FC70769FB25C}"/>
              </a:ext>
            </a:extLst>
          </p:cNvPr>
          <p:cNvPicPr>
            <a:picLocks noChangeAspect="1"/>
          </p:cNvPicPr>
          <p:nvPr/>
        </p:nvPicPr>
        <p:blipFill>
          <a:blip r:embed="rId7">
            <a:duotone>
              <a:prstClr val="black"/>
              <a:schemeClr val="accent5">
                <a:tint val="45000"/>
                <a:satMod val="400000"/>
              </a:schemeClr>
            </a:duotone>
          </a:blip>
          <a:stretch>
            <a:fillRect/>
          </a:stretch>
        </p:blipFill>
        <p:spPr>
          <a:xfrm>
            <a:off x="1412557" y="2425062"/>
            <a:ext cx="234673" cy="234673"/>
          </a:xfrm>
          <a:prstGeom prst="rect">
            <a:avLst/>
          </a:prstGeom>
        </p:spPr>
      </p:pic>
      <p:pic>
        <p:nvPicPr>
          <p:cNvPr id="94" name="Picture 93">
            <a:extLst>
              <a:ext uri="{FF2B5EF4-FFF2-40B4-BE49-F238E27FC236}">
                <a16:creationId xmlns:a16="http://schemas.microsoft.com/office/drawing/2014/main" id="{4154BA86-0A20-AD46-8AB1-B23C20FAE9A6}"/>
              </a:ext>
            </a:extLst>
          </p:cNvPr>
          <p:cNvPicPr>
            <a:picLocks noChangeAspect="1"/>
          </p:cNvPicPr>
          <p:nvPr/>
        </p:nvPicPr>
        <p:blipFill>
          <a:blip r:embed="rId8">
            <a:biLevel thresh="50000"/>
          </a:blip>
          <a:stretch>
            <a:fillRect/>
          </a:stretch>
        </p:blipFill>
        <p:spPr>
          <a:xfrm>
            <a:off x="1400835" y="2901551"/>
            <a:ext cx="265212" cy="265212"/>
          </a:xfrm>
          <a:prstGeom prst="rect">
            <a:avLst/>
          </a:prstGeom>
        </p:spPr>
      </p:pic>
      <p:pic>
        <p:nvPicPr>
          <p:cNvPr id="95" name="Picture 94">
            <a:extLst>
              <a:ext uri="{FF2B5EF4-FFF2-40B4-BE49-F238E27FC236}">
                <a16:creationId xmlns:a16="http://schemas.microsoft.com/office/drawing/2014/main" id="{F63F6D2B-E5CC-0D41-BCEC-7F0185B34CA3}"/>
              </a:ext>
            </a:extLst>
          </p:cNvPr>
          <p:cNvPicPr>
            <a:picLocks noChangeAspect="1"/>
          </p:cNvPicPr>
          <p:nvPr/>
        </p:nvPicPr>
        <p:blipFill>
          <a:blip r:embed="rId9">
            <a:grayscl/>
          </a:blip>
          <a:stretch>
            <a:fillRect/>
          </a:stretch>
        </p:blipFill>
        <p:spPr>
          <a:xfrm>
            <a:off x="1315639" y="1812448"/>
            <a:ext cx="386422" cy="386422"/>
          </a:xfrm>
          <a:prstGeom prst="rect">
            <a:avLst/>
          </a:prstGeom>
        </p:spPr>
      </p:pic>
      <p:sp>
        <p:nvSpPr>
          <p:cNvPr id="96" name="TextBox 95">
            <a:extLst>
              <a:ext uri="{FF2B5EF4-FFF2-40B4-BE49-F238E27FC236}">
                <a16:creationId xmlns:a16="http://schemas.microsoft.com/office/drawing/2014/main" id="{800CE6C3-9FA6-EC4A-A3E1-E6190C05FCC9}"/>
              </a:ext>
            </a:extLst>
          </p:cNvPr>
          <p:cNvSpPr txBox="1"/>
          <p:nvPr/>
        </p:nvSpPr>
        <p:spPr>
          <a:xfrm>
            <a:off x="1125844" y="1575295"/>
            <a:ext cx="706423" cy="233910"/>
          </a:xfrm>
          <a:prstGeom prst="rect">
            <a:avLst/>
          </a:prstGeom>
          <a:noFill/>
        </p:spPr>
        <p:txBody>
          <a:bodyPr wrap="square" rtlCol="0">
            <a:spAutoFit/>
          </a:bodyPr>
          <a:lstStyle/>
          <a:p>
            <a:pPr algn="ctr">
              <a:lnSpc>
                <a:spcPct val="120000"/>
              </a:lnSpc>
              <a:spcAft>
                <a:spcPts val="300"/>
              </a:spcAft>
            </a:pPr>
            <a:r>
              <a:rPr lang="en-US" sz="800" i="1" dirty="0">
                <a:latin typeface="Avenir Next" panose="020B0503020202020204" pitchFamily="34" charset="0"/>
              </a:rPr>
              <a:t>Educators</a:t>
            </a:r>
          </a:p>
        </p:txBody>
      </p:sp>
      <p:sp>
        <p:nvSpPr>
          <p:cNvPr id="97" name="TextBox 96">
            <a:extLst>
              <a:ext uri="{FF2B5EF4-FFF2-40B4-BE49-F238E27FC236}">
                <a16:creationId xmlns:a16="http://schemas.microsoft.com/office/drawing/2014/main" id="{0C0B963C-A5AF-C742-B84F-2D796C7980F1}"/>
              </a:ext>
            </a:extLst>
          </p:cNvPr>
          <p:cNvSpPr txBox="1"/>
          <p:nvPr/>
        </p:nvSpPr>
        <p:spPr>
          <a:xfrm>
            <a:off x="855819" y="2091639"/>
            <a:ext cx="1019246" cy="233910"/>
          </a:xfrm>
          <a:prstGeom prst="rect">
            <a:avLst/>
          </a:prstGeom>
          <a:noFill/>
        </p:spPr>
        <p:txBody>
          <a:bodyPr wrap="square" rtlCol="0">
            <a:spAutoFit/>
          </a:bodyPr>
          <a:lstStyle/>
          <a:p>
            <a:pPr algn="ctr">
              <a:lnSpc>
                <a:spcPct val="120000"/>
              </a:lnSpc>
              <a:spcAft>
                <a:spcPts val="300"/>
              </a:spcAft>
            </a:pPr>
            <a:r>
              <a:rPr lang="en-US" sz="800" i="1" dirty="0">
                <a:latin typeface="Avenir Next" panose="020B0503020202020204" pitchFamily="34" charset="0"/>
              </a:rPr>
              <a:t>Career certificate</a:t>
            </a:r>
          </a:p>
        </p:txBody>
      </p:sp>
      <p:sp>
        <p:nvSpPr>
          <p:cNvPr id="98" name="TextBox 97">
            <a:extLst>
              <a:ext uri="{FF2B5EF4-FFF2-40B4-BE49-F238E27FC236}">
                <a16:creationId xmlns:a16="http://schemas.microsoft.com/office/drawing/2014/main" id="{A01660DC-BE73-E248-A11B-18BA16DCE081}"/>
              </a:ext>
            </a:extLst>
          </p:cNvPr>
          <p:cNvSpPr txBox="1"/>
          <p:nvPr/>
        </p:nvSpPr>
        <p:spPr>
          <a:xfrm>
            <a:off x="591859" y="2597293"/>
            <a:ext cx="1248370" cy="233910"/>
          </a:xfrm>
          <a:prstGeom prst="rect">
            <a:avLst/>
          </a:prstGeom>
          <a:noFill/>
        </p:spPr>
        <p:txBody>
          <a:bodyPr wrap="square" rtlCol="0">
            <a:spAutoFit/>
          </a:bodyPr>
          <a:lstStyle/>
          <a:p>
            <a:pPr algn="ctr">
              <a:lnSpc>
                <a:spcPct val="120000"/>
              </a:lnSpc>
              <a:spcAft>
                <a:spcPts val="300"/>
              </a:spcAft>
            </a:pPr>
            <a:r>
              <a:rPr lang="en-US" sz="800" i="1" dirty="0">
                <a:latin typeface="Avenir Next" panose="020B0503020202020204" pitchFamily="34" charset="0"/>
              </a:rPr>
              <a:t>Full course content</a:t>
            </a:r>
          </a:p>
        </p:txBody>
      </p:sp>
      <p:sp>
        <p:nvSpPr>
          <p:cNvPr id="99" name="TextBox 98">
            <a:extLst>
              <a:ext uri="{FF2B5EF4-FFF2-40B4-BE49-F238E27FC236}">
                <a16:creationId xmlns:a16="http://schemas.microsoft.com/office/drawing/2014/main" id="{33E80782-5116-0448-BDF7-B09CE7DF7BFF}"/>
              </a:ext>
            </a:extLst>
          </p:cNvPr>
          <p:cNvSpPr txBox="1"/>
          <p:nvPr/>
        </p:nvSpPr>
        <p:spPr>
          <a:xfrm>
            <a:off x="850567" y="3120895"/>
            <a:ext cx="1019246" cy="233910"/>
          </a:xfrm>
          <a:prstGeom prst="rect">
            <a:avLst/>
          </a:prstGeom>
          <a:noFill/>
        </p:spPr>
        <p:txBody>
          <a:bodyPr wrap="square" rtlCol="0">
            <a:spAutoFit/>
          </a:bodyPr>
          <a:lstStyle/>
          <a:p>
            <a:pPr algn="ctr">
              <a:lnSpc>
                <a:spcPct val="120000"/>
              </a:lnSpc>
              <a:spcAft>
                <a:spcPts val="300"/>
              </a:spcAft>
            </a:pPr>
            <a:r>
              <a:rPr lang="en-US" sz="800" i="1" dirty="0">
                <a:latin typeface="Avenir Next" panose="020B0503020202020204" pitchFamily="34" charset="0"/>
              </a:rPr>
              <a:t>Career Services</a:t>
            </a:r>
          </a:p>
        </p:txBody>
      </p:sp>
      <p:cxnSp>
        <p:nvCxnSpPr>
          <p:cNvPr id="123" name="Straight Connector 122">
            <a:extLst>
              <a:ext uri="{FF2B5EF4-FFF2-40B4-BE49-F238E27FC236}">
                <a16:creationId xmlns:a16="http://schemas.microsoft.com/office/drawing/2014/main" id="{48B90AA0-872B-8C4E-86C4-CA9F46992AA9}"/>
              </a:ext>
            </a:extLst>
          </p:cNvPr>
          <p:cNvCxnSpPr>
            <a:cxnSpLocks/>
          </p:cNvCxnSpPr>
          <p:nvPr/>
        </p:nvCxnSpPr>
        <p:spPr>
          <a:xfrm flipV="1">
            <a:off x="5144712" y="1796799"/>
            <a:ext cx="598849" cy="43439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8F896407-3B38-2746-93AF-A2612539A0AE}"/>
              </a:ext>
            </a:extLst>
          </p:cNvPr>
          <p:cNvCxnSpPr>
            <a:cxnSpLocks/>
          </p:cNvCxnSpPr>
          <p:nvPr/>
        </p:nvCxnSpPr>
        <p:spPr>
          <a:xfrm>
            <a:off x="5170481" y="2542398"/>
            <a:ext cx="542265" cy="27504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CEAE2D8-6533-7645-B612-1A30107157E2}"/>
              </a:ext>
            </a:extLst>
          </p:cNvPr>
          <p:cNvCxnSpPr>
            <a:cxnSpLocks/>
          </p:cNvCxnSpPr>
          <p:nvPr/>
        </p:nvCxnSpPr>
        <p:spPr>
          <a:xfrm>
            <a:off x="5709521" y="1818435"/>
            <a:ext cx="52634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C88C3454-F106-A449-9C9F-9556D63492C8}"/>
              </a:ext>
            </a:extLst>
          </p:cNvPr>
          <p:cNvCxnSpPr>
            <a:cxnSpLocks/>
          </p:cNvCxnSpPr>
          <p:nvPr/>
        </p:nvCxnSpPr>
        <p:spPr>
          <a:xfrm flipV="1">
            <a:off x="5722581" y="2826764"/>
            <a:ext cx="516517"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0" name="Picture 129">
            <a:extLst>
              <a:ext uri="{FF2B5EF4-FFF2-40B4-BE49-F238E27FC236}">
                <a16:creationId xmlns:a16="http://schemas.microsoft.com/office/drawing/2014/main" id="{3EEA341A-CA0C-5945-BC1F-328D890DA8BB}"/>
              </a:ext>
            </a:extLst>
          </p:cNvPr>
          <p:cNvPicPr>
            <a:picLocks noChangeAspect="1"/>
          </p:cNvPicPr>
          <p:nvPr/>
        </p:nvPicPr>
        <p:blipFill>
          <a:blip r:embed="rId10">
            <a:biLevel thresh="75000"/>
          </a:blip>
          <a:stretch>
            <a:fillRect/>
          </a:stretch>
        </p:blipFill>
        <p:spPr>
          <a:xfrm>
            <a:off x="6309580" y="1549193"/>
            <a:ext cx="456466" cy="456466"/>
          </a:xfrm>
          <a:prstGeom prst="rect">
            <a:avLst/>
          </a:prstGeom>
        </p:spPr>
      </p:pic>
      <p:pic>
        <p:nvPicPr>
          <p:cNvPr id="131" name="Picture 130">
            <a:extLst>
              <a:ext uri="{FF2B5EF4-FFF2-40B4-BE49-F238E27FC236}">
                <a16:creationId xmlns:a16="http://schemas.microsoft.com/office/drawing/2014/main" id="{0BE57E70-9CD2-D94D-A618-64974C0BACA3}"/>
              </a:ext>
            </a:extLst>
          </p:cNvPr>
          <p:cNvPicPr>
            <a:picLocks noChangeAspect="1"/>
          </p:cNvPicPr>
          <p:nvPr/>
        </p:nvPicPr>
        <p:blipFill>
          <a:blip r:embed="rId11"/>
          <a:stretch>
            <a:fillRect/>
          </a:stretch>
        </p:blipFill>
        <p:spPr>
          <a:xfrm>
            <a:off x="6318513" y="2689557"/>
            <a:ext cx="383210" cy="329248"/>
          </a:xfrm>
          <a:prstGeom prst="rect">
            <a:avLst/>
          </a:prstGeom>
        </p:spPr>
      </p:pic>
      <p:sp>
        <p:nvSpPr>
          <p:cNvPr id="134" name="TextBox 133">
            <a:extLst>
              <a:ext uri="{FF2B5EF4-FFF2-40B4-BE49-F238E27FC236}">
                <a16:creationId xmlns:a16="http://schemas.microsoft.com/office/drawing/2014/main" id="{60FA49F8-4D3C-B94F-B33D-65138A603FCB}"/>
              </a:ext>
            </a:extLst>
          </p:cNvPr>
          <p:cNvSpPr txBox="1"/>
          <p:nvPr/>
        </p:nvSpPr>
        <p:spPr>
          <a:xfrm>
            <a:off x="6250600" y="1942732"/>
            <a:ext cx="1019246" cy="233910"/>
          </a:xfrm>
          <a:prstGeom prst="rect">
            <a:avLst/>
          </a:prstGeom>
          <a:noFill/>
        </p:spPr>
        <p:txBody>
          <a:bodyPr wrap="square" rtlCol="0">
            <a:spAutoFit/>
          </a:bodyPr>
          <a:lstStyle/>
          <a:p>
            <a:pPr>
              <a:lnSpc>
                <a:spcPct val="120000"/>
              </a:lnSpc>
              <a:spcAft>
                <a:spcPts val="300"/>
              </a:spcAft>
            </a:pPr>
            <a:r>
              <a:rPr lang="en-US" sz="800" i="1" dirty="0">
                <a:latin typeface="Avenir Next" panose="020B0503020202020204" pitchFamily="34" charset="0"/>
              </a:rPr>
              <a:t>Students</a:t>
            </a:r>
          </a:p>
        </p:txBody>
      </p:sp>
      <p:sp>
        <p:nvSpPr>
          <p:cNvPr id="135" name="TextBox 134">
            <a:extLst>
              <a:ext uri="{FF2B5EF4-FFF2-40B4-BE49-F238E27FC236}">
                <a16:creationId xmlns:a16="http://schemas.microsoft.com/office/drawing/2014/main" id="{642B5392-5DC8-DB4E-A693-32FE05B06334}"/>
              </a:ext>
            </a:extLst>
          </p:cNvPr>
          <p:cNvSpPr txBox="1"/>
          <p:nvPr/>
        </p:nvSpPr>
        <p:spPr>
          <a:xfrm>
            <a:off x="6220878" y="2980030"/>
            <a:ext cx="1203269" cy="233910"/>
          </a:xfrm>
          <a:prstGeom prst="rect">
            <a:avLst/>
          </a:prstGeom>
          <a:noFill/>
        </p:spPr>
        <p:txBody>
          <a:bodyPr wrap="square" rtlCol="0">
            <a:spAutoFit/>
          </a:bodyPr>
          <a:lstStyle/>
          <a:p>
            <a:pPr>
              <a:lnSpc>
                <a:spcPct val="120000"/>
              </a:lnSpc>
              <a:spcAft>
                <a:spcPts val="300"/>
              </a:spcAft>
            </a:pPr>
            <a:r>
              <a:rPr lang="en-US" sz="800" i="1" dirty="0">
                <a:latin typeface="Avenir Next" panose="020B0503020202020204" pitchFamily="34" charset="0"/>
              </a:rPr>
              <a:t>High-School diploma</a:t>
            </a:r>
          </a:p>
        </p:txBody>
      </p:sp>
      <p:sp>
        <p:nvSpPr>
          <p:cNvPr id="136" name="TextBox 135">
            <a:extLst>
              <a:ext uri="{FF2B5EF4-FFF2-40B4-BE49-F238E27FC236}">
                <a16:creationId xmlns:a16="http://schemas.microsoft.com/office/drawing/2014/main" id="{ECBBE162-0872-F342-81F9-CB9D10F3E7D5}"/>
              </a:ext>
            </a:extLst>
          </p:cNvPr>
          <p:cNvSpPr txBox="1"/>
          <p:nvPr/>
        </p:nvSpPr>
        <p:spPr>
          <a:xfrm>
            <a:off x="3478926" y="2623409"/>
            <a:ext cx="2210554" cy="340093"/>
          </a:xfrm>
          <a:prstGeom prst="rect">
            <a:avLst/>
          </a:prstGeom>
          <a:noFill/>
        </p:spPr>
        <p:txBody>
          <a:bodyPr wrap="square" rtlCol="0">
            <a:spAutoFit/>
          </a:bodyPr>
          <a:lstStyle/>
          <a:p>
            <a:pPr algn="ctr">
              <a:lnSpc>
                <a:spcPct val="120000"/>
              </a:lnSpc>
              <a:spcAft>
                <a:spcPts val="300"/>
              </a:spcAft>
            </a:pPr>
            <a:r>
              <a:rPr lang="en-US" sz="1400" dirty="0">
                <a:latin typeface="Avenir Next Medium" panose="020B0503020202020204" pitchFamily="34" charset="0"/>
              </a:rPr>
              <a:t>20</a:t>
            </a:r>
          </a:p>
        </p:txBody>
      </p:sp>
      <p:sp>
        <p:nvSpPr>
          <p:cNvPr id="137" name="TextBox 136">
            <a:extLst>
              <a:ext uri="{FF2B5EF4-FFF2-40B4-BE49-F238E27FC236}">
                <a16:creationId xmlns:a16="http://schemas.microsoft.com/office/drawing/2014/main" id="{E395DC74-6DD1-AD41-81AB-69BD79EBDB24}"/>
              </a:ext>
            </a:extLst>
          </p:cNvPr>
          <p:cNvSpPr txBox="1"/>
          <p:nvPr/>
        </p:nvSpPr>
        <p:spPr>
          <a:xfrm>
            <a:off x="3463323" y="1971791"/>
            <a:ext cx="870651" cy="729430"/>
          </a:xfrm>
          <a:prstGeom prst="rect">
            <a:avLst/>
          </a:prstGeom>
          <a:noFill/>
        </p:spPr>
        <p:txBody>
          <a:bodyPr wrap="square" rtlCol="0">
            <a:spAutoFit/>
          </a:bodyPr>
          <a:lstStyle/>
          <a:p>
            <a:pPr algn="ctr">
              <a:lnSpc>
                <a:spcPct val="120000"/>
              </a:lnSpc>
              <a:spcAft>
                <a:spcPts val="300"/>
              </a:spcAft>
            </a:pPr>
            <a:r>
              <a:rPr lang="en-US" sz="3600" dirty="0">
                <a:latin typeface="Avenir Next Medium" panose="020B0503020202020204" pitchFamily="34" charset="0"/>
              </a:rPr>
              <a:t>:</a:t>
            </a:r>
          </a:p>
        </p:txBody>
      </p:sp>
      <p:sp>
        <p:nvSpPr>
          <p:cNvPr id="140" name="TextBox 139">
            <a:extLst>
              <a:ext uri="{FF2B5EF4-FFF2-40B4-BE49-F238E27FC236}">
                <a16:creationId xmlns:a16="http://schemas.microsoft.com/office/drawing/2014/main" id="{3C09D260-528F-D94F-B292-E1971CF46550}"/>
              </a:ext>
            </a:extLst>
          </p:cNvPr>
          <p:cNvSpPr txBox="1"/>
          <p:nvPr/>
        </p:nvSpPr>
        <p:spPr>
          <a:xfrm>
            <a:off x="3001058" y="1377805"/>
            <a:ext cx="955736" cy="507831"/>
          </a:xfrm>
          <a:prstGeom prst="rect">
            <a:avLst/>
          </a:prstGeom>
          <a:noFill/>
        </p:spPr>
        <p:txBody>
          <a:bodyPr wrap="square" rtlCol="0">
            <a:spAutoFit/>
          </a:bodyPr>
          <a:lstStyle/>
          <a:p>
            <a:pPr algn="r">
              <a:lnSpc>
                <a:spcPct val="90000"/>
              </a:lnSpc>
              <a:spcAft>
                <a:spcPts val="300"/>
              </a:spcAft>
            </a:pPr>
            <a:r>
              <a:rPr lang="en-US" sz="1100" dirty="0">
                <a:latin typeface="Avenir Next Medium" panose="020B0503020202020204" pitchFamily="34" charset="0"/>
              </a:rPr>
              <a:t>Knowah </a:t>
            </a:r>
          </a:p>
          <a:p>
            <a:pPr algn="r">
              <a:lnSpc>
                <a:spcPct val="90000"/>
              </a:lnSpc>
              <a:spcAft>
                <a:spcPts val="300"/>
              </a:spcAft>
            </a:pPr>
            <a:r>
              <a:rPr lang="en-US" sz="800" i="1" dirty="0">
                <a:latin typeface="Avenir Next" panose="020B0503020202020204" pitchFamily="34" charset="0"/>
              </a:rPr>
              <a:t>Online career high school</a:t>
            </a:r>
          </a:p>
        </p:txBody>
      </p:sp>
      <p:cxnSp>
        <p:nvCxnSpPr>
          <p:cNvPr id="142" name="Straight Connector 141">
            <a:extLst>
              <a:ext uri="{FF2B5EF4-FFF2-40B4-BE49-F238E27FC236}">
                <a16:creationId xmlns:a16="http://schemas.microsoft.com/office/drawing/2014/main" id="{D7BE12A3-B092-D54D-914A-38F41722EA59}"/>
              </a:ext>
            </a:extLst>
          </p:cNvPr>
          <p:cNvCxnSpPr>
            <a:cxnSpLocks/>
          </p:cNvCxnSpPr>
          <p:nvPr/>
        </p:nvCxnSpPr>
        <p:spPr>
          <a:xfrm flipH="1">
            <a:off x="3913353" y="1331101"/>
            <a:ext cx="1" cy="4843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BF057B53-1E62-554A-A856-BC6B710DB3F3}"/>
              </a:ext>
            </a:extLst>
          </p:cNvPr>
          <p:cNvSpPr txBox="1"/>
          <p:nvPr/>
        </p:nvSpPr>
        <p:spPr>
          <a:xfrm>
            <a:off x="7183963" y="400522"/>
            <a:ext cx="1923544" cy="276999"/>
          </a:xfrm>
          <a:prstGeom prst="rect">
            <a:avLst/>
          </a:prstGeom>
          <a:noFill/>
        </p:spPr>
        <p:txBody>
          <a:bodyPr wrap="square" rtlCol="0">
            <a:spAutoFit/>
          </a:bodyPr>
          <a:lstStyle/>
          <a:p>
            <a:r>
              <a:rPr lang="en-US" sz="1200" i="1" dirty="0">
                <a:solidFill>
                  <a:srgbClr val="C00000"/>
                </a:solidFill>
                <a:latin typeface="Avenir Next" panose="020B0503020202020204" pitchFamily="34" charset="0"/>
              </a:rPr>
              <a:t>With regular fees of $6K</a:t>
            </a:r>
          </a:p>
        </p:txBody>
      </p:sp>
    </p:spTree>
    <p:extLst>
      <p:ext uri="{BB962C8B-B14F-4D97-AF65-F5344CB8AC3E}">
        <p14:creationId xmlns:p14="http://schemas.microsoft.com/office/powerpoint/2010/main" val="35189328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B677C51C-EF05-D949-9AB9-648F268A82B9}"/>
              </a:ext>
            </a:extLst>
          </p:cNvPr>
          <p:cNvCxnSpPr/>
          <p:nvPr/>
        </p:nvCxnSpPr>
        <p:spPr>
          <a:xfrm>
            <a:off x="1313086" y="6458701"/>
            <a:ext cx="0" cy="29479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AD67EED-5D82-6947-A905-6548277D6789}"/>
              </a:ext>
            </a:extLst>
          </p:cNvPr>
          <p:cNvCxnSpPr/>
          <p:nvPr/>
        </p:nvCxnSpPr>
        <p:spPr>
          <a:xfrm>
            <a:off x="1463234" y="6363876"/>
            <a:ext cx="0" cy="29479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53A1237-19F6-6C4C-8C81-2C88CEF4F758}"/>
              </a:ext>
            </a:extLst>
          </p:cNvPr>
          <p:cNvSpPr txBox="1"/>
          <p:nvPr/>
        </p:nvSpPr>
        <p:spPr>
          <a:xfrm>
            <a:off x="11607843" y="6407904"/>
            <a:ext cx="516488" cy="276999"/>
          </a:xfrm>
          <a:prstGeom prst="rect">
            <a:avLst/>
          </a:prstGeom>
          <a:noFill/>
        </p:spPr>
        <p:txBody>
          <a:bodyPr wrap="none" rtlCol="0">
            <a:spAutoFit/>
          </a:bodyPr>
          <a:lstStyle/>
          <a:p>
            <a:r>
              <a:rPr lang="en-US" sz="1200" dirty="0">
                <a:solidFill>
                  <a:schemeClr val="bg1"/>
                </a:solidFill>
                <a:latin typeface="Avenir Next Medium" charset="0"/>
                <a:ea typeface="Avenir Next Medium" charset="0"/>
                <a:cs typeface="Avenir Next Medium" charset="0"/>
              </a:rPr>
              <a:t>4/14</a:t>
            </a:r>
          </a:p>
        </p:txBody>
      </p:sp>
      <p:graphicFrame>
        <p:nvGraphicFramePr>
          <p:cNvPr id="2" name="Table 1">
            <a:extLst>
              <a:ext uri="{FF2B5EF4-FFF2-40B4-BE49-F238E27FC236}">
                <a16:creationId xmlns:a16="http://schemas.microsoft.com/office/drawing/2014/main" id="{4493D266-BE33-A042-BDD7-1BBD820DE025}"/>
              </a:ext>
            </a:extLst>
          </p:cNvPr>
          <p:cNvGraphicFramePr>
            <a:graphicFrameLocks noGrp="1"/>
          </p:cNvGraphicFramePr>
          <p:nvPr/>
        </p:nvGraphicFramePr>
        <p:xfrm>
          <a:off x="231264" y="1102223"/>
          <a:ext cx="11729472" cy="4930872"/>
        </p:xfrm>
        <a:graphic>
          <a:graphicData uri="http://schemas.openxmlformats.org/drawingml/2006/table">
            <a:tbl>
              <a:tblPr>
                <a:tableStyleId>{5C22544A-7EE6-4342-B048-85BDC9FD1C3A}</a:tableStyleId>
              </a:tblPr>
              <a:tblGrid>
                <a:gridCol w="572128">
                  <a:extLst>
                    <a:ext uri="{9D8B030D-6E8A-4147-A177-3AD203B41FA5}">
                      <a16:colId xmlns:a16="http://schemas.microsoft.com/office/drawing/2014/main" val="1094178093"/>
                    </a:ext>
                  </a:extLst>
                </a:gridCol>
                <a:gridCol w="914029">
                  <a:extLst>
                    <a:ext uri="{9D8B030D-6E8A-4147-A177-3AD203B41FA5}">
                      <a16:colId xmlns:a16="http://schemas.microsoft.com/office/drawing/2014/main" val="1765859019"/>
                    </a:ext>
                  </a:extLst>
                </a:gridCol>
                <a:gridCol w="1252496">
                  <a:extLst>
                    <a:ext uri="{9D8B030D-6E8A-4147-A177-3AD203B41FA5}">
                      <a16:colId xmlns:a16="http://schemas.microsoft.com/office/drawing/2014/main" val="636110603"/>
                    </a:ext>
                  </a:extLst>
                </a:gridCol>
                <a:gridCol w="1214156">
                  <a:extLst>
                    <a:ext uri="{9D8B030D-6E8A-4147-A177-3AD203B41FA5}">
                      <a16:colId xmlns:a16="http://schemas.microsoft.com/office/drawing/2014/main" val="2278533206"/>
                    </a:ext>
                  </a:extLst>
                </a:gridCol>
                <a:gridCol w="706582">
                  <a:extLst>
                    <a:ext uri="{9D8B030D-6E8A-4147-A177-3AD203B41FA5}">
                      <a16:colId xmlns:a16="http://schemas.microsoft.com/office/drawing/2014/main" val="1929345747"/>
                    </a:ext>
                  </a:extLst>
                </a:gridCol>
                <a:gridCol w="595745">
                  <a:extLst>
                    <a:ext uri="{9D8B030D-6E8A-4147-A177-3AD203B41FA5}">
                      <a16:colId xmlns:a16="http://schemas.microsoft.com/office/drawing/2014/main" val="3485807331"/>
                    </a:ext>
                  </a:extLst>
                </a:gridCol>
                <a:gridCol w="831273">
                  <a:extLst>
                    <a:ext uri="{9D8B030D-6E8A-4147-A177-3AD203B41FA5}">
                      <a16:colId xmlns:a16="http://schemas.microsoft.com/office/drawing/2014/main" val="376304630"/>
                    </a:ext>
                  </a:extLst>
                </a:gridCol>
                <a:gridCol w="614183">
                  <a:extLst>
                    <a:ext uri="{9D8B030D-6E8A-4147-A177-3AD203B41FA5}">
                      <a16:colId xmlns:a16="http://schemas.microsoft.com/office/drawing/2014/main" val="617450162"/>
                    </a:ext>
                  </a:extLst>
                </a:gridCol>
                <a:gridCol w="687240">
                  <a:extLst>
                    <a:ext uri="{9D8B030D-6E8A-4147-A177-3AD203B41FA5}">
                      <a16:colId xmlns:a16="http://schemas.microsoft.com/office/drawing/2014/main" val="1207096630"/>
                    </a:ext>
                  </a:extLst>
                </a:gridCol>
                <a:gridCol w="887595">
                  <a:extLst>
                    <a:ext uri="{9D8B030D-6E8A-4147-A177-3AD203B41FA5}">
                      <a16:colId xmlns:a16="http://schemas.microsoft.com/office/drawing/2014/main" val="418669034"/>
                    </a:ext>
                  </a:extLst>
                </a:gridCol>
                <a:gridCol w="2008909">
                  <a:extLst>
                    <a:ext uri="{9D8B030D-6E8A-4147-A177-3AD203B41FA5}">
                      <a16:colId xmlns:a16="http://schemas.microsoft.com/office/drawing/2014/main" val="2911833835"/>
                    </a:ext>
                  </a:extLst>
                </a:gridCol>
                <a:gridCol w="665544">
                  <a:extLst>
                    <a:ext uri="{9D8B030D-6E8A-4147-A177-3AD203B41FA5}">
                      <a16:colId xmlns:a16="http://schemas.microsoft.com/office/drawing/2014/main" val="2744292079"/>
                    </a:ext>
                  </a:extLst>
                </a:gridCol>
                <a:gridCol w="779592">
                  <a:extLst>
                    <a:ext uri="{9D8B030D-6E8A-4147-A177-3AD203B41FA5}">
                      <a16:colId xmlns:a16="http://schemas.microsoft.com/office/drawing/2014/main" val="2775373091"/>
                    </a:ext>
                  </a:extLst>
                </a:gridCol>
              </a:tblGrid>
              <a:tr h="452438">
                <a:tc>
                  <a:txBody>
                    <a:bodyPr/>
                    <a:lstStyle/>
                    <a:p>
                      <a:pPr algn="ctr" fontAlgn="ctr"/>
                      <a:r>
                        <a:rPr lang="en-IN" sz="1000" b="1" i="0" u="none" strike="noStrike" dirty="0">
                          <a:effectLst/>
                          <a:latin typeface="Avenir Next Demi Bold" panose="020B0503020202020204" pitchFamily="34" charset="0"/>
                        </a:rPr>
                        <a:t>Year </a:t>
                      </a:r>
                      <a:endParaRPr lang="en-IN" sz="1000" b="1" i="0" u="none" strike="noStrike" dirty="0">
                        <a:solidFill>
                          <a:srgbClr val="000000"/>
                        </a:solidFill>
                        <a:effectLst/>
                        <a:latin typeface="Avenir Next Demi Bold" panose="020B0503020202020204" pitchFamily="34" charset="0"/>
                      </a:endParaRPr>
                    </a:p>
                  </a:txBody>
                  <a:tcPr marL="4626" marR="4626" marT="4626" marB="0" anchor="ctr">
                    <a:solidFill>
                      <a:schemeClr val="bg2">
                        <a:lumMod val="90000"/>
                      </a:schemeClr>
                    </a:solidFill>
                  </a:tcPr>
                </a:tc>
                <a:tc>
                  <a:txBody>
                    <a:bodyPr/>
                    <a:lstStyle/>
                    <a:p>
                      <a:pPr algn="ctr" fontAlgn="ctr"/>
                      <a:r>
                        <a:rPr lang="en-IN" sz="1000" b="1" i="0" u="none" strike="noStrike" dirty="0">
                          <a:effectLst/>
                          <a:latin typeface="Avenir Next Demi Bold" panose="020B0503020202020204" pitchFamily="34" charset="0"/>
                        </a:rPr>
                        <a:t>Target </a:t>
                      </a:r>
                    </a:p>
                    <a:p>
                      <a:pPr algn="ctr" fontAlgn="ctr"/>
                      <a:r>
                        <a:rPr lang="en-IN" sz="800" b="0" i="1" u="none" strike="noStrike" dirty="0">
                          <a:effectLst/>
                          <a:latin typeface="Avenir Next" panose="020B0503020202020204" pitchFamily="34" charset="0"/>
                        </a:rPr>
                        <a:t>Students Enrolled</a:t>
                      </a:r>
                      <a:endParaRPr lang="en-IN" sz="800" b="0" i="1" u="none" strike="noStrike" dirty="0">
                        <a:solidFill>
                          <a:srgbClr val="000000"/>
                        </a:solidFill>
                        <a:effectLst/>
                        <a:latin typeface="Avenir Next" panose="020B0503020202020204" pitchFamily="34" charset="0"/>
                      </a:endParaRPr>
                    </a:p>
                  </a:txBody>
                  <a:tcPr marL="4626" marR="4626" marT="4626" marB="0" anchor="ctr">
                    <a:solidFill>
                      <a:schemeClr val="bg2">
                        <a:lumMod val="90000"/>
                      </a:schemeClr>
                    </a:solidFill>
                  </a:tcPr>
                </a:tc>
                <a:tc>
                  <a:txBody>
                    <a:bodyPr/>
                    <a:lstStyle/>
                    <a:p>
                      <a:pPr algn="ctr" fontAlgn="ctr"/>
                      <a:r>
                        <a:rPr lang="en-IN" sz="1000" b="1" i="0" u="none" strike="noStrike" dirty="0">
                          <a:effectLst/>
                          <a:latin typeface="Avenir Next Demi Bold" panose="020B0503020202020204" pitchFamily="34" charset="0"/>
                        </a:rPr>
                        <a:t>Career Course Cost </a:t>
                      </a:r>
                      <a:endParaRPr lang="en-IN" sz="1000" b="1" i="0" u="none" strike="noStrike" dirty="0">
                        <a:solidFill>
                          <a:srgbClr val="000000"/>
                        </a:solidFill>
                        <a:effectLst/>
                        <a:latin typeface="Avenir Next Demi Bold" panose="020B0503020202020204" pitchFamily="34" charset="0"/>
                      </a:endParaRPr>
                    </a:p>
                  </a:txBody>
                  <a:tcPr marL="4626" marR="4626" marT="4626" marB="0" anchor="ctr">
                    <a:solidFill>
                      <a:schemeClr val="bg2">
                        <a:lumMod val="90000"/>
                      </a:schemeClr>
                    </a:solidFill>
                  </a:tcPr>
                </a:tc>
                <a:tc>
                  <a:txBody>
                    <a:bodyPr/>
                    <a:lstStyle/>
                    <a:p>
                      <a:pPr algn="ctr" fontAlgn="ctr"/>
                      <a:r>
                        <a:rPr lang="en-IN" sz="1000" b="1" i="0" u="none" strike="noStrike" dirty="0">
                          <a:effectLst/>
                          <a:latin typeface="Avenir Next Demi Bold" panose="020B0503020202020204" pitchFamily="34" charset="0"/>
                        </a:rPr>
                        <a:t>Content Partnership with K12</a:t>
                      </a:r>
                      <a:endParaRPr lang="en-IN" sz="1000" b="1" i="0" u="none" strike="noStrike" dirty="0">
                        <a:solidFill>
                          <a:srgbClr val="000000"/>
                        </a:solidFill>
                        <a:effectLst/>
                        <a:latin typeface="Avenir Next Demi Bold" panose="020B0503020202020204" pitchFamily="34" charset="0"/>
                      </a:endParaRPr>
                    </a:p>
                  </a:txBody>
                  <a:tcPr marL="4626" marR="4626" marT="4626" marB="0" anchor="ctr">
                    <a:solidFill>
                      <a:schemeClr val="bg2">
                        <a:lumMod val="90000"/>
                      </a:schemeClr>
                    </a:solidFill>
                  </a:tcPr>
                </a:tc>
                <a:tc>
                  <a:txBody>
                    <a:bodyPr/>
                    <a:lstStyle/>
                    <a:p>
                      <a:pPr algn="ctr" fontAlgn="ctr"/>
                      <a:r>
                        <a:rPr lang="en-IN" sz="1000" b="1" i="0" u="none" strike="noStrike" dirty="0">
                          <a:effectLst/>
                          <a:latin typeface="Avenir Next Demi Bold" panose="020B0503020202020204" pitchFamily="34" charset="0"/>
                        </a:rPr>
                        <a:t>Teachers Salary</a:t>
                      </a:r>
                      <a:endParaRPr lang="en-IN" sz="1000" b="1" i="0" u="none" strike="noStrike" dirty="0">
                        <a:solidFill>
                          <a:srgbClr val="000000"/>
                        </a:solidFill>
                        <a:effectLst/>
                        <a:latin typeface="Avenir Next Demi Bold" panose="020B0503020202020204" pitchFamily="34" charset="0"/>
                      </a:endParaRPr>
                    </a:p>
                  </a:txBody>
                  <a:tcPr marL="4626" marR="4626" marT="4626" marB="0" anchor="ctr">
                    <a:solidFill>
                      <a:schemeClr val="bg2">
                        <a:lumMod val="90000"/>
                      </a:schemeClr>
                    </a:solidFill>
                  </a:tcPr>
                </a:tc>
                <a:tc>
                  <a:txBody>
                    <a:bodyPr/>
                    <a:lstStyle/>
                    <a:p>
                      <a:pPr algn="ctr" fontAlgn="ctr"/>
                      <a:r>
                        <a:rPr lang="en-IN" sz="1000" b="1" i="0" u="none" strike="noStrike" dirty="0">
                          <a:effectLst/>
                          <a:latin typeface="Avenir Next Demi Bold" panose="020B0503020202020204" pitchFamily="34" charset="0"/>
                        </a:rPr>
                        <a:t>Acc. Fees</a:t>
                      </a:r>
                      <a:endParaRPr lang="en-IN" sz="1000" b="1" i="0" u="none" strike="noStrike" dirty="0">
                        <a:solidFill>
                          <a:srgbClr val="000000"/>
                        </a:solidFill>
                        <a:effectLst/>
                        <a:latin typeface="Avenir Next Demi Bold" panose="020B0503020202020204" pitchFamily="34" charset="0"/>
                      </a:endParaRPr>
                    </a:p>
                  </a:txBody>
                  <a:tcPr marL="4626" marR="4626" marT="4626" marB="0" anchor="ctr">
                    <a:solidFill>
                      <a:schemeClr val="bg2">
                        <a:lumMod val="90000"/>
                      </a:schemeClr>
                    </a:solidFill>
                  </a:tcPr>
                </a:tc>
                <a:tc>
                  <a:txBody>
                    <a:bodyPr/>
                    <a:lstStyle/>
                    <a:p>
                      <a:pPr algn="ctr" fontAlgn="ctr"/>
                      <a:r>
                        <a:rPr lang="en-IN" sz="1000" b="1" i="0" u="none" strike="noStrike" dirty="0">
                          <a:effectLst/>
                          <a:latin typeface="Avenir Next Demi Bold" panose="020B0503020202020204" pitchFamily="34" charset="0"/>
                        </a:rPr>
                        <a:t>Team Salary</a:t>
                      </a:r>
                      <a:endParaRPr lang="en-IN" sz="1000" b="1" i="0" u="none" strike="noStrike" dirty="0">
                        <a:solidFill>
                          <a:srgbClr val="000000"/>
                        </a:solidFill>
                        <a:effectLst/>
                        <a:latin typeface="Avenir Next Demi Bold" panose="020B0503020202020204" pitchFamily="34" charset="0"/>
                      </a:endParaRPr>
                    </a:p>
                  </a:txBody>
                  <a:tcPr marL="4626" marR="4626" marT="4626" marB="0" anchor="ctr">
                    <a:solidFill>
                      <a:schemeClr val="bg2">
                        <a:lumMod val="90000"/>
                      </a:schemeClr>
                    </a:solidFill>
                  </a:tcPr>
                </a:tc>
                <a:tc>
                  <a:txBody>
                    <a:bodyPr/>
                    <a:lstStyle/>
                    <a:p>
                      <a:pPr algn="ctr" fontAlgn="ctr"/>
                      <a:r>
                        <a:rPr lang="en-IN" sz="1000" b="1" i="0" u="none" strike="noStrike" dirty="0">
                          <a:effectLst/>
                          <a:latin typeface="Avenir Next Demi Bold" panose="020B0503020202020204" pitchFamily="34" charset="0"/>
                        </a:rPr>
                        <a:t>Office, Equipment's etc.</a:t>
                      </a:r>
                      <a:endParaRPr lang="en-IN" sz="1000" b="1" i="0" u="none" strike="noStrike" dirty="0">
                        <a:solidFill>
                          <a:srgbClr val="000000"/>
                        </a:solidFill>
                        <a:effectLst/>
                        <a:latin typeface="Avenir Next Demi Bold" panose="020B0503020202020204" pitchFamily="34" charset="0"/>
                      </a:endParaRPr>
                    </a:p>
                  </a:txBody>
                  <a:tcPr marL="4626" marR="4626" marT="4626" marB="0" anchor="ctr">
                    <a:solidFill>
                      <a:schemeClr val="bg2">
                        <a:lumMod val="90000"/>
                      </a:schemeClr>
                    </a:solidFill>
                  </a:tcPr>
                </a:tc>
                <a:tc>
                  <a:txBody>
                    <a:bodyPr/>
                    <a:lstStyle/>
                    <a:p>
                      <a:pPr algn="ctr" fontAlgn="ctr"/>
                      <a:r>
                        <a:rPr lang="en-IN" sz="1000" b="1" i="0" u="none" strike="noStrike" dirty="0">
                          <a:effectLst/>
                          <a:latin typeface="Avenir Next Demi Bold" panose="020B0503020202020204" pitchFamily="34" charset="0"/>
                        </a:rPr>
                        <a:t>Mktg.</a:t>
                      </a:r>
                      <a:endParaRPr lang="en-IN" sz="1000" b="1" i="0" u="none" strike="noStrike" dirty="0">
                        <a:solidFill>
                          <a:srgbClr val="000000"/>
                        </a:solidFill>
                        <a:effectLst/>
                        <a:latin typeface="Avenir Next Demi Bold" panose="020B0503020202020204" pitchFamily="34" charset="0"/>
                      </a:endParaRPr>
                    </a:p>
                  </a:txBody>
                  <a:tcPr marL="4626" marR="4626" marT="4626" marB="0" anchor="ctr">
                    <a:solidFill>
                      <a:schemeClr val="bg2">
                        <a:lumMod val="90000"/>
                      </a:schemeClr>
                    </a:solidFill>
                  </a:tcPr>
                </a:tc>
                <a:tc>
                  <a:txBody>
                    <a:bodyPr/>
                    <a:lstStyle/>
                    <a:p>
                      <a:pPr algn="ctr" fontAlgn="ctr"/>
                      <a:r>
                        <a:rPr lang="en-IN" sz="1200" b="1" i="0" u="none" strike="noStrike" dirty="0">
                          <a:solidFill>
                            <a:schemeClr val="bg1"/>
                          </a:solidFill>
                          <a:effectLst/>
                          <a:latin typeface="Avenir Next Demi Bold" panose="020B0503020202020204" pitchFamily="34" charset="0"/>
                        </a:rPr>
                        <a:t>Total Cost</a:t>
                      </a:r>
                    </a:p>
                  </a:txBody>
                  <a:tcPr marL="4626" marR="4626" marT="4626" marB="0" anchor="ctr">
                    <a:solidFill>
                      <a:schemeClr val="bg2">
                        <a:lumMod val="25000"/>
                      </a:schemeClr>
                    </a:solidFill>
                  </a:tcPr>
                </a:tc>
                <a:tc>
                  <a:txBody>
                    <a:bodyPr/>
                    <a:lstStyle/>
                    <a:p>
                      <a:pPr algn="ctr" fontAlgn="ctr"/>
                      <a:r>
                        <a:rPr lang="en-IN" sz="1200" b="1" i="0" u="none" strike="noStrike" dirty="0">
                          <a:solidFill>
                            <a:schemeClr val="bg1"/>
                          </a:solidFill>
                          <a:effectLst/>
                          <a:latin typeface="Avenir Next Demi Bold" panose="020B0503020202020204" pitchFamily="34" charset="0"/>
                        </a:rPr>
                        <a:t>Revenue</a:t>
                      </a:r>
                    </a:p>
                  </a:txBody>
                  <a:tcPr marL="4626" marR="4626" marT="4626" marB="0" anchor="ctr">
                    <a:solidFill>
                      <a:schemeClr val="bg2">
                        <a:lumMod val="25000"/>
                      </a:schemeClr>
                    </a:solidFill>
                  </a:tcPr>
                </a:tc>
                <a:tc>
                  <a:txBody>
                    <a:bodyPr/>
                    <a:lstStyle/>
                    <a:p>
                      <a:pPr algn="ctr" fontAlgn="ctr"/>
                      <a:r>
                        <a:rPr lang="en-IN" sz="1200" b="1" i="0" u="none" strike="noStrike" dirty="0">
                          <a:solidFill>
                            <a:schemeClr val="bg1"/>
                          </a:solidFill>
                          <a:effectLst/>
                          <a:latin typeface="Avenir Next Demi Bold" panose="020B0503020202020204" pitchFamily="34" charset="0"/>
                        </a:rPr>
                        <a:t>ROI</a:t>
                      </a:r>
                    </a:p>
                  </a:txBody>
                  <a:tcPr marL="4626" marR="4626" marT="4626" marB="0" anchor="ctr">
                    <a:solidFill>
                      <a:schemeClr val="bg2">
                        <a:lumMod val="25000"/>
                      </a:schemeClr>
                    </a:solidFill>
                  </a:tcPr>
                </a:tc>
                <a:tc>
                  <a:txBody>
                    <a:bodyPr/>
                    <a:lstStyle/>
                    <a:p>
                      <a:pPr algn="ctr" fontAlgn="ctr"/>
                      <a:r>
                        <a:rPr lang="en-IN" sz="1200" b="1" i="0" u="none" strike="noStrike" dirty="0">
                          <a:solidFill>
                            <a:schemeClr val="bg1"/>
                          </a:solidFill>
                          <a:effectLst/>
                          <a:latin typeface="Avenir Next Demi Bold" panose="020B0503020202020204" pitchFamily="34" charset="0"/>
                        </a:rPr>
                        <a:t>Profit</a:t>
                      </a:r>
                    </a:p>
                  </a:txBody>
                  <a:tcPr marL="4626" marR="4626" marT="4626" marB="0" anchor="ctr">
                    <a:solidFill>
                      <a:schemeClr val="bg2">
                        <a:lumMod val="25000"/>
                      </a:schemeClr>
                    </a:solidFill>
                  </a:tcPr>
                </a:tc>
                <a:extLst>
                  <a:ext uri="{0D108BD9-81ED-4DB2-BD59-A6C34878D82A}">
                    <a16:rowId xmlns:a16="http://schemas.microsoft.com/office/drawing/2014/main" val="2324857271"/>
                  </a:ext>
                </a:extLst>
              </a:tr>
              <a:tr h="1923148">
                <a:tc rowSpan="2">
                  <a:txBody>
                    <a:bodyPr/>
                    <a:lstStyle/>
                    <a:p>
                      <a:pPr algn="l" fontAlgn="ctr"/>
                      <a:r>
                        <a:rPr lang="en-IN" sz="1000" b="1" i="0" u="none" strike="noStrike" dirty="0">
                          <a:effectLst/>
                          <a:latin typeface="Avenir Next Demi Bold" panose="020B0503020202020204" pitchFamily="34" charset="0"/>
                        </a:rPr>
                        <a:t>2021-22</a:t>
                      </a:r>
                      <a:endParaRPr lang="en-IN" sz="1000" b="1" i="0" u="none" strike="noStrike" dirty="0">
                        <a:solidFill>
                          <a:srgbClr val="000000"/>
                        </a:solidFill>
                        <a:effectLst/>
                        <a:latin typeface="Avenir Next Demi Bold" panose="020B0503020202020204" pitchFamily="34" charset="0"/>
                      </a:endParaRPr>
                    </a:p>
                    <a:p>
                      <a:pPr algn="l" fontAlgn="ctr"/>
                      <a:r>
                        <a:rPr lang="en-IN" sz="1000" b="1" i="0" u="none" strike="noStrike" dirty="0">
                          <a:effectLst/>
                          <a:latin typeface="Avenir Next Demi Bold" panose="020B0503020202020204" pitchFamily="34" charset="0"/>
                        </a:rPr>
                        <a:t> </a:t>
                      </a:r>
                      <a:endParaRPr lang="en-IN" sz="1000" b="1" i="0" u="none" strike="noStrike" dirty="0">
                        <a:solidFill>
                          <a:srgbClr val="000000"/>
                        </a:solidFill>
                        <a:effectLst/>
                        <a:latin typeface="Avenir Next Demi Bold" panose="020B0503020202020204" pitchFamily="34" charset="0"/>
                      </a:endParaRPr>
                    </a:p>
                  </a:txBody>
                  <a:tcPr marL="4626" marR="4626" marT="4626" marB="0" anchor="ctr">
                    <a:solidFill>
                      <a:schemeClr val="accent2">
                        <a:lumMod val="20000"/>
                        <a:lumOff val="80000"/>
                      </a:schemeClr>
                    </a:solidFill>
                  </a:tcPr>
                </a:tc>
                <a:tc rowSpan="2">
                  <a:txBody>
                    <a:bodyPr/>
                    <a:lstStyle/>
                    <a:p>
                      <a:pPr algn="ctr" fontAlgn="ctr"/>
                      <a:r>
                        <a:rPr lang="en-IN" sz="800" b="0" i="0" u="none" strike="noStrike" dirty="0">
                          <a:effectLst/>
                          <a:latin typeface="Avenir Next" panose="020B0503020202020204" pitchFamily="34" charset="0"/>
                        </a:rPr>
                        <a:t>200</a:t>
                      </a:r>
                      <a:endParaRPr lang="en-IN" sz="800" b="0" i="0" u="none" strike="noStrike" dirty="0">
                        <a:solidFill>
                          <a:srgbClr val="000000"/>
                        </a:solidFill>
                        <a:effectLst/>
                        <a:latin typeface="Avenir Next" panose="020B0503020202020204" pitchFamily="34" charset="0"/>
                      </a:endParaRPr>
                    </a:p>
                    <a:p>
                      <a:pPr algn="ctr" fontAlgn="ctr"/>
                      <a:r>
                        <a:rPr lang="en-IN" sz="800" b="0" i="0" u="none" strike="noStrike" dirty="0">
                          <a:effectLst/>
                          <a:latin typeface="Avenir Next" panose="020B0503020202020204" pitchFamily="34" charset="0"/>
                        </a:rPr>
                        <a:t> </a:t>
                      </a: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20000"/>
                        <a:lumOff val="80000"/>
                      </a:schemeClr>
                    </a:solidFill>
                  </a:tcPr>
                </a:tc>
                <a:tc>
                  <a:txBody>
                    <a:bodyPr/>
                    <a:lstStyle/>
                    <a:p>
                      <a:pPr algn="l" fontAlgn="ctr"/>
                      <a:r>
                        <a:rPr lang="en-IN" sz="800" b="0" i="0" u="none" strike="noStrike" dirty="0">
                          <a:effectLst/>
                          <a:latin typeface="Avenir Next" panose="020B0503020202020204" pitchFamily="34" charset="0"/>
                        </a:rPr>
                        <a:t>40% Cost for Course Content and Certification to University</a:t>
                      </a:r>
                      <a:br>
                        <a:rPr lang="en-IN" sz="800" b="0" i="0" u="none" strike="noStrike" dirty="0">
                          <a:effectLst/>
                          <a:latin typeface="Avenir Next" panose="020B0503020202020204" pitchFamily="34" charset="0"/>
                        </a:rPr>
                      </a:br>
                      <a:br>
                        <a:rPr lang="en-IN" sz="800" b="0" i="0" u="none" strike="noStrike" dirty="0">
                          <a:effectLst/>
                          <a:latin typeface="Avenir Next" panose="020B0503020202020204" pitchFamily="34" charset="0"/>
                        </a:rPr>
                      </a:br>
                      <a:r>
                        <a:rPr lang="en-IN" sz="800" b="0" i="0" u="none" strike="noStrike" dirty="0">
                          <a:effectLst/>
                          <a:latin typeface="Avenir Next" panose="020B0503020202020204" pitchFamily="34" charset="0"/>
                        </a:rPr>
                        <a:t>$2500 worth Value of career courses/ yr ($10,000 Career Track courses for 4 years)</a:t>
                      </a: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20000"/>
                        <a:lumOff val="80000"/>
                      </a:schemeClr>
                    </a:solidFill>
                  </a:tcPr>
                </a:tc>
                <a:tc>
                  <a:txBody>
                    <a:bodyPr/>
                    <a:lstStyle/>
                    <a:p>
                      <a:pPr algn="l" fontAlgn="ctr"/>
                      <a:r>
                        <a:rPr lang="en-IN" sz="800" b="0" i="0" u="none" strike="noStrike" dirty="0">
                          <a:effectLst/>
                          <a:latin typeface="Avenir Next" panose="020B0503020202020204" pitchFamily="34" charset="0"/>
                        </a:rPr>
                        <a:t>20% of $2000 (Course Sub. Fees for 1 year of High School with Teachers support) = $400</a:t>
                      </a:r>
                      <a:br>
                        <a:rPr lang="en-IN" sz="800" b="0" i="0" u="none" strike="noStrike" dirty="0">
                          <a:effectLst/>
                          <a:latin typeface="Avenir Next" panose="020B0503020202020204" pitchFamily="34" charset="0"/>
                        </a:rPr>
                      </a:br>
                      <a:r>
                        <a:rPr lang="en-IN" sz="800" b="0" i="0" u="none" strike="noStrike" dirty="0">
                          <a:effectLst/>
                          <a:latin typeface="Avenir Next" panose="020B0503020202020204" pitchFamily="34" charset="0"/>
                        </a:rPr>
                        <a:t>To decrease with Increasing no. of students</a:t>
                      </a: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20000"/>
                        <a:lumOff val="80000"/>
                      </a:schemeClr>
                    </a:solidFill>
                  </a:tcPr>
                </a:tc>
                <a:tc>
                  <a:txBody>
                    <a:bodyPr/>
                    <a:lstStyle/>
                    <a:p>
                      <a:pPr algn="l" fontAlgn="ctr"/>
                      <a:r>
                        <a:rPr lang="en-IN" sz="800" b="0" i="0" u="none" strike="noStrike" dirty="0">
                          <a:effectLst/>
                          <a:latin typeface="Avenir Next" panose="020B0503020202020204" pitchFamily="34" charset="0"/>
                        </a:rPr>
                        <a:t>$60,000 Avg./ yr</a:t>
                      </a:r>
                      <a:br>
                        <a:rPr lang="en-IN" sz="800" b="0" i="0" u="none" strike="noStrike" dirty="0">
                          <a:effectLst/>
                          <a:latin typeface="Avenir Next" panose="020B0503020202020204" pitchFamily="34" charset="0"/>
                        </a:rPr>
                      </a:br>
                      <a:br>
                        <a:rPr lang="en-IN" sz="800" b="0" i="0" u="none" strike="noStrike" dirty="0">
                          <a:effectLst/>
                          <a:latin typeface="Avenir Next" panose="020B0503020202020204" pitchFamily="34" charset="0"/>
                        </a:rPr>
                      </a:br>
                      <a:r>
                        <a:rPr lang="en-IN" sz="800" b="0" i="0" u="none" strike="noStrike" dirty="0">
                          <a:effectLst/>
                          <a:latin typeface="Avenir Next" panose="020B0503020202020204" pitchFamily="34" charset="0"/>
                        </a:rPr>
                        <a:t>Teacher: Student | 1:20</a:t>
                      </a:r>
                      <a:br>
                        <a:rPr lang="en-IN" sz="800" b="0" i="0" u="none" strike="noStrike" dirty="0">
                          <a:effectLst/>
                          <a:latin typeface="Avenir Next" panose="020B0503020202020204" pitchFamily="34" charset="0"/>
                        </a:rPr>
                      </a:b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20000"/>
                        <a:lumOff val="80000"/>
                      </a:schemeClr>
                    </a:solidFill>
                  </a:tcPr>
                </a:tc>
                <a:tc>
                  <a:txBody>
                    <a:bodyPr/>
                    <a:lstStyle/>
                    <a:p>
                      <a:pPr algn="l" fontAlgn="ctr"/>
                      <a:r>
                        <a:rPr lang="en-IN" sz="800" b="0" i="0" u="none" strike="noStrike" dirty="0">
                          <a:effectLst/>
                          <a:latin typeface="Avenir Next" panose="020B0503020202020204" pitchFamily="34" charset="0"/>
                        </a:rPr>
                        <a:t>$20,000/ yr for COGNIA &amp; AWS NCAS </a:t>
                      </a: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20000"/>
                        <a:lumOff val="80000"/>
                      </a:schemeClr>
                    </a:solidFill>
                  </a:tcPr>
                </a:tc>
                <a:tc>
                  <a:txBody>
                    <a:bodyPr/>
                    <a:lstStyle/>
                    <a:p>
                      <a:pPr algn="l" fontAlgn="ctr"/>
                      <a:r>
                        <a:rPr lang="en-IN" sz="800" b="0" i="0" u="none" strike="noStrike" dirty="0">
                          <a:effectLst/>
                          <a:latin typeface="Avenir Next" panose="020B0503020202020204" pitchFamily="34" charset="0"/>
                        </a:rPr>
                        <a:t>In US</a:t>
                      </a:r>
                      <a:br>
                        <a:rPr lang="en-IN" sz="800" b="0" i="0" u="none" strike="noStrike" dirty="0">
                          <a:effectLst/>
                          <a:latin typeface="Avenir Next" panose="020B0503020202020204" pitchFamily="34" charset="0"/>
                        </a:rPr>
                      </a:br>
                      <a:r>
                        <a:rPr lang="en-IN" sz="800" b="0" i="0" u="none" strike="noStrike" dirty="0">
                          <a:effectLst/>
                          <a:latin typeface="Avenir Next" panose="020B0503020202020204" pitchFamily="34" charset="0"/>
                        </a:rPr>
                        <a:t>-1 Sales Professional  in US = $100,000</a:t>
                      </a:r>
                      <a:br>
                        <a:rPr lang="en-IN" sz="800" b="0" i="0" u="none" strike="noStrike" dirty="0">
                          <a:effectLst/>
                          <a:latin typeface="Avenir Next" panose="020B0503020202020204" pitchFamily="34" charset="0"/>
                        </a:rPr>
                      </a:br>
                      <a:br>
                        <a:rPr lang="en-IN" sz="800" b="0" i="0" u="none" strike="noStrike" dirty="0">
                          <a:effectLst/>
                          <a:latin typeface="Avenir Next" panose="020B0503020202020204" pitchFamily="34" charset="0"/>
                        </a:rPr>
                      </a:br>
                      <a:r>
                        <a:rPr lang="en-IN" sz="800" b="0" i="0" u="none" strike="noStrike" dirty="0">
                          <a:effectLst/>
                          <a:latin typeface="Avenir Next" panose="020B0503020202020204" pitchFamily="34" charset="0"/>
                        </a:rPr>
                        <a:t>In INDIA</a:t>
                      </a:r>
                      <a:br>
                        <a:rPr lang="en-IN" sz="800" b="0" i="0" u="none" strike="noStrike" dirty="0">
                          <a:effectLst/>
                          <a:latin typeface="Avenir Next" panose="020B0503020202020204" pitchFamily="34" charset="0"/>
                        </a:rPr>
                      </a:br>
                      <a:r>
                        <a:rPr lang="en-IN" sz="800" b="0" i="0" u="none" strike="noStrike" dirty="0">
                          <a:effectLst/>
                          <a:latin typeface="Avenir Next" panose="020B0503020202020204" pitchFamily="34" charset="0"/>
                        </a:rPr>
                        <a:t>-Team of 7-8 including Product Mgr., Coders, Testers &amp; Designers with Avg. Salary of INR 15 LPA ~$20,000</a:t>
                      </a:r>
                      <a:br>
                        <a:rPr lang="en-IN" sz="800" b="0" i="0" u="none" strike="noStrike" dirty="0">
                          <a:effectLst/>
                          <a:latin typeface="Avenir Next" panose="020B0503020202020204" pitchFamily="34" charset="0"/>
                        </a:rPr>
                      </a:b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20000"/>
                        <a:lumOff val="80000"/>
                      </a:schemeClr>
                    </a:solidFill>
                  </a:tcPr>
                </a:tc>
                <a:tc>
                  <a:txBody>
                    <a:bodyPr/>
                    <a:lstStyle/>
                    <a:p>
                      <a:pPr algn="l" fontAlgn="ctr"/>
                      <a:r>
                        <a:rPr lang="en-IN" sz="800" b="0" i="0" u="none" strike="noStrike" dirty="0">
                          <a:effectLst/>
                          <a:latin typeface="Avenir Next" panose="020B0503020202020204" pitchFamily="34" charset="0"/>
                        </a:rPr>
                        <a:t>INR 30 Lacs per annum ~ $40K</a:t>
                      </a: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20000"/>
                        <a:lumOff val="80000"/>
                      </a:schemeClr>
                    </a:solidFill>
                  </a:tcPr>
                </a:tc>
                <a:tc>
                  <a:txBody>
                    <a:bodyPr/>
                    <a:lstStyle/>
                    <a:p>
                      <a:pPr algn="l" fontAlgn="ctr"/>
                      <a:r>
                        <a:rPr lang="en-IN" sz="800" b="0" i="0" u="none" strike="noStrike" dirty="0">
                          <a:effectLst/>
                          <a:latin typeface="Avenir Next" panose="020B0503020202020204" pitchFamily="34" charset="0"/>
                        </a:rPr>
                        <a:t>B2B Model, Hence spend will be less on marketing</a:t>
                      </a: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20000"/>
                        <a:lumOff val="80000"/>
                      </a:schemeClr>
                    </a:solidFill>
                  </a:tcPr>
                </a:tc>
                <a:tc>
                  <a:txBody>
                    <a:bodyPr/>
                    <a:lstStyle/>
                    <a:p>
                      <a:pPr algn="l" fontAlgn="ctr"/>
                      <a:r>
                        <a:rPr lang="en-IN" sz="900" b="0" i="0" u="none" strike="noStrike" dirty="0">
                          <a:effectLst/>
                          <a:latin typeface="Avenir Next" panose="020B0503020202020204" pitchFamily="34" charset="0"/>
                        </a:rPr>
                        <a:t>$1220000</a:t>
                      </a:r>
                      <a:endParaRPr lang="en-IN" sz="9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20000"/>
                        <a:lumOff val="80000"/>
                      </a:schemeClr>
                    </a:solidFill>
                  </a:tcPr>
                </a:tc>
                <a:tc>
                  <a:txBody>
                    <a:bodyPr/>
                    <a:lstStyle/>
                    <a:p>
                      <a:pPr algn="l" fontAlgn="ctr"/>
                      <a:r>
                        <a:rPr lang="en-IN" sz="900" b="0" i="0" u="none" strike="noStrike" dirty="0">
                          <a:effectLst/>
                          <a:latin typeface="Avenir Next" panose="020B0503020202020204" pitchFamily="34" charset="0"/>
                        </a:rPr>
                        <a:t>Assumptions:</a:t>
                      </a:r>
                      <a:br>
                        <a:rPr lang="en-IN" sz="900" b="0" i="0" u="none" strike="noStrike" dirty="0">
                          <a:effectLst/>
                          <a:latin typeface="Avenir Next" panose="020B0503020202020204" pitchFamily="34" charset="0"/>
                        </a:rPr>
                      </a:br>
                      <a:r>
                        <a:rPr lang="en-IN" sz="900" b="0" i="0" u="none" strike="noStrike" dirty="0">
                          <a:effectLst/>
                          <a:latin typeface="Avenir Next" panose="020B0503020202020204" pitchFamily="34" charset="0"/>
                        </a:rPr>
                        <a:t>-Collaboration with 2 Schools || 100 Students from each</a:t>
                      </a:r>
                      <a:br>
                        <a:rPr lang="en-IN" sz="900" b="0" i="0" u="none" strike="noStrike" dirty="0">
                          <a:effectLst/>
                          <a:latin typeface="Avenir Next" panose="020B0503020202020204" pitchFamily="34" charset="0"/>
                        </a:rPr>
                      </a:br>
                      <a:r>
                        <a:rPr lang="en-IN" sz="900" b="0" i="0" u="none" strike="noStrike" dirty="0">
                          <a:effectLst/>
                          <a:latin typeface="Avenir Next" panose="020B0503020202020204" pitchFamily="34" charset="0"/>
                        </a:rPr>
                        <a:t>=&gt; 50 Students in each Grade 9-12</a:t>
                      </a:r>
                      <a:br>
                        <a:rPr lang="en-IN" sz="900" b="0" i="0" u="none" strike="noStrike" dirty="0">
                          <a:effectLst/>
                          <a:latin typeface="Avenir Next" panose="020B0503020202020204" pitchFamily="34" charset="0"/>
                        </a:rPr>
                      </a:br>
                      <a:r>
                        <a:rPr lang="en-IN" sz="900" b="0" i="0" u="none" strike="noStrike" dirty="0">
                          <a:effectLst/>
                          <a:latin typeface="Avenir Next" panose="020B0503020202020204" pitchFamily="34" charset="0"/>
                        </a:rPr>
                        <a:t>-Every Student takes Career Track with regular school education; $2500 worth value for a career track/ yr</a:t>
                      </a:r>
                      <a:br>
                        <a:rPr lang="en-IN" sz="900" b="0" i="0" u="none" strike="noStrike" dirty="0">
                          <a:effectLst/>
                          <a:latin typeface="Avenir Next" panose="020B0503020202020204" pitchFamily="34" charset="0"/>
                        </a:rPr>
                      </a:br>
                      <a:r>
                        <a:rPr lang="en-IN" sz="900" b="0" i="0" u="none" strike="noStrike" dirty="0">
                          <a:effectLst/>
                          <a:latin typeface="Avenir Next" panose="020B0503020202020204" pitchFamily="34" charset="0"/>
                        </a:rPr>
                        <a:t>=&gt; Total Revenue = 200*(6000+2500) = $1.7 M</a:t>
                      </a:r>
                      <a:br>
                        <a:rPr lang="en-IN" sz="900" b="0" i="0" u="none" strike="noStrike" dirty="0">
                          <a:effectLst/>
                          <a:latin typeface="Avenir Next" panose="020B0503020202020204" pitchFamily="34" charset="0"/>
                        </a:rPr>
                      </a:br>
                      <a:r>
                        <a:rPr lang="en-IN" sz="900" b="0" i="0" u="none" strike="noStrike" dirty="0">
                          <a:effectLst/>
                          <a:latin typeface="Avenir Next" panose="020B0503020202020204" pitchFamily="34" charset="0"/>
                        </a:rPr>
                        <a:t>-10% drop-out rate &amp; revenue sharing of 80:20</a:t>
                      </a:r>
                      <a:endParaRPr lang="en-IN" sz="9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20000"/>
                        <a:lumOff val="80000"/>
                      </a:schemeClr>
                    </a:solidFill>
                  </a:tcPr>
                </a:tc>
                <a:tc>
                  <a:txBody>
                    <a:bodyPr/>
                    <a:lstStyle/>
                    <a:p>
                      <a:pPr algn="l" fontAlgn="ctr"/>
                      <a:r>
                        <a:rPr lang="en-IN" sz="800" b="0" i="0" u="none" strike="noStrike" dirty="0">
                          <a:effectLst/>
                          <a:latin typeface="Avenir Next" panose="020B0503020202020204" pitchFamily="34" charset="0"/>
                        </a:rPr>
                        <a:t> </a:t>
                      </a: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20000"/>
                        <a:lumOff val="80000"/>
                      </a:schemeClr>
                    </a:solidFill>
                  </a:tcPr>
                </a:tc>
                <a:tc>
                  <a:txBody>
                    <a:bodyPr/>
                    <a:lstStyle/>
                    <a:p>
                      <a:pPr algn="l" fontAlgn="ctr"/>
                      <a:r>
                        <a:rPr lang="en-IN" sz="800" b="0" i="0" u="none" strike="noStrike" dirty="0">
                          <a:effectLst/>
                          <a:latin typeface="Avenir Next" panose="020B0503020202020204" pitchFamily="34" charset="0"/>
                        </a:rPr>
                        <a:t> </a:t>
                      </a: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20000"/>
                        <a:lumOff val="80000"/>
                      </a:schemeClr>
                    </a:solidFill>
                  </a:tcPr>
                </a:tc>
                <a:extLst>
                  <a:ext uri="{0D108BD9-81ED-4DB2-BD59-A6C34878D82A}">
                    <a16:rowId xmlns:a16="http://schemas.microsoft.com/office/drawing/2014/main" val="2475521463"/>
                  </a:ext>
                </a:extLst>
              </a:tr>
              <a:tr h="303136">
                <a:tc vMerge="1">
                  <a:txBody>
                    <a:bodyPr/>
                    <a:lstStyle/>
                    <a:p>
                      <a:pPr algn="l" fontAlgn="ctr"/>
                      <a:endParaRPr lang="en-IN" sz="1000" b="1" i="0" u="none" strike="noStrike" dirty="0">
                        <a:solidFill>
                          <a:srgbClr val="000000"/>
                        </a:solidFill>
                        <a:effectLst/>
                        <a:latin typeface="Avenir Next Demi Bold" panose="020B0503020202020204" pitchFamily="34" charset="0"/>
                      </a:endParaRPr>
                    </a:p>
                  </a:txBody>
                  <a:tcPr marL="4626" marR="4626" marT="4626" marB="0" anchor="ctr">
                    <a:solidFill>
                      <a:schemeClr val="accent1">
                        <a:lumMod val="20000"/>
                        <a:lumOff val="80000"/>
                      </a:schemeClr>
                    </a:solidFill>
                  </a:tcPr>
                </a:tc>
                <a:tc vMerge="1">
                  <a:txBody>
                    <a:bodyPr/>
                    <a:lstStyle/>
                    <a:p>
                      <a:pPr algn="l" fontAlgn="ct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1">
                        <a:lumMod val="20000"/>
                        <a:lumOff val="80000"/>
                      </a:schemeClr>
                    </a:solidFill>
                  </a:tcPr>
                </a:tc>
                <a:tc>
                  <a:txBody>
                    <a:bodyPr/>
                    <a:lstStyle/>
                    <a:p>
                      <a:pPr algn="l" fontAlgn="ctr"/>
                      <a:r>
                        <a:rPr lang="en-IN" sz="800" b="0" i="0" u="none" strike="noStrike" dirty="0">
                          <a:effectLst/>
                          <a:latin typeface="Avenir Next" panose="020B0503020202020204" pitchFamily="34" charset="0"/>
                        </a:rPr>
                        <a:t>200000</a:t>
                      </a: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20000"/>
                        <a:lumOff val="80000"/>
                      </a:schemeClr>
                    </a:solidFill>
                  </a:tcPr>
                </a:tc>
                <a:tc>
                  <a:txBody>
                    <a:bodyPr/>
                    <a:lstStyle/>
                    <a:p>
                      <a:pPr algn="l" fontAlgn="ctr"/>
                      <a:r>
                        <a:rPr lang="en-IN" sz="800" b="0" i="0" u="none" strike="noStrike" dirty="0">
                          <a:effectLst/>
                          <a:latin typeface="Avenir Next" panose="020B0503020202020204" pitchFamily="34" charset="0"/>
                        </a:rPr>
                        <a:t>80000</a:t>
                      </a: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20000"/>
                        <a:lumOff val="80000"/>
                      </a:schemeClr>
                    </a:solidFill>
                  </a:tcPr>
                </a:tc>
                <a:tc>
                  <a:txBody>
                    <a:bodyPr/>
                    <a:lstStyle/>
                    <a:p>
                      <a:pPr algn="l" fontAlgn="ctr"/>
                      <a:r>
                        <a:rPr lang="en-IN" sz="800" b="0" i="0" u="none" strike="noStrike" dirty="0">
                          <a:effectLst/>
                          <a:latin typeface="Avenir Next" panose="020B0503020202020204" pitchFamily="34" charset="0"/>
                        </a:rPr>
                        <a:t>600000</a:t>
                      </a: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20000"/>
                        <a:lumOff val="80000"/>
                      </a:schemeClr>
                    </a:solidFill>
                  </a:tcPr>
                </a:tc>
                <a:tc>
                  <a:txBody>
                    <a:bodyPr/>
                    <a:lstStyle/>
                    <a:p>
                      <a:pPr algn="l" fontAlgn="ctr"/>
                      <a:r>
                        <a:rPr lang="en-IN" sz="800" b="0" i="0" u="none" strike="noStrike" dirty="0">
                          <a:effectLst/>
                          <a:latin typeface="Avenir Next" panose="020B0503020202020204" pitchFamily="34" charset="0"/>
                        </a:rPr>
                        <a:t>20000</a:t>
                      </a: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20000"/>
                        <a:lumOff val="80000"/>
                      </a:schemeClr>
                    </a:solidFill>
                  </a:tcPr>
                </a:tc>
                <a:tc>
                  <a:txBody>
                    <a:bodyPr/>
                    <a:lstStyle/>
                    <a:p>
                      <a:pPr algn="l" fontAlgn="ctr"/>
                      <a:r>
                        <a:rPr lang="en-IN" sz="800" b="0" i="0" u="none" strike="noStrike" dirty="0">
                          <a:effectLst/>
                          <a:latin typeface="Avenir Next" panose="020B0503020202020204" pitchFamily="34" charset="0"/>
                        </a:rPr>
                        <a:t>260000</a:t>
                      </a: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20000"/>
                        <a:lumOff val="80000"/>
                      </a:schemeClr>
                    </a:solidFill>
                  </a:tcPr>
                </a:tc>
                <a:tc>
                  <a:txBody>
                    <a:bodyPr/>
                    <a:lstStyle/>
                    <a:p>
                      <a:pPr algn="l" fontAlgn="ctr"/>
                      <a:r>
                        <a:rPr lang="en-IN" sz="800" b="0" i="0" u="none" strike="noStrike" dirty="0">
                          <a:effectLst/>
                          <a:latin typeface="Avenir Next" panose="020B0503020202020204" pitchFamily="34" charset="0"/>
                        </a:rPr>
                        <a:t>40000</a:t>
                      </a: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20000"/>
                        <a:lumOff val="80000"/>
                      </a:schemeClr>
                    </a:solidFill>
                  </a:tcPr>
                </a:tc>
                <a:tc>
                  <a:txBody>
                    <a:bodyPr/>
                    <a:lstStyle/>
                    <a:p>
                      <a:pPr algn="l" fontAlgn="ctr"/>
                      <a:r>
                        <a:rPr lang="en-IN" sz="800" b="0" i="0" u="none" strike="noStrike" dirty="0">
                          <a:effectLst/>
                          <a:latin typeface="Avenir Next" panose="020B0503020202020204" pitchFamily="34" charset="0"/>
                        </a:rPr>
                        <a:t>20,000</a:t>
                      </a: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20000"/>
                        <a:lumOff val="80000"/>
                      </a:schemeClr>
                    </a:solidFill>
                  </a:tcPr>
                </a:tc>
                <a:tc>
                  <a:txBody>
                    <a:bodyPr/>
                    <a:lstStyle/>
                    <a:p>
                      <a:pPr algn="l" fontAlgn="ctr"/>
                      <a:r>
                        <a:rPr lang="en-IN" sz="900" b="0" i="0" u="none" strike="noStrike" dirty="0">
                          <a:solidFill>
                            <a:srgbClr val="000000"/>
                          </a:solidFill>
                          <a:effectLst/>
                          <a:latin typeface="Avenir Next" panose="020B0503020202020204" pitchFamily="34" charset="0"/>
                        </a:rPr>
                        <a:t>$1.22 M</a:t>
                      </a:r>
                    </a:p>
                  </a:txBody>
                  <a:tcPr marL="4626" marR="4626" marT="4626" marB="0" anchor="ctr">
                    <a:solidFill>
                      <a:schemeClr val="accent2">
                        <a:lumMod val="20000"/>
                        <a:lumOff val="80000"/>
                      </a:schemeClr>
                    </a:solidFill>
                  </a:tcPr>
                </a:tc>
                <a:tc>
                  <a:txBody>
                    <a:bodyPr/>
                    <a:lstStyle/>
                    <a:p>
                      <a:pPr algn="l" fontAlgn="ctr"/>
                      <a:r>
                        <a:rPr lang="en-IN" sz="1200" b="1" i="0" u="none" strike="noStrike" dirty="0">
                          <a:solidFill>
                            <a:schemeClr val="bg1"/>
                          </a:solidFill>
                          <a:effectLst/>
                          <a:latin typeface="Avenir Next Demi Bold" panose="020B0503020202020204" pitchFamily="34" charset="0"/>
                        </a:rPr>
                        <a:t>$1.08 M</a:t>
                      </a:r>
                    </a:p>
                  </a:txBody>
                  <a:tcPr marL="4626" marR="4626" marT="4626" marB="0" anchor="ctr">
                    <a:solidFill>
                      <a:schemeClr val="accent2">
                        <a:lumMod val="75000"/>
                      </a:schemeClr>
                    </a:solidFill>
                  </a:tcPr>
                </a:tc>
                <a:tc>
                  <a:txBody>
                    <a:bodyPr/>
                    <a:lstStyle/>
                    <a:p>
                      <a:pPr algn="l" fontAlgn="ctr"/>
                      <a:r>
                        <a:rPr lang="en-IN" sz="900" b="0" i="0" u="none" strike="noStrike" kern="1200" dirty="0">
                          <a:solidFill>
                            <a:schemeClr val="dk1"/>
                          </a:solidFill>
                          <a:effectLst/>
                          <a:latin typeface="Avenir Next" panose="020B0503020202020204" pitchFamily="34" charset="0"/>
                          <a:ea typeface="+mn-ea"/>
                          <a:cs typeface="+mn-cs"/>
                        </a:rPr>
                        <a:t>    88.53%</a:t>
                      </a:r>
                    </a:p>
                  </a:txBody>
                  <a:tcPr marL="4626" marR="4626" marT="4626" marB="0" anchor="ctr">
                    <a:solidFill>
                      <a:schemeClr val="accent2">
                        <a:lumMod val="20000"/>
                        <a:lumOff val="80000"/>
                      </a:schemeClr>
                    </a:solidFill>
                  </a:tcPr>
                </a:tc>
                <a:tc>
                  <a:txBody>
                    <a:bodyPr/>
                    <a:lstStyle/>
                    <a:p>
                      <a:pPr marL="0" algn="l" defTabSz="914400" rtl="0" eaLnBrk="1" fontAlgn="ctr" latinLnBrk="0" hangingPunct="1"/>
                      <a:r>
                        <a:rPr lang="en-IN" sz="1000" b="1" i="0" u="none" strike="noStrike" kern="1200" dirty="0">
                          <a:solidFill>
                            <a:schemeClr val="dk1"/>
                          </a:solidFill>
                          <a:effectLst/>
                          <a:latin typeface="Avenir Next Demi Bold" panose="020B0503020202020204" pitchFamily="34" charset="0"/>
                          <a:ea typeface="+mn-ea"/>
                          <a:cs typeface="+mn-cs"/>
                        </a:rPr>
                        <a:t>-$140K</a:t>
                      </a:r>
                    </a:p>
                  </a:txBody>
                  <a:tcPr marL="4626" marR="4626" marT="4626" marB="0" anchor="ctr">
                    <a:solidFill>
                      <a:schemeClr val="accent2">
                        <a:lumMod val="20000"/>
                        <a:lumOff val="80000"/>
                      </a:schemeClr>
                    </a:solidFill>
                  </a:tcPr>
                </a:tc>
                <a:extLst>
                  <a:ext uri="{0D108BD9-81ED-4DB2-BD59-A6C34878D82A}">
                    <a16:rowId xmlns:a16="http://schemas.microsoft.com/office/drawing/2014/main" val="107084095"/>
                  </a:ext>
                </a:extLst>
              </a:tr>
              <a:tr h="900344">
                <a:tc rowSpan="2">
                  <a:txBody>
                    <a:bodyPr/>
                    <a:lstStyle/>
                    <a:p>
                      <a:pPr algn="l" fontAlgn="ctr"/>
                      <a:r>
                        <a:rPr lang="en-IN" sz="1000" b="1" i="0" u="none" strike="noStrike" dirty="0">
                          <a:effectLst/>
                          <a:latin typeface="Avenir Next Demi Bold" panose="020B0503020202020204" pitchFamily="34" charset="0"/>
                        </a:rPr>
                        <a:t>2022-23</a:t>
                      </a:r>
                      <a:endParaRPr lang="en-IN" sz="1000" b="1" i="0" u="none" strike="noStrike" dirty="0">
                        <a:solidFill>
                          <a:srgbClr val="000000"/>
                        </a:solidFill>
                        <a:effectLst/>
                        <a:latin typeface="Avenir Next Demi Bold" panose="020B0503020202020204" pitchFamily="34" charset="0"/>
                      </a:endParaRPr>
                    </a:p>
                    <a:p>
                      <a:pPr algn="l" fontAlgn="ctr"/>
                      <a:r>
                        <a:rPr lang="en-IN" sz="1000" b="1" i="0" u="none" strike="noStrike" dirty="0">
                          <a:effectLst/>
                          <a:latin typeface="Avenir Next Demi Bold" panose="020B0503020202020204" pitchFamily="34" charset="0"/>
                        </a:rPr>
                        <a:t> </a:t>
                      </a:r>
                      <a:endParaRPr lang="en-IN" sz="1000" b="1" i="0" u="none" strike="noStrike" dirty="0">
                        <a:solidFill>
                          <a:srgbClr val="000000"/>
                        </a:solidFill>
                        <a:effectLst/>
                        <a:latin typeface="Avenir Next Demi Bold" panose="020B0503020202020204" pitchFamily="34" charset="0"/>
                      </a:endParaRPr>
                    </a:p>
                  </a:txBody>
                  <a:tcPr marL="4626" marR="4626" marT="4626" marB="0" anchor="ctr">
                    <a:solidFill>
                      <a:schemeClr val="accent2">
                        <a:lumMod val="40000"/>
                        <a:lumOff val="60000"/>
                      </a:schemeClr>
                    </a:solidFill>
                  </a:tcPr>
                </a:tc>
                <a:tc rowSpan="2">
                  <a:txBody>
                    <a:bodyPr/>
                    <a:lstStyle/>
                    <a:p>
                      <a:pPr algn="ctr" fontAlgn="ctr"/>
                      <a:r>
                        <a:rPr lang="en-IN" sz="800" b="0" i="0" u="none" strike="noStrike" dirty="0">
                          <a:effectLst/>
                          <a:latin typeface="Avenir Next" panose="020B0503020202020204" pitchFamily="34" charset="0"/>
                        </a:rPr>
                        <a:t>1000</a:t>
                      </a:r>
                      <a:endParaRPr lang="en-IN" sz="800" b="0" i="0" u="none" strike="noStrike" dirty="0">
                        <a:solidFill>
                          <a:srgbClr val="000000"/>
                        </a:solidFill>
                        <a:effectLst/>
                        <a:latin typeface="Avenir Next" panose="020B0503020202020204" pitchFamily="34" charset="0"/>
                      </a:endParaRPr>
                    </a:p>
                    <a:p>
                      <a:pPr algn="ctr" fontAlgn="ctr"/>
                      <a:r>
                        <a:rPr lang="en-IN" sz="800" b="0" i="0" u="none" strike="noStrike" dirty="0">
                          <a:effectLst/>
                          <a:latin typeface="Avenir Next" panose="020B0503020202020204" pitchFamily="34" charset="0"/>
                        </a:rPr>
                        <a:t> </a:t>
                      </a: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40000"/>
                        <a:lumOff val="60000"/>
                      </a:schemeClr>
                    </a:solidFill>
                  </a:tcPr>
                </a:tc>
                <a:tc>
                  <a:txBody>
                    <a:bodyPr/>
                    <a:lstStyle/>
                    <a:p>
                      <a:pPr algn="l" fontAlgn="ctr"/>
                      <a:r>
                        <a:rPr lang="en-IN" sz="800" b="0" i="0" u="none" strike="noStrike" dirty="0">
                          <a:effectLst/>
                          <a:latin typeface="Avenir Next" panose="020B0503020202020204" pitchFamily="34" charset="0"/>
                        </a:rPr>
                        <a:t>Same as previous year</a:t>
                      </a: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40000"/>
                        <a:lumOff val="60000"/>
                      </a:schemeClr>
                    </a:solidFill>
                  </a:tcPr>
                </a:tc>
                <a:tc>
                  <a:txBody>
                    <a:bodyPr/>
                    <a:lstStyle/>
                    <a:p>
                      <a:pPr algn="l" fontAlgn="ctr"/>
                      <a:r>
                        <a:rPr lang="en-IN" sz="800" b="0" i="0" u="none" strike="noStrike" dirty="0">
                          <a:effectLst/>
                          <a:latin typeface="Avenir Next" panose="020B0503020202020204" pitchFamily="34" charset="0"/>
                        </a:rPr>
                        <a:t>Content Fees negotiated to $350</a:t>
                      </a: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40000"/>
                        <a:lumOff val="60000"/>
                      </a:schemeClr>
                    </a:solidFill>
                  </a:tcPr>
                </a:tc>
                <a:tc>
                  <a:txBody>
                    <a:bodyPr/>
                    <a:lstStyle/>
                    <a:p>
                      <a:pPr algn="l" fontAlgn="ctr"/>
                      <a:r>
                        <a:rPr lang="en-IN" sz="800" b="0" i="0" u="none" strike="noStrike" dirty="0">
                          <a:effectLst/>
                          <a:latin typeface="Avenir Next" panose="020B0503020202020204" pitchFamily="34" charset="0"/>
                        </a:rPr>
                        <a:t>More Teacher's Added with Annual Increment of 10%</a:t>
                      </a: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40000"/>
                        <a:lumOff val="60000"/>
                      </a:schemeClr>
                    </a:solidFill>
                  </a:tcPr>
                </a:tc>
                <a:tc>
                  <a:txBody>
                    <a:bodyPr/>
                    <a:lstStyle/>
                    <a:p>
                      <a:pPr algn="l" fontAlgn="ctr"/>
                      <a:r>
                        <a:rPr lang="en-IN" sz="800" b="0" i="0" u="none" strike="noStrike" kern="1200" dirty="0">
                          <a:solidFill>
                            <a:schemeClr val="dk1"/>
                          </a:solidFill>
                          <a:effectLst/>
                          <a:latin typeface="Avenir Next" panose="020B0503020202020204" pitchFamily="34" charset="0"/>
                          <a:ea typeface="+mn-ea"/>
                          <a:cs typeface="+mn-cs"/>
                        </a:rPr>
                        <a:t>Same as Previous Year</a:t>
                      </a:r>
                    </a:p>
                  </a:txBody>
                  <a:tcPr marL="4626" marR="4626" marT="4626" marB="0" anchor="ctr">
                    <a:solidFill>
                      <a:schemeClr val="accent2">
                        <a:lumMod val="40000"/>
                        <a:lumOff val="60000"/>
                      </a:schemeClr>
                    </a:solidFill>
                  </a:tcPr>
                </a:tc>
                <a:tc>
                  <a:txBody>
                    <a:bodyPr/>
                    <a:lstStyle/>
                    <a:p>
                      <a:pPr algn="l" fontAlgn="ctr"/>
                      <a:r>
                        <a:rPr lang="en-IN" sz="800" b="0" i="0" u="none" strike="noStrike" kern="1200" dirty="0">
                          <a:solidFill>
                            <a:schemeClr val="dk1"/>
                          </a:solidFill>
                          <a:effectLst/>
                          <a:latin typeface="Avenir Next" panose="020B0503020202020204" pitchFamily="34" charset="0"/>
                          <a:ea typeface="+mn-ea"/>
                          <a:cs typeface="+mn-cs"/>
                        </a:rPr>
                        <a:t>1 S&amp;M in US + 5 Support Guy Added and 10% Salary is increased</a:t>
                      </a:r>
                    </a:p>
                  </a:txBody>
                  <a:tcPr marL="9525" marR="9525" marT="9525" marB="0" anchor="ctr">
                    <a:solidFill>
                      <a:schemeClr val="accent2">
                        <a:lumMod val="40000"/>
                        <a:lumOff val="60000"/>
                      </a:schemeClr>
                    </a:solidFill>
                  </a:tcPr>
                </a:tc>
                <a:tc>
                  <a:txBody>
                    <a:bodyPr/>
                    <a:lstStyle/>
                    <a:p>
                      <a:pPr algn="l" fontAlgn="ctr"/>
                      <a:r>
                        <a:rPr lang="en-IN" sz="800" b="0" i="0" u="none" strike="noStrike" kern="1200" dirty="0">
                          <a:solidFill>
                            <a:schemeClr val="dk1"/>
                          </a:solidFill>
                          <a:effectLst/>
                          <a:latin typeface="Avenir Next" panose="020B0503020202020204" pitchFamily="34" charset="0"/>
                          <a:ea typeface="+mn-ea"/>
                          <a:cs typeface="+mn-cs"/>
                        </a:rPr>
                        <a:t>Extra Equipment &amp; office Space</a:t>
                      </a:r>
                    </a:p>
                  </a:txBody>
                  <a:tcPr marL="9525" marR="9525" marT="9525" marB="0" anchor="ctr">
                    <a:solidFill>
                      <a:schemeClr val="accent2">
                        <a:lumMod val="40000"/>
                        <a:lumOff val="60000"/>
                      </a:schemeClr>
                    </a:solidFill>
                  </a:tcPr>
                </a:tc>
                <a:tc>
                  <a:txBody>
                    <a:bodyPr/>
                    <a:lstStyle/>
                    <a:p>
                      <a:pPr algn="l" fontAlgn="ctr"/>
                      <a:r>
                        <a:rPr lang="en-IN" sz="800" b="0" i="0" u="none" strike="noStrike" kern="1200" dirty="0">
                          <a:solidFill>
                            <a:schemeClr val="dk1"/>
                          </a:solidFill>
                          <a:effectLst/>
                          <a:latin typeface="Avenir Next" panose="020B0503020202020204" pitchFamily="34" charset="0"/>
                          <a:ea typeface="+mn-ea"/>
                          <a:cs typeface="+mn-cs"/>
                        </a:rPr>
                        <a:t>Increased Marketing Cost</a:t>
                      </a:r>
                    </a:p>
                  </a:txBody>
                  <a:tcPr marL="9525" marR="9525" marT="9525" marB="0" anchor="ctr">
                    <a:solidFill>
                      <a:schemeClr val="accent2">
                        <a:lumMod val="40000"/>
                        <a:lumOff val="60000"/>
                      </a:schemeClr>
                    </a:solidFill>
                  </a:tcPr>
                </a:tc>
                <a:tc>
                  <a:txBody>
                    <a:bodyPr/>
                    <a:lstStyle/>
                    <a:p>
                      <a:pPr algn="l" fontAlgn="ctr"/>
                      <a:r>
                        <a:rPr lang="en-IN" sz="900" b="0" i="0" u="none" strike="noStrike" kern="1200" dirty="0">
                          <a:solidFill>
                            <a:schemeClr val="dk1"/>
                          </a:solidFill>
                          <a:effectLst/>
                          <a:latin typeface="Avenir Next" panose="020B0503020202020204" pitchFamily="34" charset="0"/>
                          <a:ea typeface="+mn-ea"/>
                          <a:cs typeface="+mn-cs"/>
                        </a:rPr>
                        <a:t> </a:t>
                      </a:r>
                    </a:p>
                  </a:txBody>
                  <a:tcPr marL="9525" marR="9525" marT="9525" marB="0" anchor="ctr">
                    <a:solidFill>
                      <a:schemeClr val="accent2">
                        <a:lumMod val="40000"/>
                        <a:lumOff val="60000"/>
                      </a:schemeClr>
                    </a:solidFill>
                  </a:tcPr>
                </a:tc>
                <a:tc>
                  <a:txBody>
                    <a:bodyPr/>
                    <a:lstStyle/>
                    <a:p>
                      <a:pPr algn="l" fontAlgn="ctr"/>
                      <a:r>
                        <a:rPr lang="en-IN" sz="900" b="0" i="0" u="none" strike="noStrike" kern="1200" dirty="0">
                          <a:solidFill>
                            <a:schemeClr val="dk1"/>
                          </a:solidFill>
                          <a:effectLst/>
                          <a:latin typeface="Avenir Next" panose="020B0503020202020204" pitchFamily="34" charset="0"/>
                          <a:ea typeface="+mn-ea"/>
                          <a:cs typeface="+mn-cs"/>
                        </a:rPr>
                        <a:t>Calculated on Similar Model</a:t>
                      </a:r>
                    </a:p>
                  </a:txBody>
                  <a:tcPr marL="9525" marR="9525" marT="9525" marB="0" anchor="ctr">
                    <a:solidFill>
                      <a:schemeClr val="accent2">
                        <a:lumMod val="40000"/>
                        <a:lumOff val="60000"/>
                      </a:schemeClr>
                    </a:solidFill>
                  </a:tcPr>
                </a:tc>
                <a:tc>
                  <a:txBody>
                    <a:bodyPr/>
                    <a:lstStyle/>
                    <a:p>
                      <a:pPr algn="l" fontAlgn="ctr"/>
                      <a:r>
                        <a:rPr lang="en-IN" sz="900" b="0" i="0" u="none" strike="noStrike" kern="1200" dirty="0">
                          <a:solidFill>
                            <a:schemeClr val="dk1"/>
                          </a:solidFill>
                          <a:effectLst/>
                          <a:latin typeface="Avenir Next" panose="020B0503020202020204" pitchFamily="34" charset="0"/>
                          <a:ea typeface="+mn-ea"/>
                          <a:cs typeface="+mn-cs"/>
                        </a:rPr>
                        <a:t> </a:t>
                      </a:r>
                    </a:p>
                  </a:txBody>
                  <a:tcPr marL="9525" marR="9525" marT="9525" marB="0" anchor="ctr">
                    <a:solidFill>
                      <a:schemeClr val="accent2">
                        <a:lumMod val="40000"/>
                        <a:lumOff val="60000"/>
                      </a:schemeClr>
                    </a:solidFill>
                  </a:tcPr>
                </a:tc>
                <a:tc>
                  <a:txBody>
                    <a:bodyPr/>
                    <a:lstStyle/>
                    <a:p>
                      <a:pPr algn="l" fontAlgn="ctr"/>
                      <a:r>
                        <a:rPr lang="en-IN" sz="800" b="0" i="0" u="none" strike="noStrike" kern="1200" dirty="0">
                          <a:solidFill>
                            <a:schemeClr val="dk1"/>
                          </a:solidFill>
                          <a:effectLst/>
                          <a:latin typeface="Avenir Next" panose="020B0503020202020204" pitchFamily="34" charset="0"/>
                          <a:ea typeface="+mn-ea"/>
                          <a:cs typeface="+mn-cs"/>
                        </a:rPr>
                        <a:t> </a:t>
                      </a:r>
                    </a:p>
                  </a:txBody>
                  <a:tcPr marL="9525" marR="9525" marT="9525" marB="0" anchor="ctr">
                    <a:solidFill>
                      <a:schemeClr val="accent2">
                        <a:lumMod val="40000"/>
                        <a:lumOff val="60000"/>
                      </a:schemeClr>
                    </a:solidFill>
                  </a:tcPr>
                </a:tc>
                <a:extLst>
                  <a:ext uri="{0D108BD9-81ED-4DB2-BD59-A6C34878D82A}">
                    <a16:rowId xmlns:a16="http://schemas.microsoft.com/office/drawing/2014/main" val="1579581127"/>
                  </a:ext>
                </a:extLst>
              </a:tr>
              <a:tr h="303136">
                <a:tc vMerge="1">
                  <a:txBody>
                    <a:bodyPr/>
                    <a:lstStyle/>
                    <a:p>
                      <a:pPr algn="l" fontAlgn="ctr"/>
                      <a:endParaRPr lang="en-IN" sz="1000" b="1" i="0" u="none" strike="noStrike" dirty="0">
                        <a:solidFill>
                          <a:srgbClr val="000000"/>
                        </a:solidFill>
                        <a:effectLst/>
                        <a:latin typeface="Avenir Next Demi Bold" panose="020B0503020202020204" pitchFamily="34" charset="0"/>
                      </a:endParaRPr>
                    </a:p>
                  </a:txBody>
                  <a:tcPr marL="4626" marR="4626" marT="4626" marB="0" anchor="ctr">
                    <a:solidFill>
                      <a:schemeClr val="accent1">
                        <a:lumMod val="40000"/>
                        <a:lumOff val="60000"/>
                      </a:schemeClr>
                    </a:solidFill>
                  </a:tcPr>
                </a:tc>
                <a:tc vMerge="1">
                  <a:txBody>
                    <a:bodyPr/>
                    <a:lstStyle/>
                    <a:p>
                      <a:pPr algn="l" fontAlgn="ct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1">
                        <a:lumMod val="40000"/>
                        <a:lumOff val="60000"/>
                      </a:schemeClr>
                    </a:solidFill>
                  </a:tcPr>
                </a:tc>
                <a:tc>
                  <a:txBody>
                    <a:bodyPr/>
                    <a:lstStyle/>
                    <a:p>
                      <a:pPr algn="l" fontAlgn="ctr"/>
                      <a:r>
                        <a:rPr lang="en-IN" sz="800" b="0" i="0" u="none" strike="noStrike" dirty="0">
                          <a:effectLst/>
                          <a:latin typeface="Avenir Next" panose="020B0503020202020204" pitchFamily="34" charset="0"/>
                        </a:rPr>
                        <a:t>1000000</a:t>
                      </a: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40000"/>
                        <a:lumOff val="60000"/>
                      </a:schemeClr>
                    </a:solidFill>
                  </a:tcPr>
                </a:tc>
                <a:tc>
                  <a:txBody>
                    <a:bodyPr/>
                    <a:lstStyle/>
                    <a:p>
                      <a:pPr algn="l" fontAlgn="ctr"/>
                      <a:r>
                        <a:rPr lang="en-IN" sz="800" b="0" i="0" u="none" strike="noStrike" dirty="0">
                          <a:effectLst/>
                          <a:latin typeface="Avenir Next" panose="020B0503020202020204" pitchFamily="34" charset="0"/>
                        </a:rPr>
                        <a:t>350000</a:t>
                      </a: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40000"/>
                        <a:lumOff val="60000"/>
                      </a:schemeClr>
                    </a:solidFill>
                  </a:tcPr>
                </a:tc>
                <a:tc>
                  <a:txBody>
                    <a:bodyPr/>
                    <a:lstStyle/>
                    <a:p>
                      <a:pPr algn="l" fontAlgn="ctr"/>
                      <a:r>
                        <a:rPr lang="en-IN" sz="800" b="0" i="0" u="none" strike="noStrike" dirty="0">
                          <a:effectLst/>
                          <a:latin typeface="Avenir Next" panose="020B0503020202020204" pitchFamily="34" charset="0"/>
                        </a:rPr>
                        <a:t>3300000</a:t>
                      </a: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40000"/>
                        <a:lumOff val="60000"/>
                      </a:schemeClr>
                    </a:solidFill>
                  </a:tcPr>
                </a:tc>
                <a:tc>
                  <a:txBody>
                    <a:bodyPr/>
                    <a:lstStyle/>
                    <a:p>
                      <a:pPr algn="l" fontAlgn="ctr"/>
                      <a:r>
                        <a:rPr lang="en-IN" sz="800" b="0" i="0" u="none" strike="noStrike" kern="1200" dirty="0">
                          <a:solidFill>
                            <a:schemeClr val="dk1"/>
                          </a:solidFill>
                          <a:effectLst/>
                          <a:latin typeface="Avenir Next" panose="020B0503020202020204" pitchFamily="34" charset="0"/>
                          <a:ea typeface="+mn-ea"/>
                          <a:cs typeface="+mn-cs"/>
                        </a:rPr>
                        <a:t>20000</a:t>
                      </a:r>
                    </a:p>
                  </a:txBody>
                  <a:tcPr marL="4626" marR="4626" marT="4626" marB="0" anchor="ctr">
                    <a:solidFill>
                      <a:schemeClr val="accent2">
                        <a:lumMod val="40000"/>
                        <a:lumOff val="60000"/>
                      </a:schemeClr>
                    </a:solidFill>
                  </a:tcPr>
                </a:tc>
                <a:tc>
                  <a:txBody>
                    <a:bodyPr/>
                    <a:lstStyle/>
                    <a:p>
                      <a:pPr algn="l" fontAlgn="ctr"/>
                      <a:r>
                        <a:rPr lang="en-IN" sz="800" b="0" i="0" u="none" strike="noStrike" kern="1200" dirty="0">
                          <a:solidFill>
                            <a:schemeClr val="dk1"/>
                          </a:solidFill>
                          <a:effectLst/>
                          <a:latin typeface="Avenir Next" panose="020B0503020202020204" pitchFamily="34" charset="0"/>
                          <a:ea typeface="+mn-ea"/>
                          <a:cs typeface="+mn-cs"/>
                        </a:rPr>
                        <a:t>506000</a:t>
                      </a:r>
                    </a:p>
                  </a:txBody>
                  <a:tcPr marL="9525" marR="9525" marT="9525" marB="0" anchor="ctr">
                    <a:solidFill>
                      <a:schemeClr val="accent2">
                        <a:lumMod val="40000"/>
                        <a:lumOff val="60000"/>
                      </a:schemeClr>
                    </a:solidFill>
                  </a:tcPr>
                </a:tc>
                <a:tc>
                  <a:txBody>
                    <a:bodyPr/>
                    <a:lstStyle/>
                    <a:p>
                      <a:pPr algn="l" fontAlgn="ctr"/>
                      <a:r>
                        <a:rPr lang="en-IN" sz="800" b="0" i="0" u="none" strike="noStrike" kern="1200" dirty="0">
                          <a:solidFill>
                            <a:schemeClr val="dk1"/>
                          </a:solidFill>
                          <a:effectLst/>
                          <a:latin typeface="Avenir Next" panose="020B0503020202020204" pitchFamily="34" charset="0"/>
                          <a:ea typeface="+mn-ea"/>
                          <a:cs typeface="+mn-cs"/>
                        </a:rPr>
                        <a:t>200000</a:t>
                      </a:r>
                    </a:p>
                  </a:txBody>
                  <a:tcPr marL="9525" marR="9525" marT="9525" marB="0" anchor="ctr">
                    <a:solidFill>
                      <a:schemeClr val="accent2">
                        <a:lumMod val="40000"/>
                        <a:lumOff val="60000"/>
                      </a:schemeClr>
                    </a:solidFill>
                  </a:tcPr>
                </a:tc>
                <a:tc>
                  <a:txBody>
                    <a:bodyPr/>
                    <a:lstStyle/>
                    <a:p>
                      <a:pPr algn="l" fontAlgn="ctr"/>
                      <a:r>
                        <a:rPr lang="en-IN" sz="800" b="0" i="0" u="none" strike="noStrike" kern="1200" dirty="0">
                          <a:solidFill>
                            <a:schemeClr val="dk1"/>
                          </a:solidFill>
                          <a:effectLst/>
                          <a:latin typeface="Avenir Next" panose="020B0503020202020204" pitchFamily="34" charset="0"/>
                          <a:ea typeface="+mn-ea"/>
                          <a:cs typeface="+mn-cs"/>
                        </a:rPr>
                        <a:t>50,000</a:t>
                      </a:r>
                    </a:p>
                  </a:txBody>
                  <a:tcPr marL="9525" marR="9525" marT="9525" marB="0" anchor="ctr">
                    <a:solidFill>
                      <a:schemeClr val="accent2">
                        <a:lumMod val="40000"/>
                        <a:lumOff val="60000"/>
                      </a:schemeClr>
                    </a:solidFill>
                  </a:tcPr>
                </a:tc>
                <a:tc>
                  <a:txBody>
                    <a:bodyPr/>
                    <a:lstStyle/>
                    <a:p>
                      <a:pPr algn="l" fontAlgn="ctr"/>
                      <a:r>
                        <a:rPr lang="en-IN" sz="900" b="0" i="0" u="none" strike="noStrike" kern="1200" dirty="0">
                          <a:solidFill>
                            <a:schemeClr val="dk1"/>
                          </a:solidFill>
                          <a:effectLst/>
                          <a:latin typeface="Avenir Next" panose="020B0503020202020204" pitchFamily="34" charset="0"/>
                          <a:ea typeface="+mn-ea"/>
                          <a:cs typeface="+mn-cs"/>
                        </a:rPr>
                        <a:t>$5.426 M</a:t>
                      </a:r>
                    </a:p>
                  </a:txBody>
                  <a:tcPr marL="9525" marR="9525" marT="9525" marB="0" anchor="ctr">
                    <a:solidFill>
                      <a:schemeClr val="accent2">
                        <a:lumMod val="40000"/>
                        <a:lumOff val="60000"/>
                      </a:schemeClr>
                    </a:solidFill>
                  </a:tcPr>
                </a:tc>
                <a:tc>
                  <a:txBody>
                    <a:bodyPr/>
                    <a:lstStyle/>
                    <a:p>
                      <a:pPr algn="l" fontAlgn="ctr"/>
                      <a:r>
                        <a:rPr lang="en-IN" sz="1000" b="1" i="0" u="none" strike="noStrike" kern="1200" dirty="0">
                          <a:solidFill>
                            <a:schemeClr val="dk1"/>
                          </a:solidFill>
                          <a:effectLst/>
                          <a:latin typeface="Avenir Next Demi Bold" panose="020B0503020202020204" pitchFamily="34" charset="0"/>
                          <a:ea typeface="+mn-ea"/>
                          <a:cs typeface="+mn-cs"/>
                        </a:rPr>
                        <a:t>$5.4 M</a:t>
                      </a:r>
                    </a:p>
                  </a:txBody>
                  <a:tcPr marL="9525" marR="9525" marT="9525" marB="0" anchor="ctr">
                    <a:solidFill>
                      <a:schemeClr val="accent2">
                        <a:lumMod val="40000"/>
                        <a:lumOff val="60000"/>
                      </a:schemeClr>
                    </a:solidFill>
                  </a:tcPr>
                </a:tc>
                <a:tc>
                  <a:txBody>
                    <a:bodyPr/>
                    <a:lstStyle/>
                    <a:p>
                      <a:pPr algn="l" fontAlgn="ctr"/>
                      <a:r>
                        <a:rPr lang="en-IN" sz="900" b="0" i="0" u="none" strike="noStrike" kern="1200" dirty="0">
                          <a:solidFill>
                            <a:schemeClr val="dk1"/>
                          </a:solidFill>
                          <a:effectLst/>
                          <a:latin typeface="Avenir Next" panose="020B0503020202020204" pitchFamily="34" charset="0"/>
                          <a:ea typeface="+mn-ea"/>
                          <a:cs typeface="+mn-cs"/>
                        </a:rPr>
                        <a:t>   99.52%</a:t>
                      </a:r>
                    </a:p>
                  </a:txBody>
                  <a:tcPr marL="9525" marR="9525" marT="9525" marB="0" anchor="ctr">
                    <a:solidFill>
                      <a:schemeClr val="accent2">
                        <a:lumMod val="40000"/>
                        <a:lumOff val="60000"/>
                      </a:schemeClr>
                    </a:solidFill>
                  </a:tcPr>
                </a:tc>
                <a:tc>
                  <a:txBody>
                    <a:bodyPr/>
                    <a:lstStyle/>
                    <a:p>
                      <a:pPr marL="0" algn="l" defTabSz="914400" rtl="0" eaLnBrk="1" fontAlgn="ctr" latinLnBrk="0" hangingPunct="1"/>
                      <a:r>
                        <a:rPr lang="en-IN" sz="1000" b="1" i="0" u="none" strike="noStrike" kern="1200" dirty="0">
                          <a:solidFill>
                            <a:schemeClr val="dk1"/>
                          </a:solidFill>
                          <a:effectLst/>
                          <a:latin typeface="Avenir Next Demi Bold" panose="020B0503020202020204" pitchFamily="34" charset="0"/>
                          <a:ea typeface="+mn-ea"/>
                          <a:cs typeface="+mn-cs"/>
                        </a:rPr>
                        <a:t>-$26K</a:t>
                      </a:r>
                    </a:p>
                  </a:txBody>
                  <a:tcPr marL="9525" marR="9525" marT="9525" marB="0" anchor="ctr">
                    <a:solidFill>
                      <a:schemeClr val="accent2">
                        <a:lumMod val="40000"/>
                        <a:lumOff val="60000"/>
                      </a:schemeClr>
                    </a:solidFill>
                  </a:tcPr>
                </a:tc>
                <a:extLst>
                  <a:ext uri="{0D108BD9-81ED-4DB2-BD59-A6C34878D82A}">
                    <a16:rowId xmlns:a16="http://schemas.microsoft.com/office/drawing/2014/main" val="2724952679"/>
                  </a:ext>
                </a:extLst>
              </a:tr>
              <a:tr h="570223">
                <a:tc rowSpan="2">
                  <a:txBody>
                    <a:bodyPr/>
                    <a:lstStyle/>
                    <a:p>
                      <a:pPr algn="l" fontAlgn="ctr"/>
                      <a:r>
                        <a:rPr lang="en-IN" sz="1000" b="1" i="0" u="none" strike="noStrike" dirty="0">
                          <a:effectLst/>
                          <a:latin typeface="Avenir Next Demi Bold" panose="020B0503020202020204" pitchFamily="34" charset="0"/>
                        </a:rPr>
                        <a:t>2023-24</a:t>
                      </a:r>
                      <a:endParaRPr lang="en-IN" sz="1000" b="1" i="0" u="none" strike="noStrike" dirty="0">
                        <a:solidFill>
                          <a:srgbClr val="000000"/>
                        </a:solidFill>
                        <a:effectLst/>
                        <a:latin typeface="Avenir Next Demi Bold" panose="020B0503020202020204" pitchFamily="34" charset="0"/>
                      </a:endParaRPr>
                    </a:p>
                    <a:p>
                      <a:pPr algn="l" fontAlgn="ctr"/>
                      <a:r>
                        <a:rPr lang="en-IN" sz="800" b="0" i="0" u="none" strike="noStrike" dirty="0">
                          <a:effectLst/>
                          <a:latin typeface="Avenir Next" panose="020B0503020202020204" pitchFamily="34" charset="0"/>
                        </a:rPr>
                        <a:t> </a:t>
                      </a: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60000"/>
                        <a:lumOff val="40000"/>
                      </a:schemeClr>
                    </a:solidFill>
                  </a:tcPr>
                </a:tc>
                <a:tc rowSpan="2">
                  <a:txBody>
                    <a:bodyPr/>
                    <a:lstStyle/>
                    <a:p>
                      <a:pPr algn="ctr" fontAlgn="ctr"/>
                      <a:r>
                        <a:rPr lang="en-IN" sz="800" b="0" i="0" u="none" strike="noStrike" dirty="0">
                          <a:effectLst/>
                          <a:latin typeface="Avenir Next" panose="020B0503020202020204" pitchFamily="34" charset="0"/>
                        </a:rPr>
                        <a:t>10000</a:t>
                      </a:r>
                      <a:endParaRPr lang="en-IN" sz="800" b="0" i="0" u="none" strike="noStrike" dirty="0">
                        <a:solidFill>
                          <a:srgbClr val="000000"/>
                        </a:solidFill>
                        <a:effectLst/>
                        <a:latin typeface="Avenir Next" panose="020B0503020202020204" pitchFamily="34" charset="0"/>
                      </a:endParaRPr>
                    </a:p>
                    <a:p>
                      <a:pPr algn="ctr" fontAlgn="ctr"/>
                      <a:r>
                        <a:rPr lang="en-IN" sz="800" b="0" i="0" u="none" strike="noStrike" dirty="0">
                          <a:effectLst/>
                          <a:latin typeface="Avenir Next" panose="020B0503020202020204" pitchFamily="34" charset="0"/>
                        </a:rPr>
                        <a:t> </a:t>
                      </a: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60000"/>
                        <a:lumOff val="40000"/>
                      </a:schemeClr>
                    </a:solidFill>
                  </a:tcPr>
                </a:tc>
                <a:tc>
                  <a:txBody>
                    <a:bodyPr/>
                    <a:lstStyle/>
                    <a:p>
                      <a:pPr algn="l" fontAlgn="ctr"/>
                      <a:r>
                        <a:rPr lang="en-IN" sz="800" b="0" i="0" u="none" strike="noStrike" dirty="0">
                          <a:effectLst/>
                          <a:latin typeface="Avenir Next" panose="020B0503020202020204" pitchFamily="34" charset="0"/>
                        </a:rPr>
                        <a:t>Same as previous year</a:t>
                      </a: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60000"/>
                        <a:lumOff val="40000"/>
                      </a:schemeClr>
                    </a:solidFill>
                  </a:tcPr>
                </a:tc>
                <a:tc>
                  <a:txBody>
                    <a:bodyPr/>
                    <a:lstStyle/>
                    <a:p>
                      <a:pPr algn="l" fontAlgn="ctr"/>
                      <a:r>
                        <a:rPr lang="en-IN" sz="800" b="0" i="0" u="none" strike="noStrike" dirty="0">
                          <a:effectLst/>
                          <a:latin typeface="Avenir Next" panose="020B0503020202020204" pitchFamily="34" charset="0"/>
                        </a:rPr>
                        <a:t>Content Fees negotiated to $300</a:t>
                      </a: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60000"/>
                        <a:lumOff val="40000"/>
                      </a:schemeClr>
                    </a:solidFill>
                  </a:tcPr>
                </a:tc>
                <a:tc>
                  <a:txBody>
                    <a:bodyPr/>
                    <a:lstStyle/>
                    <a:p>
                      <a:pPr algn="l" fontAlgn="ctr"/>
                      <a:r>
                        <a:rPr lang="en-IN" sz="800" b="0" i="0" u="none" strike="noStrike" dirty="0">
                          <a:effectLst/>
                          <a:latin typeface="Avenir Next" panose="020B0503020202020204" pitchFamily="34" charset="0"/>
                        </a:rPr>
                        <a:t>More Teacher's Added with Annual Increment of 10%</a:t>
                      </a: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60000"/>
                        <a:lumOff val="40000"/>
                      </a:schemeClr>
                    </a:solidFill>
                  </a:tcPr>
                </a:tc>
                <a:tc>
                  <a:txBody>
                    <a:bodyPr/>
                    <a:lstStyle/>
                    <a:p>
                      <a:pPr algn="l" fontAlgn="ctr"/>
                      <a:r>
                        <a:rPr lang="en-IN" sz="800" b="0" i="0" u="none" strike="noStrike" kern="1200" dirty="0">
                          <a:solidFill>
                            <a:schemeClr val="dk1"/>
                          </a:solidFill>
                          <a:effectLst/>
                          <a:latin typeface="Avenir Next" panose="020B0503020202020204" pitchFamily="34" charset="0"/>
                          <a:ea typeface="+mn-ea"/>
                          <a:cs typeface="+mn-cs"/>
                        </a:rPr>
                        <a:t>Same as Previous Year</a:t>
                      </a:r>
                    </a:p>
                  </a:txBody>
                  <a:tcPr marL="4626" marR="4626" marT="4626" marB="0" anchor="ctr">
                    <a:solidFill>
                      <a:schemeClr val="accent2">
                        <a:lumMod val="60000"/>
                        <a:lumOff val="40000"/>
                      </a:schemeClr>
                    </a:solidFill>
                  </a:tcPr>
                </a:tc>
                <a:tc>
                  <a:txBody>
                    <a:bodyPr/>
                    <a:lstStyle/>
                    <a:p>
                      <a:pPr algn="l" fontAlgn="ctr"/>
                      <a:r>
                        <a:rPr lang="en-IN" sz="800" b="0" i="0" u="none" strike="noStrike" kern="1200" dirty="0">
                          <a:solidFill>
                            <a:schemeClr val="dk1"/>
                          </a:solidFill>
                          <a:effectLst/>
                          <a:latin typeface="Avenir Next" panose="020B0503020202020204" pitchFamily="34" charset="0"/>
                          <a:ea typeface="+mn-ea"/>
                          <a:cs typeface="+mn-cs"/>
                        </a:rPr>
                        <a:t>Double the previous years Team Size to Scale</a:t>
                      </a:r>
                    </a:p>
                  </a:txBody>
                  <a:tcPr marL="9525" marR="9525" marT="9525" marB="0" anchor="ctr">
                    <a:solidFill>
                      <a:schemeClr val="accent2">
                        <a:lumMod val="60000"/>
                        <a:lumOff val="40000"/>
                      </a:schemeClr>
                    </a:solidFill>
                  </a:tcPr>
                </a:tc>
                <a:tc>
                  <a:txBody>
                    <a:bodyPr/>
                    <a:lstStyle/>
                    <a:p>
                      <a:pPr algn="l" fontAlgn="ctr"/>
                      <a:r>
                        <a:rPr lang="en-IN" sz="800" b="0" i="0" u="none" strike="noStrike" kern="1200" dirty="0">
                          <a:solidFill>
                            <a:schemeClr val="dk1"/>
                          </a:solidFill>
                          <a:effectLst/>
                          <a:latin typeface="Avenir Next" panose="020B0503020202020204" pitchFamily="34" charset="0"/>
                          <a:ea typeface="+mn-ea"/>
                          <a:cs typeface="+mn-cs"/>
                        </a:rPr>
                        <a:t>Extra Equipment &amp; office Space</a:t>
                      </a:r>
                    </a:p>
                  </a:txBody>
                  <a:tcPr marL="9525" marR="9525" marT="9525" marB="0" anchor="ctr">
                    <a:solidFill>
                      <a:schemeClr val="accent2">
                        <a:lumMod val="60000"/>
                        <a:lumOff val="40000"/>
                      </a:schemeClr>
                    </a:solidFill>
                  </a:tcPr>
                </a:tc>
                <a:tc>
                  <a:txBody>
                    <a:bodyPr/>
                    <a:lstStyle/>
                    <a:p>
                      <a:pPr algn="l" fontAlgn="ctr"/>
                      <a:endParaRPr lang="en-IN" sz="800" b="0" i="0" u="none" strike="noStrike" kern="1200" dirty="0">
                        <a:solidFill>
                          <a:schemeClr val="dk1"/>
                        </a:solidFill>
                        <a:effectLst/>
                        <a:latin typeface="Avenir Next" panose="020B0503020202020204" pitchFamily="34" charset="0"/>
                        <a:ea typeface="+mn-ea"/>
                        <a:cs typeface="+mn-cs"/>
                      </a:endParaRPr>
                    </a:p>
                  </a:txBody>
                  <a:tcPr marL="9525" marR="9525" marT="9525" marB="0" anchor="ctr">
                    <a:solidFill>
                      <a:schemeClr val="accent2">
                        <a:lumMod val="60000"/>
                        <a:lumOff val="40000"/>
                      </a:schemeClr>
                    </a:solidFill>
                  </a:tcPr>
                </a:tc>
                <a:tc>
                  <a:txBody>
                    <a:bodyPr/>
                    <a:lstStyle/>
                    <a:p>
                      <a:pPr algn="l" fontAlgn="ctr"/>
                      <a:endParaRPr lang="en-IN" sz="900" b="0" i="0" u="none" strike="noStrike" kern="1200" dirty="0">
                        <a:solidFill>
                          <a:schemeClr val="dk1"/>
                        </a:solidFill>
                        <a:effectLst/>
                        <a:latin typeface="Avenir Next" panose="020B0503020202020204" pitchFamily="34" charset="0"/>
                        <a:ea typeface="+mn-ea"/>
                        <a:cs typeface="+mn-cs"/>
                      </a:endParaRPr>
                    </a:p>
                  </a:txBody>
                  <a:tcPr marL="9525" marR="9525" marT="9525" marB="0" anchor="ctr">
                    <a:solidFill>
                      <a:schemeClr val="accent2">
                        <a:lumMod val="60000"/>
                        <a:lumOff val="40000"/>
                      </a:schemeClr>
                    </a:solidFill>
                  </a:tcPr>
                </a:tc>
                <a:tc>
                  <a:txBody>
                    <a:bodyPr/>
                    <a:lstStyle/>
                    <a:p>
                      <a:pPr algn="l" fontAlgn="ctr"/>
                      <a:r>
                        <a:rPr lang="en-IN" sz="900" b="0" i="0" u="none" strike="noStrike" kern="1200" dirty="0">
                          <a:solidFill>
                            <a:schemeClr val="dk1"/>
                          </a:solidFill>
                          <a:effectLst/>
                          <a:latin typeface="Avenir Next" panose="020B0503020202020204" pitchFamily="34" charset="0"/>
                          <a:ea typeface="+mn-ea"/>
                          <a:cs typeface="+mn-cs"/>
                        </a:rPr>
                        <a:t>Independent School Established, No Revenue Sharing</a:t>
                      </a:r>
                      <a:br>
                        <a:rPr lang="en-IN" sz="900" b="0" i="0" u="none" strike="noStrike" kern="1200" dirty="0">
                          <a:solidFill>
                            <a:schemeClr val="dk1"/>
                          </a:solidFill>
                          <a:effectLst/>
                          <a:latin typeface="Avenir Next" panose="020B0503020202020204" pitchFamily="34" charset="0"/>
                          <a:ea typeface="+mn-ea"/>
                          <a:cs typeface="+mn-cs"/>
                        </a:rPr>
                      </a:br>
                      <a:r>
                        <a:rPr lang="en-IN" sz="900" b="0" i="0" u="none" strike="noStrike" kern="1200" dirty="0">
                          <a:solidFill>
                            <a:schemeClr val="dk1"/>
                          </a:solidFill>
                          <a:effectLst/>
                          <a:latin typeface="Avenir Next" panose="020B0503020202020204" pitchFamily="34" charset="0"/>
                          <a:ea typeface="+mn-ea"/>
                          <a:cs typeface="+mn-cs"/>
                        </a:rPr>
                        <a:t>Can operate as a public school with federal funding of $6K/ Student</a:t>
                      </a:r>
                    </a:p>
                  </a:txBody>
                  <a:tcPr marL="9525" marR="9525" marT="9525" marB="0" anchor="ctr">
                    <a:solidFill>
                      <a:schemeClr val="accent2">
                        <a:lumMod val="60000"/>
                        <a:lumOff val="40000"/>
                      </a:schemeClr>
                    </a:solidFill>
                  </a:tcPr>
                </a:tc>
                <a:tc>
                  <a:txBody>
                    <a:bodyPr/>
                    <a:lstStyle/>
                    <a:p>
                      <a:pPr algn="l" fontAlgn="ctr"/>
                      <a:endParaRPr lang="en-IN" sz="900" b="0" i="0" u="none" strike="noStrike" kern="1200" dirty="0">
                        <a:solidFill>
                          <a:schemeClr val="dk1"/>
                        </a:solidFill>
                        <a:effectLst/>
                        <a:latin typeface="Avenir Next" panose="020B0503020202020204" pitchFamily="34" charset="0"/>
                        <a:ea typeface="+mn-ea"/>
                        <a:cs typeface="+mn-cs"/>
                      </a:endParaRPr>
                    </a:p>
                  </a:txBody>
                  <a:tcPr marL="9525" marR="9525" marT="9525" marB="0" anchor="ctr">
                    <a:solidFill>
                      <a:schemeClr val="accent2">
                        <a:lumMod val="60000"/>
                        <a:lumOff val="40000"/>
                      </a:schemeClr>
                    </a:solidFill>
                  </a:tcPr>
                </a:tc>
                <a:tc>
                  <a:txBody>
                    <a:bodyPr/>
                    <a:lstStyle/>
                    <a:p>
                      <a:pPr algn="l" fontAlgn="ctr"/>
                      <a:r>
                        <a:rPr lang="en-IN" sz="800" b="0" i="0" u="none" strike="noStrike" kern="1200" dirty="0">
                          <a:solidFill>
                            <a:schemeClr val="dk1"/>
                          </a:solidFill>
                          <a:effectLst/>
                          <a:latin typeface="Avenir Next" panose="020B0503020202020204" pitchFamily="34" charset="0"/>
                          <a:ea typeface="+mn-ea"/>
                          <a:cs typeface="+mn-cs"/>
                        </a:rPr>
                        <a:t> </a:t>
                      </a:r>
                    </a:p>
                  </a:txBody>
                  <a:tcPr marL="9525" marR="9525" marT="9525" marB="0" anchor="ctr">
                    <a:solidFill>
                      <a:schemeClr val="accent2">
                        <a:lumMod val="60000"/>
                        <a:lumOff val="40000"/>
                      </a:schemeClr>
                    </a:solidFill>
                  </a:tcPr>
                </a:tc>
                <a:extLst>
                  <a:ext uri="{0D108BD9-81ED-4DB2-BD59-A6C34878D82A}">
                    <a16:rowId xmlns:a16="http://schemas.microsoft.com/office/drawing/2014/main" val="896757307"/>
                  </a:ext>
                </a:extLst>
              </a:tr>
              <a:tr h="303136">
                <a:tc vMerge="1">
                  <a:txBody>
                    <a:bodyPr/>
                    <a:lstStyle/>
                    <a:p>
                      <a:pPr algn="l" fontAlgn="ct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1">
                        <a:lumMod val="60000"/>
                        <a:lumOff val="40000"/>
                      </a:schemeClr>
                    </a:solidFill>
                  </a:tcPr>
                </a:tc>
                <a:tc vMerge="1">
                  <a:txBody>
                    <a:bodyPr/>
                    <a:lstStyle/>
                    <a:p>
                      <a:pPr algn="l" fontAlgn="ct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1">
                        <a:lumMod val="60000"/>
                        <a:lumOff val="40000"/>
                      </a:schemeClr>
                    </a:solidFill>
                  </a:tcPr>
                </a:tc>
                <a:tc>
                  <a:txBody>
                    <a:bodyPr/>
                    <a:lstStyle/>
                    <a:p>
                      <a:pPr algn="l" fontAlgn="ctr"/>
                      <a:r>
                        <a:rPr lang="en-IN" sz="800" b="0" i="0" u="none" strike="noStrike" dirty="0">
                          <a:effectLst/>
                          <a:latin typeface="Avenir Next" panose="020B0503020202020204" pitchFamily="34" charset="0"/>
                        </a:rPr>
                        <a:t>10000000</a:t>
                      </a: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60000"/>
                        <a:lumOff val="40000"/>
                      </a:schemeClr>
                    </a:solidFill>
                  </a:tcPr>
                </a:tc>
                <a:tc>
                  <a:txBody>
                    <a:bodyPr/>
                    <a:lstStyle/>
                    <a:p>
                      <a:pPr algn="l" fontAlgn="ctr"/>
                      <a:r>
                        <a:rPr lang="en-IN" sz="800" b="0" i="0" u="none" strike="noStrike" dirty="0">
                          <a:effectLst/>
                          <a:latin typeface="Avenir Next" panose="020B0503020202020204" pitchFamily="34" charset="0"/>
                        </a:rPr>
                        <a:t>3000000</a:t>
                      </a: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60000"/>
                        <a:lumOff val="40000"/>
                      </a:schemeClr>
                    </a:solidFill>
                  </a:tcPr>
                </a:tc>
                <a:tc>
                  <a:txBody>
                    <a:bodyPr/>
                    <a:lstStyle/>
                    <a:p>
                      <a:pPr algn="l" fontAlgn="ctr"/>
                      <a:r>
                        <a:rPr lang="en-IN" sz="800" b="0" i="0" u="none" strike="noStrike" dirty="0">
                          <a:effectLst/>
                          <a:latin typeface="Avenir Next" panose="020B0503020202020204" pitchFamily="34" charset="0"/>
                        </a:rPr>
                        <a:t>36300000</a:t>
                      </a: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60000"/>
                        <a:lumOff val="40000"/>
                      </a:schemeClr>
                    </a:solidFill>
                  </a:tcPr>
                </a:tc>
                <a:tc>
                  <a:txBody>
                    <a:bodyPr/>
                    <a:lstStyle/>
                    <a:p>
                      <a:pPr algn="l" fontAlgn="ctr"/>
                      <a:r>
                        <a:rPr lang="en-IN" sz="800" b="0" i="0" u="none" strike="noStrike" kern="1200" dirty="0">
                          <a:solidFill>
                            <a:schemeClr val="dk1"/>
                          </a:solidFill>
                          <a:effectLst/>
                          <a:latin typeface="Avenir Next" panose="020B0503020202020204" pitchFamily="34" charset="0"/>
                          <a:ea typeface="+mn-ea"/>
                          <a:cs typeface="+mn-cs"/>
                        </a:rPr>
                        <a:t>20000</a:t>
                      </a:r>
                    </a:p>
                  </a:txBody>
                  <a:tcPr marL="4626" marR="4626" marT="4626" marB="0" anchor="ctr">
                    <a:solidFill>
                      <a:schemeClr val="accent2">
                        <a:lumMod val="60000"/>
                        <a:lumOff val="40000"/>
                      </a:schemeClr>
                    </a:solidFill>
                  </a:tcPr>
                </a:tc>
                <a:tc>
                  <a:txBody>
                    <a:bodyPr/>
                    <a:lstStyle/>
                    <a:p>
                      <a:pPr algn="l" fontAlgn="ctr"/>
                      <a:r>
                        <a:rPr lang="en-IN" sz="800" b="0" i="0" u="none" strike="noStrike" kern="1200" dirty="0">
                          <a:solidFill>
                            <a:schemeClr val="dk1"/>
                          </a:solidFill>
                          <a:effectLst/>
                          <a:latin typeface="Avenir Next" panose="020B0503020202020204" pitchFamily="34" charset="0"/>
                          <a:ea typeface="+mn-ea"/>
                          <a:cs typeface="+mn-cs"/>
                        </a:rPr>
                        <a:t>1113200</a:t>
                      </a:r>
                    </a:p>
                  </a:txBody>
                  <a:tcPr marL="9525" marR="9525" marT="9525" marB="0" anchor="ctr">
                    <a:solidFill>
                      <a:schemeClr val="accent2">
                        <a:lumMod val="60000"/>
                        <a:lumOff val="40000"/>
                      </a:schemeClr>
                    </a:solidFill>
                  </a:tcPr>
                </a:tc>
                <a:tc>
                  <a:txBody>
                    <a:bodyPr/>
                    <a:lstStyle/>
                    <a:p>
                      <a:pPr algn="l" fontAlgn="ctr"/>
                      <a:r>
                        <a:rPr lang="en-IN" sz="800" b="0" i="0" u="none" strike="noStrike" kern="1200" dirty="0">
                          <a:solidFill>
                            <a:schemeClr val="dk1"/>
                          </a:solidFill>
                          <a:effectLst/>
                          <a:latin typeface="Avenir Next" panose="020B0503020202020204" pitchFamily="34" charset="0"/>
                          <a:ea typeface="+mn-ea"/>
                          <a:cs typeface="+mn-cs"/>
                        </a:rPr>
                        <a:t>500000</a:t>
                      </a:r>
                    </a:p>
                  </a:txBody>
                  <a:tcPr marL="9525" marR="9525" marT="9525" marB="0" anchor="ctr">
                    <a:solidFill>
                      <a:schemeClr val="accent2">
                        <a:lumMod val="60000"/>
                        <a:lumOff val="40000"/>
                      </a:schemeClr>
                    </a:solidFill>
                  </a:tcPr>
                </a:tc>
                <a:tc>
                  <a:txBody>
                    <a:bodyPr/>
                    <a:lstStyle/>
                    <a:p>
                      <a:pPr algn="l" fontAlgn="ctr"/>
                      <a:r>
                        <a:rPr lang="en-IN" sz="800" b="0" i="0" u="none" strike="noStrike" kern="1200" dirty="0">
                          <a:solidFill>
                            <a:schemeClr val="dk1"/>
                          </a:solidFill>
                          <a:effectLst/>
                          <a:latin typeface="Avenir Next" panose="020B0503020202020204" pitchFamily="34" charset="0"/>
                          <a:ea typeface="+mn-ea"/>
                          <a:cs typeface="+mn-cs"/>
                        </a:rPr>
                        <a:t>2,50,000</a:t>
                      </a:r>
                    </a:p>
                  </a:txBody>
                  <a:tcPr marL="9525" marR="9525" marT="9525" marB="0" anchor="ctr">
                    <a:solidFill>
                      <a:schemeClr val="accent2">
                        <a:lumMod val="60000"/>
                        <a:lumOff val="40000"/>
                      </a:schemeClr>
                    </a:solidFill>
                  </a:tcPr>
                </a:tc>
                <a:tc>
                  <a:txBody>
                    <a:bodyPr/>
                    <a:lstStyle/>
                    <a:p>
                      <a:pPr algn="l" fontAlgn="ctr"/>
                      <a:r>
                        <a:rPr lang="en-IN" sz="900" b="0" i="0" u="none" strike="noStrike" kern="1200" dirty="0">
                          <a:solidFill>
                            <a:schemeClr val="dk1"/>
                          </a:solidFill>
                          <a:effectLst/>
                          <a:latin typeface="Avenir Next" panose="020B0503020202020204" pitchFamily="34" charset="0"/>
                          <a:ea typeface="+mn-ea"/>
                          <a:cs typeface="+mn-cs"/>
                        </a:rPr>
                        <a:t>$51.18 M</a:t>
                      </a:r>
                    </a:p>
                  </a:txBody>
                  <a:tcPr marL="9525" marR="9525" marT="9525" marB="0" anchor="ctr">
                    <a:solidFill>
                      <a:schemeClr val="accent2">
                        <a:lumMod val="60000"/>
                        <a:lumOff val="40000"/>
                      </a:schemeClr>
                    </a:solidFill>
                  </a:tcPr>
                </a:tc>
                <a:tc>
                  <a:txBody>
                    <a:bodyPr/>
                    <a:lstStyle/>
                    <a:p>
                      <a:pPr marL="0" algn="l" defTabSz="914400" rtl="0" eaLnBrk="1" fontAlgn="ctr" latinLnBrk="0" hangingPunct="1"/>
                      <a:r>
                        <a:rPr lang="en-IN" sz="1000" b="1" i="0" u="none" strike="noStrike" kern="1200" dirty="0">
                          <a:solidFill>
                            <a:schemeClr val="dk1"/>
                          </a:solidFill>
                          <a:effectLst/>
                          <a:latin typeface="Avenir Next Demi Bold" panose="020B0503020202020204" pitchFamily="34" charset="0"/>
                          <a:ea typeface="+mn-ea"/>
                          <a:cs typeface="+mn-cs"/>
                        </a:rPr>
                        <a:t>$67.5 M</a:t>
                      </a:r>
                    </a:p>
                  </a:txBody>
                  <a:tcPr marL="9525" marR="9525" marT="9525" marB="0" anchor="ctr">
                    <a:solidFill>
                      <a:schemeClr val="accent2">
                        <a:lumMod val="60000"/>
                        <a:lumOff val="40000"/>
                      </a:schemeClr>
                    </a:solidFill>
                  </a:tcPr>
                </a:tc>
                <a:tc>
                  <a:txBody>
                    <a:bodyPr/>
                    <a:lstStyle/>
                    <a:p>
                      <a:pPr algn="l" fontAlgn="ctr"/>
                      <a:r>
                        <a:rPr lang="en-IN" sz="900" b="0" i="0" u="none" strike="noStrike" kern="1200" dirty="0">
                          <a:solidFill>
                            <a:schemeClr val="dk1"/>
                          </a:solidFill>
                          <a:effectLst/>
                          <a:latin typeface="Avenir Next" panose="020B0503020202020204" pitchFamily="34" charset="0"/>
                          <a:ea typeface="+mn-ea"/>
                          <a:cs typeface="+mn-cs"/>
                        </a:rPr>
                        <a:t>131.88%</a:t>
                      </a:r>
                    </a:p>
                  </a:txBody>
                  <a:tcPr marL="9525" marR="9525" marT="9525" marB="0" anchor="ctr">
                    <a:solidFill>
                      <a:schemeClr val="accent2">
                        <a:lumMod val="60000"/>
                        <a:lumOff val="40000"/>
                      </a:schemeClr>
                    </a:solidFill>
                  </a:tcPr>
                </a:tc>
                <a:tc>
                  <a:txBody>
                    <a:bodyPr/>
                    <a:lstStyle/>
                    <a:p>
                      <a:pPr algn="l" fontAlgn="ctr"/>
                      <a:r>
                        <a:rPr lang="en-IN" sz="1000" b="1" i="0" u="none" strike="noStrike" kern="1200" dirty="0">
                          <a:solidFill>
                            <a:schemeClr val="dk1"/>
                          </a:solidFill>
                          <a:effectLst/>
                          <a:latin typeface="Avenir Next Demi Bold" panose="020B0503020202020204" pitchFamily="34" charset="0"/>
                          <a:ea typeface="+mn-ea"/>
                          <a:cs typeface="+mn-cs"/>
                        </a:rPr>
                        <a:t>$16.32 M</a:t>
                      </a:r>
                    </a:p>
                  </a:txBody>
                  <a:tcPr marL="9525" marR="9525" marT="9525" marB="0" anchor="ctr">
                    <a:solidFill>
                      <a:schemeClr val="accent2">
                        <a:lumMod val="60000"/>
                        <a:lumOff val="40000"/>
                      </a:schemeClr>
                    </a:solidFill>
                  </a:tcPr>
                </a:tc>
                <a:extLst>
                  <a:ext uri="{0D108BD9-81ED-4DB2-BD59-A6C34878D82A}">
                    <a16:rowId xmlns:a16="http://schemas.microsoft.com/office/drawing/2014/main" val="3113923818"/>
                  </a:ext>
                </a:extLst>
              </a:tr>
            </a:tbl>
          </a:graphicData>
        </a:graphic>
      </p:graphicFrame>
      <p:sp>
        <p:nvSpPr>
          <p:cNvPr id="8" name="TextBox 7">
            <a:extLst>
              <a:ext uri="{FF2B5EF4-FFF2-40B4-BE49-F238E27FC236}">
                <a16:creationId xmlns:a16="http://schemas.microsoft.com/office/drawing/2014/main" id="{AAAF95E8-514E-4443-877A-9B9F19D4D362}"/>
              </a:ext>
            </a:extLst>
          </p:cNvPr>
          <p:cNvSpPr txBox="1"/>
          <p:nvPr/>
        </p:nvSpPr>
        <p:spPr>
          <a:xfrm>
            <a:off x="163349" y="175695"/>
            <a:ext cx="8606077" cy="584775"/>
          </a:xfrm>
          <a:prstGeom prst="rect">
            <a:avLst/>
          </a:prstGeom>
          <a:noFill/>
        </p:spPr>
        <p:txBody>
          <a:bodyPr wrap="square" rtlCol="0">
            <a:spAutoFit/>
          </a:bodyPr>
          <a:lstStyle/>
          <a:p>
            <a:r>
              <a:rPr lang="en-US" sz="3200" dirty="0">
                <a:latin typeface="Avenir Next" panose="020B0503020202020204" pitchFamily="34" charset="0"/>
              </a:rPr>
              <a:t>FINANCIAL PROJECTIONS </a:t>
            </a:r>
            <a:r>
              <a:rPr lang="en-US" sz="3200" b="1" dirty="0">
                <a:solidFill>
                  <a:srgbClr val="C00000"/>
                </a:solidFill>
                <a:latin typeface="Avenir Next Demi Bold" panose="020B0503020202020204" pitchFamily="34" charset="0"/>
              </a:rPr>
              <a:t>| US BUSINESS</a:t>
            </a:r>
          </a:p>
        </p:txBody>
      </p:sp>
      <p:sp>
        <p:nvSpPr>
          <p:cNvPr id="7" name="TextBox 6">
            <a:extLst>
              <a:ext uri="{FF2B5EF4-FFF2-40B4-BE49-F238E27FC236}">
                <a16:creationId xmlns:a16="http://schemas.microsoft.com/office/drawing/2014/main" id="{47F5C505-B55C-6341-9CB5-1E9F7E7144D6}"/>
              </a:ext>
            </a:extLst>
          </p:cNvPr>
          <p:cNvSpPr txBox="1"/>
          <p:nvPr/>
        </p:nvSpPr>
        <p:spPr>
          <a:xfrm>
            <a:off x="163349" y="632942"/>
            <a:ext cx="2311627" cy="281458"/>
          </a:xfrm>
          <a:prstGeom prst="rect">
            <a:avLst/>
          </a:prstGeom>
          <a:noFill/>
        </p:spPr>
        <p:txBody>
          <a:bodyPr wrap="square" rtlCol="0">
            <a:spAutoFit/>
          </a:bodyPr>
          <a:lstStyle/>
          <a:p>
            <a:r>
              <a:rPr lang="en-US" sz="1200" i="1" dirty="0">
                <a:solidFill>
                  <a:srgbClr val="C00000"/>
                </a:solidFill>
                <a:latin typeface="Avenir Next" panose="020B0503020202020204" pitchFamily="34" charset="0"/>
              </a:rPr>
              <a:t>When teacher: student || 1: 20</a:t>
            </a:r>
          </a:p>
        </p:txBody>
      </p:sp>
    </p:spTree>
    <p:extLst>
      <p:ext uri="{BB962C8B-B14F-4D97-AF65-F5344CB8AC3E}">
        <p14:creationId xmlns:p14="http://schemas.microsoft.com/office/powerpoint/2010/main" val="34484984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621B66-BEE7-784E-847D-F9831C635871}"/>
              </a:ext>
            </a:extLst>
          </p:cNvPr>
          <p:cNvSpPr txBox="1"/>
          <p:nvPr/>
        </p:nvSpPr>
        <p:spPr>
          <a:xfrm>
            <a:off x="163349" y="175695"/>
            <a:ext cx="12028651" cy="584775"/>
          </a:xfrm>
          <a:prstGeom prst="rect">
            <a:avLst/>
          </a:prstGeom>
          <a:noFill/>
        </p:spPr>
        <p:txBody>
          <a:bodyPr wrap="square" rtlCol="0">
            <a:spAutoFit/>
          </a:bodyPr>
          <a:lstStyle/>
          <a:p>
            <a:r>
              <a:rPr lang="en-US" sz="3200" dirty="0">
                <a:latin typeface="Avenir Next" panose="020B0503020202020204" pitchFamily="34" charset="0"/>
              </a:rPr>
              <a:t>DATA POINTS </a:t>
            </a:r>
            <a:r>
              <a:rPr lang="en-US" sz="3200" b="1" dirty="0">
                <a:solidFill>
                  <a:srgbClr val="C00000"/>
                </a:solidFill>
                <a:latin typeface="Avenir Next Demi Bold" panose="020B0503020202020204" pitchFamily="34" charset="0"/>
              </a:rPr>
              <a:t>| PRICING</a:t>
            </a:r>
          </a:p>
        </p:txBody>
      </p:sp>
      <p:sp>
        <p:nvSpPr>
          <p:cNvPr id="4" name="Rectangle 3">
            <a:extLst>
              <a:ext uri="{FF2B5EF4-FFF2-40B4-BE49-F238E27FC236}">
                <a16:creationId xmlns:a16="http://schemas.microsoft.com/office/drawing/2014/main" id="{B492A2CB-5753-7641-913D-542659FC32AC}"/>
              </a:ext>
            </a:extLst>
          </p:cNvPr>
          <p:cNvSpPr/>
          <p:nvPr/>
        </p:nvSpPr>
        <p:spPr>
          <a:xfrm>
            <a:off x="348343" y="909935"/>
            <a:ext cx="6096000" cy="646331"/>
          </a:xfrm>
          <a:prstGeom prst="rect">
            <a:avLst/>
          </a:prstGeom>
        </p:spPr>
        <p:txBody>
          <a:bodyPr>
            <a:spAutoFit/>
          </a:bodyPr>
          <a:lstStyle/>
          <a:p>
            <a:br>
              <a:rPr lang="en-IN" dirty="0"/>
            </a:br>
            <a:endParaRPr lang="en-US" dirty="0"/>
          </a:p>
        </p:txBody>
      </p:sp>
      <p:graphicFrame>
        <p:nvGraphicFramePr>
          <p:cNvPr id="6" name="Table 6">
            <a:extLst>
              <a:ext uri="{FF2B5EF4-FFF2-40B4-BE49-F238E27FC236}">
                <a16:creationId xmlns:a16="http://schemas.microsoft.com/office/drawing/2014/main" id="{F8A2E402-23E5-434D-A6FF-C2DB0B0C678A}"/>
              </a:ext>
            </a:extLst>
          </p:cNvPr>
          <p:cNvGraphicFramePr>
            <a:graphicFrameLocks noGrp="1"/>
          </p:cNvGraphicFramePr>
          <p:nvPr>
            <p:extLst>
              <p:ext uri="{D42A27DB-BD31-4B8C-83A1-F6EECF244321}">
                <p14:modId xmlns:p14="http://schemas.microsoft.com/office/powerpoint/2010/main" val="3265145341"/>
              </p:ext>
            </p:extLst>
          </p:nvPr>
        </p:nvGraphicFramePr>
        <p:xfrm>
          <a:off x="658025" y="741451"/>
          <a:ext cx="9760140" cy="4023360"/>
        </p:xfrm>
        <a:graphic>
          <a:graphicData uri="http://schemas.openxmlformats.org/drawingml/2006/table">
            <a:tbl>
              <a:tblPr firstRow="1" bandRow="1">
                <a:tableStyleId>{21E4AEA4-8DFA-4A89-87EB-49C32662AFE0}</a:tableStyleId>
              </a:tblPr>
              <a:tblGrid>
                <a:gridCol w="3644153">
                  <a:extLst>
                    <a:ext uri="{9D8B030D-6E8A-4147-A177-3AD203B41FA5}">
                      <a16:colId xmlns:a16="http://schemas.microsoft.com/office/drawing/2014/main" val="3031630977"/>
                    </a:ext>
                  </a:extLst>
                </a:gridCol>
                <a:gridCol w="6115987">
                  <a:extLst>
                    <a:ext uri="{9D8B030D-6E8A-4147-A177-3AD203B41FA5}">
                      <a16:colId xmlns:a16="http://schemas.microsoft.com/office/drawing/2014/main" val="1636294772"/>
                    </a:ext>
                  </a:extLst>
                </a:gridCol>
              </a:tblGrid>
              <a:tr h="0">
                <a:tc>
                  <a:txBody>
                    <a:bodyPr/>
                    <a:lstStyle/>
                    <a:p>
                      <a:r>
                        <a:rPr lang="en-US" sz="1000" b="0" i="0" dirty="0">
                          <a:latin typeface="Avenir Next" panose="020B0503020202020204" pitchFamily="34" charset="0"/>
                        </a:rPr>
                        <a:t>Data</a:t>
                      </a:r>
                    </a:p>
                  </a:txBody>
                  <a:tcPr/>
                </a:tc>
                <a:tc>
                  <a:txBody>
                    <a:bodyPr/>
                    <a:lstStyle/>
                    <a:p>
                      <a:r>
                        <a:rPr lang="en-US" sz="1000" b="0" i="0" dirty="0">
                          <a:latin typeface="Avenir Next" panose="020B0503020202020204" pitchFamily="34" charset="0"/>
                        </a:rPr>
                        <a:t>Sources</a:t>
                      </a:r>
                    </a:p>
                  </a:txBody>
                  <a:tcPr/>
                </a:tc>
                <a:extLst>
                  <a:ext uri="{0D108BD9-81ED-4DB2-BD59-A6C34878D82A}">
                    <a16:rowId xmlns:a16="http://schemas.microsoft.com/office/drawing/2014/main" val="2764482918"/>
                  </a:ext>
                </a:extLst>
              </a:tr>
              <a:tr h="189181">
                <a:tc>
                  <a:txBody>
                    <a:bodyPr/>
                    <a:lstStyle/>
                    <a:p>
                      <a:r>
                        <a:rPr lang="en-IN" sz="1000" b="0" i="0" dirty="0">
                          <a:latin typeface="Avenir Next" panose="020B0503020202020204" pitchFamily="34" charset="0"/>
                        </a:rPr>
                        <a:t>The private high school average is $14,821 per year.</a:t>
                      </a:r>
                      <a:endParaRPr lang="en-US" sz="1000" b="0" i="0" dirty="0">
                        <a:latin typeface="Avenir Next" panose="020B0503020202020204" pitchFamily="34" charset="0"/>
                      </a:endParaRPr>
                    </a:p>
                  </a:txBody>
                  <a:tcPr/>
                </a:tc>
                <a:tc>
                  <a:txBody>
                    <a:bodyPr/>
                    <a:lstStyle/>
                    <a:p>
                      <a:r>
                        <a:rPr lang="en-US" sz="1000" b="0" i="0" dirty="0">
                          <a:latin typeface="Avenir Next" panose="020B0503020202020204" pitchFamily="34" charset="0"/>
                          <a:hlinkClick r:id="rId2"/>
                        </a:rPr>
                        <a:t>https://www.privateschoolreview.com/tuition-stats/private-school-cost-by-state</a:t>
                      </a:r>
                      <a:r>
                        <a:rPr lang="en-US" sz="1000" b="0" i="0" dirty="0">
                          <a:latin typeface="Avenir Next" panose="020B0503020202020204" pitchFamily="34" charset="0"/>
                        </a:rPr>
                        <a:t> </a:t>
                      </a:r>
                    </a:p>
                  </a:txBody>
                  <a:tcPr/>
                </a:tc>
                <a:extLst>
                  <a:ext uri="{0D108BD9-81ED-4DB2-BD59-A6C34878D82A}">
                    <a16:rowId xmlns:a16="http://schemas.microsoft.com/office/drawing/2014/main" val="910251022"/>
                  </a:ext>
                </a:extLst>
              </a:tr>
              <a:tr h="189181">
                <a:tc>
                  <a:txBody>
                    <a:bodyPr/>
                    <a:lstStyle/>
                    <a:p>
                      <a:r>
                        <a:rPr lang="en-US" sz="1000" b="0" i="0" dirty="0">
                          <a:latin typeface="Avenir Next" panose="020B0503020202020204" pitchFamily="34" charset="0"/>
                        </a:rPr>
                        <a:t>The public high school education cost varies between $500-$1000/ per year in the US</a:t>
                      </a:r>
                    </a:p>
                  </a:txBody>
                  <a:tcPr/>
                </a:tc>
                <a:tc>
                  <a:txBody>
                    <a:bodyPr/>
                    <a:lstStyle/>
                    <a:p>
                      <a:r>
                        <a:rPr lang="en-US" sz="1000" b="0" i="0" dirty="0">
                          <a:latin typeface="Avenir Next" panose="020B0503020202020204" pitchFamily="34" charset="0"/>
                          <a:hlinkClick r:id="rId3"/>
                        </a:rPr>
                        <a:t>https://www.publicschoolreview.com/blog/the-hidden-costs-of-public-education</a:t>
                      </a:r>
                      <a:r>
                        <a:rPr lang="en-US" sz="1000" b="0" i="0" dirty="0">
                          <a:latin typeface="Avenir Next" panose="020B0503020202020204" pitchFamily="34" charset="0"/>
                        </a:rPr>
                        <a:t> </a:t>
                      </a:r>
                    </a:p>
                  </a:txBody>
                  <a:tcPr/>
                </a:tc>
                <a:extLst>
                  <a:ext uri="{0D108BD9-81ED-4DB2-BD59-A6C34878D82A}">
                    <a16:rowId xmlns:a16="http://schemas.microsoft.com/office/drawing/2014/main" val="653334712"/>
                  </a:ext>
                </a:extLst>
              </a:tr>
              <a:tr h="261943">
                <a:tc>
                  <a:txBody>
                    <a:bodyPr/>
                    <a:lstStyle/>
                    <a:p>
                      <a:r>
                        <a:rPr lang="en-US" sz="1000" b="0" i="0" dirty="0">
                          <a:latin typeface="Avenir Next" panose="020B0503020202020204" pitchFamily="34" charset="0"/>
                        </a:rPr>
                        <a:t>Fees of an avg. public high schools INR 1,40,000 (~$2000)</a:t>
                      </a:r>
                    </a:p>
                    <a:p>
                      <a:r>
                        <a:rPr lang="en-US" sz="1000" b="0" i="0" dirty="0">
                          <a:latin typeface="Avenir Next" panose="020B0503020202020204" pitchFamily="34" charset="0"/>
                        </a:rPr>
                        <a:t>Shiv Nadar: INR 2,80,000 (~$4000)</a:t>
                      </a:r>
                    </a:p>
                  </a:txBody>
                  <a:tcPr/>
                </a:tc>
                <a:tc>
                  <a:txBody>
                    <a:bodyPr/>
                    <a:lstStyle/>
                    <a:p>
                      <a:r>
                        <a:rPr lang="en-US" sz="1000" b="0" i="0" dirty="0">
                          <a:latin typeface="Avenir Next" panose="020B0503020202020204" pitchFamily="34" charset="0"/>
                          <a:hlinkClick r:id="rId4"/>
                        </a:rPr>
                        <a:t>https://school.edufever.com/schools/delhi-public-school-rk-puram/#Fee_Structure</a:t>
                      </a:r>
                      <a:endParaRPr lang="en-US" sz="1000" b="0" i="0" dirty="0">
                        <a:latin typeface="Avenir Next" panose="020B0503020202020204" pitchFamily="34" charset="0"/>
                      </a:endParaRPr>
                    </a:p>
                    <a:p>
                      <a:endParaRPr lang="en-US" sz="1000" b="0" i="0" dirty="0">
                        <a:latin typeface="Avenir Next" panose="020B0503020202020204" pitchFamily="34" charset="0"/>
                      </a:endParaRPr>
                    </a:p>
                  </a:txBody>
                  <a:tcPr/>
                </a:tc>
                <a:extLst>
                  <a:ext uri="{0D108BD9-81ED-4DB2-BD59-A6C34878D82A}">
                    <a16:rowId xmlns:a16="http://schemas.microsoft.com/office/drawing/2014/main" val="1286712080"/>
                  </a:ext>
                </a:extLst>
              </a:tr>
              <a:tr h="189181">
                <a:tc>
                  <a:txBody>
                    <a:bodyPr/>
                    <a:lstStyle/>
                    <a:p>
                      <a:r>
                        <a:rPr lang="en-US" sz="1000" b="0" i="0" dirty="0">
                          <a:latin typeface="Avenir Next" panose="020B0503020202020204" pitchFamily="34" charset="0"/>
                        </a:rPr>
                        <a:t>One year of augmenting career courses for high School students - INR 1,40,000 (~$2000)</a:t>
                      </a:r>
                    </a:p>
                  </a:txBody>
                  <a:tcPr/>
                </a:tc>
                <a:tc>
                  <a:txBody>
                    <a:bodyPr/>
                    <a:lstStyle/>
                    <a:p>
                      <a:r>
                        <a:rPr lang="en-US" sz="1000" b="0" i="0" dirty="0">
                          <a:latin typeface="Avenir Next" panose="020B0503020202020204" pitchFamily="34" charset="0"/>
                          <a:hlinkClick r:id="rId5"/>
                        </a:rPr>
                        <a:t>https://edugorilla.com/aakash-neet-fee-structure-admission-procedure-review/</a:t>
                      </a:r>
                      <a:r>
                        <a:rPr lang="en-US" sz="1000" b="0" i="0" dirty="0">
                          <a:latin typeface="Avenir Next" panose="020B0503020202020204" pitchFamily="34" charset="0"/>
                        </a:rPr>
                        <a:t> </a:t>
                      </a:r>
                    </a:p>
                  </a:txBody>
                  <a:tcPr/>
                </a:tc>
                <a:extLst>
                  <a:ext uri="{0D108BD9-81ED-4DB2-BD59-A6C34878D82A}">
                    <a16:rowId xmlns:a16="http://schemas.microsoft.com/office/drawing/2014/main" val="2929161385"/>
                  </a:ext>
                </a:extLst>
              </a:tr>
              <a:tr h="480228">
                <a:tc>
                  <a:txBody>
                    <a:bodyPr/>
                    <a:lstStyle/>
                    <a:p>
                      <a:r>
                        <a:rPr lang="en-US" sz="1000" b="0" i="0" dirty="0">
                          <a:latin typeface="Avenir Next" panose="020B0503020202020204" pitchFamily="34" charset="0"/>
                        </a:rPr>
                        <a:t>Udacity Data Science Course : INR 80K for 4 month</a:t>
                      </a:r>
                    </a:p>
                    <a:p>
                      <a:r>
                        <a:rPr lang="en-US" sz="1000" b="0" i="0" dirty="0">
                          <a:latin typeface="Avenir Next" panose="020B0503020202020204" pitchFamily="34" charset="0"/>
                        </a:rPr>
                        <a:t>Edx Data Science Course : INR 100K for 14 months</a:t>
                      </a:r>
                    </a:p>
                  </a:txBody>
                  <a:tcPr/>
                </a:tc>
                <a:tc>
                  <a:txBody>
                    <a:bodyPr/>
                    <a:lstStyle/>
                    <a:p>
                      <a:r>
                        <a:rPr lang="en-US" sz="1000" b="0" i="0" dirty="0">
                          <a:latin typeface="Avenir Next" panose="020B0503020202020204" pitchFamily="34" charset="0"/>
                          <a:hlinkClick r:id="rId6"/>
                        </a:rPr>
                        <a:t>https://www.udacity.com/course/data-scientist-nanodegree--nd025</a:t>
                      </a:r>
                      <a:endParaRPr lang="en-US" sz="1000" b="0" i="0" dirty="0">
                        <a:latin typeface="Avenir Next" panose="020B0503020202020204" pitchFamily="34" charset="0"/>
                      </a:endParaRPr>
                    </a:p>
                    <a:p>
                      <a:endParaRPr lang="en-US" sz="1000" b="0" i="0" dirty="0">
                        <a:latin typeface="Avenir Next" panose="020B0503020202020204" pitchFamily="34" charset="0"/>
                      </a:endParaRPr>
                    </a:p>
                    <a:p>
                      <a:r>
                        <a:rPr lang="en-US" sz="1000" b="0" i="0" dirty="0">
                          <a:latin typeface="Avenir Next" panose="020B0503020202020204" pitchFamily="34" charset="0"/>
                          <a:hlinkClick r:id="rId7"/>
                        </a:rPr>
                        <a:t>https://www.edx.org/micromasters/mitx-statistics-and-data-science</a:t>
                      </a:r>
                      <a:endParaRPr lang="en-US" sz="1000" b="0" i="0" dirty="0">
                        <a:latin typeface="Avenir Next" panose="020B0503020202020204" pitchFamily="34" charset="0"/>
                      </a:endParaRPr>
                    </a:p>
                    <a:p>
                      <a:endParaRPr lang="en-US" sz="1000" b="0" i="0" dirty="0">
                        <a:latin typeface="Avenir Next" panose="020B0503020202020204" pitchFamily="34" charset="0"/>
                      </a:endParaRPr>
                    </a:p>
                  </a:txBody>
                  <a:tcPr/>
                </a:tc>
                <a:extLst>
                  <a:ext uri="{0D108BD9-81ED-4DB2-BD59-A6C34878D82A}">
                    <a16:rowId xmlns:a16="http://schemas.microsoft.com/office/drawing/2014/main" val="3189587051"/>
                  </a:ext>
                </a:extLst>
              </a:tr>
              <a:tr h="552990">
                <a:tc>
                  <a:txBody>
                    <a:bodyPr/>
                    <a:lstStyle/>
                    <a:p>
                      <a:r>
                        <a:rPr lang="en-US" sz="1000" b="0" i="0" dirty="0">
                          <a:latin typeface="Avenir Next" panose="020B0503020202020204" pitchFamily="34" charset="0"/>
                        </a:rPr>
                        <a:t>Edureka: INR 2,22, 450 + GST</a:t>
                      </a:r>
                    </a:p>
                    <a:p>
                      <a:endParaRPr lang="en-US" sz="1000" b="0" i="0" dirty="0">
                        <a:latin typeface="Avenir Next" panose="020B0503020202020204" pitchFamily="34" charset="0"/>
                      </a:endParaRPr>
                    </a:p>
                    <a:p>
                      <a:endParaRPr lang="en-US" sz="1000" b="0" i="0" dirty="0">
                        <a:latin typeface="Avenir Next" panose="020B0503020202020204" pitchFamily="34" charset="0"/>
                      </a:endParaRPr>
                    </a:p>
                  </a:txBody>
                  <a:tcPr/>
                </a:tc>
                <a:tc>
                  <a:txBody>
                    <a:bodyPr/>
                    <a:lstStyle/>
                    <a:p>
                      <a:r>
                        <a:rPr lang="en-US" sz="1000" b="0" i="0" dirty="0">
                          <a:latin typeface="Avenir Next" panose="020B0503020202020204" pitchFamily="34" charset="0"/>
                          <a:hlinkClick r:id="rId8"/>
                        </a:rPr>
                        <a:t>https://www.edureka.co/post-graduate/machine-learning-and-ai?utm_source=search&amp;utm_medium=google&amp;utm_campaign=ET-PGPINML-30-Search-Data-Science-Mid-Intent-Minus-18-24&amp;gclid=EAIaIQobChMI7NLQ9tWB7AIV9CCtBh2JZAfbEAAYBCAAEgLx2PD_BwE</a:t>
                      </a:r>
                      <a:r>
                        <a:rPr lang="en-US" sz="1000" b="0" i="0" dirty="0">
                          <a:latin typeface="Avenir Next" panose="020B0503020202020204" pitchFamily="34" charset="0"/>
                        </a:rPr>
                        <a:t> </a:t>
                      </a:r>
                    </a:p>
                  </a:txBody>
                  <a:tcPr/>
                </a:tc>
                <a:extLst>
                  <a:ext uri="{0D108BD9-81ED-4DB2-BD59-A6C34878D82A}">
                    <a16:rowId xmlns:a16="http://schemas.microsoft.com/office/drawing/2014/main" val="1091370965"/>
                  </a:ext>
                </a:extLst>
              </a:tr>
              <a:tr h="261943">
                <a:tc>
                  <a:txBody>
                    <a:bodyPr/>
                    <a:lstStyle/>
                    <a:p>
                      <a:r>
                        <a:rPr lang="en-US" sz="1000" b="0" i="0" dirty="0">
                          <a:latin typeface="Avenir Next" panose="020B0503020202020204" pitchFamily="34" charset="0"/>
                        </a:rPr>
                        <a:t>Median Salary of Teachers in US: $60K</a:t>
                      </a:r>
                    </a:p>
                  </a:txBody>
                  <a:tcPr/>
                </a:tc>
                <a:tc>
                  <a:txBody>
                    <a:bodyPr/>
                    <a:lstStyle/>
                    <a:p>
                      <a:r>
                        <a:rPr lang="en-US" sz="1000" b="0" i="0" dirty="0">
                          <a:latin typeface="Avenir Next" panose="020B0503020202020204" pitchFamily="34" charset="0"/>
                          <a:hlinkClick r:id="rId9"/>
                        </a:rPr>
                        <a:t>https://money.usnews.com/careers/best-jobs/high-school-teacher/salary#:~:text=High%20School%20Teachers%20made%20a,paid%2025%20percent%20made%20%2447%2C980</a:t>
                      </a:r>
                      <a:r>
                        <a:rPr lang="en-US" sz="1000" b="0" i="0" dirty="0">
                          <a:latin typeface="Avenir Next" panose="020B0503020202020204" pitchFamily="34" charset="0"/>
                        </a:rPr>
                        <a:t>. </a:t>
                      </a:r>
                    </a:p>
                  </a:txBody>
                  <a:tcPr/>
                </a:tc>
                <a:extLst>
                  <a:ext uri="{0D108BD9-81ED-4DB2-BD59-A6C34878D82A}">
                    <a16:rowId xmlns:a16="http://schemas.microsoft.com/office/drawing/2014/main" val="2374285341"/>
                  </a:ext>
                </a:extLst>
              </a:tr>
              <a:tr h="0">
                <a:tc>
                  <a:txBody>
                    <a:bodyPr/>
                    <a:lstStyle/>
                    <a:p>
                      <a:r>
                        <a:rPr lang="en-US" sz="1000" b="0" i="0" dirty="0">
                          <a:latin typeface="Avenir Next" panose="020B0503020202020204" pitchFamily="34" charset="0"/>
                        </a:rPr>
                        <a:t>Content Fees (with Teachers support from K12.com) - $2000</a:t>
                      </a:r>
                    </a:p>
                  </a:txBody>
                  <a:tcPr/>
                </a:tc>
                <a:tc>
                  <a:txBody>
                    <a:bodyPr/>
                    <a:lstStyle/>
                    <a:p>
                      <a:r>
                        <a:rPr lang="en-US" sz="1000" b="0" i="0" dirty="0">
                          <a:latin typeface="Avenir Next" panose="020B0503020202020204" pitchFamily="34" charset="0"/>
                          <a:hlinkClick r:id="rId10"/>
                        </a:rPr>
                        <a:t>https://www.k12courses.com/course-pricing</a:t>
                      </a:r>
                      <a:r>
                        <a:rPr lang="en-US" sz="1000" b="0" i="0" dirty="0">
                          <a:latin typeface="Avenir Next" panose="020B0503020202020204" pitchFamily="34" charset="0"/>
                        </a:rPr>
                        <a:t> </a:t>
                      </a:r>
                    </a:p>
                  </a:txBody>
                  <a:tcPr/>
                </a:tc>
                <a:extLst>
                  <a:ext uri="{0D108BD9-81ED-4DB2-BD59-A6C34878D82A}">
                    <a16:rowId xmlns:a16="http://schemas.microsoft.com/office/drawing/2014/main" val="2303760980"/>
                  </a:ext>
                </a:extLst>
              </a:tr>
            </a:tbl>
          </a:graphicData>
        </a:graphic>
      </p:graphicFrame>
    </p:spTree>
    <p:extLst>
      <p:ext uri="{BB962C8B-B14F-4D97-AF65-F5344CB8AC3E}">
        <p14:creationId xmlns:p14="http://schemas.microsoft.com/office/powerpoint/2010/main" val="20354638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98FCEBD-AD63-584E-96BA-F83166BA67A0}"/>
              </a:ext>
            </a:extLst>
          </p:cNvPr>
          <p:cNvSpPr/>
          <p:nvPr/>
        </p:nvSpPr>
        <p:spPr>
          <a:xfrm>
            <a:off x="348341" y="4513399"/>
            <a:ext cx="11495314" cy="2168906"/>
          </a:xfrm>
          <a:prstGeom prst="rect">
            <a:avLst/>
          </a:prstGeom>
          <a:solidFill>
            <a:schemeClr val="accent2">
              <a:lumMod val="5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ectangle 9">
            <a:extLst>
              <a:ext uri="{FF2B5EF4-FFF2-40B4-BE49-F238E27FC236}">
                <a16:creationId xmlns:a16="http://schemas.microsoft.com/office/drawing/2014/main" id="{A50B058D-70E0-C946-B578-7989EEE69D48}"/>
              </a:ext>
            </a:extLst>
          </p:cNvPr>
          <p:cNvSpPr/>
          <p:nvPr/>
        </p:nvSpPr>
        <p:spPr>
          <a:xfrm>
            <a:off x="348341" y="785255"/>
            <a:ext cx="11495315" cy="3679443"/>
          </a:xfrm>
          <a:prstGeom prst="rect">
            <a:avLst/>
          </a:pr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B0621B66-BEE7-784E-847D-F9831C635871}"/>
              </a:ext>
            </a:extLst>
          </p:cNvPr>
          <p:cNvSpPr txBox="1"/>
          <p:nvPr/>
        </p:nvSpPr>
        <p:spPr>
          <a:xfrm>
            <a:off x="163349" y="175695"/>
            <a:ext cx="12028651" cy="584775"/>
          </a:xfrm>
          <a:prstGeom prst="rect">
            <a:avLst/>
          </a:prstGeom>
          <a:noFill/>
        </p:spPr>
        <p:txBody>
          <a:bodyPr wrap="square" rtlCol="0">
            <a:spAutoFit/>
          </a:bodyPr>
          <a:lstStyle/>
          <a:p>
            <a:r>
              <a:rPr lang="en-US" sz="3200" dirty="0">
                <a:solidFill>
                  <a:schemeClr val="tx1">
                    <a:lumMod val="75000"/>
                    <a:lumOff val="25000"/>
                  </a:schemeClr>
                </a:solidFill>
                <a:latin typeface="Avenir Next" panose="020B0503020202020204" pitchFamily="34" charset="0"/>
              </a:rPr>
              <a:t>ORGANIZATIONAL</a:t>
            </a:r>
            <a:r>
              <a:rPr lang="en-US" sz="3200" b="1" dirty="0">
                <a:solidFill>
                  <a:srgbClr val="C00000"/>
                </a:solidFill>
                <a:latin typeface="Avenir Next Demi Bold" panose="020B0503020202020204" pitchFamily="34" charset="0"/>
              </a:rPr>
              <a:t> ROADMAP | COURSERA</a:t>
            </a:r>
          </a:p>
        </p:txBody>
      </p:sp>
      <p:sp>
        <p:nvSpPr>
          <p:cNvPr id="4" name="Rectangle 3">
            <a:extLst>
              <a:ext uri="{FF2B5EF4-FFF2-40B4-BE49-F238E27FC236}">
                <a16:creationId xmlns:a16="http://schemas.microsoft.com/office/drawing/2014/main" id="{B492A2CB-5753-7641-913D-542659FC32AC}"/>
              </a:ext>
            </a:extLst>
          </p:cNvPr>
          <p:cNvSpPr/>
          <p:nvPr/>
        </p:nvSpPr>
        <p:spPr>
          <a:xfrm>
            <a:off x="348343" y="909935"/>
            <a:ext cx="6096000" cy="646331"/>
          </a:xfrm>
          <a:prstGeom prst="rect">
            <a:avLst/>
          </a:prstGeom>
        </p:spPr>
        <p:txBody>
          <a:bodyPr>
            <a:spAutoFit/>
          </a:bodyPr>
          <a:lstStyle/>
          <a:p>
            <a:br>
              <a:rPr lang="en-IN" dirty="0"/>
            </a:br>
            <a:endParaRPr lang="en-US" dirty="0"/>
          </a:p>
        </p:txBody>
      </p:sp>
      <p:sp>
        <p:nvSpPr>
          <p:cNvPr id="7" name="TextBox 6">
            <a:extLst>
              <a:ext uri="{FF2B5EF4-FFF2-40B4-BE49-F238E27FC236}">
                <a16:creationId xmlns:a16="http://schemas.microsoft.com/office/drawing/2014/main" id="{6EAF874E-1E2D-4C4D-BADF-4AC7BFB74DCD}"/>
              </a:ext>
            </a:extLst>
          </p:cNvPr>
          <p:cNvSpPr txBox="1"/>
          <p:nvPr/>
        </p:nvSpPr>
        <p:spPr>
          <a:xfrm>
            <a:off x="348342" y="934721"/>
            <a:ext cx="5747658" cy="3504806"/>
          </a:xfrm>
          <a:prstGeom prst="rect">
            <a:avLst/>
          </a:prstGeom>
          <a:noFill/>
        </p:spPr>
        <p:txBody>
          <a:bodyPr wrap="square" rtlCol="0">
            <a:spAutoFit/>
          </a:bodyPr>
          <a:lstStyle/>
          <a:p>
            <a:pPr marL="285750" indent="-285750">
              <a:lnSpc>
                <a:spcPct val="110000"/>
              </a:lnSpc>
              <a:spcAft>
                <a:spcPts val="300"/>
              </a:spcAft>
              <a:buFont typeface="Arial" panose="020B0604020202020204" pitchFamily="34" charset="0"/>
              <a:buChar char="•"/>
            </a:pPr>
            <a:r>
              <a:rPr lang="en-US" sz="1000" dirty="0">
                <a:latin typeface="Avenir Next" panose="020B0503020202020204" pitchFamily="34" charset="0"/>
              </a:rPr>
              <a:t>Fall ‘11 | </a:t>
            </a:r>
            <a:r>
              <a:rPr lang="en-IN" sz="1000" dirty="0">
                <a:latin typeface="Avenir Next" panose="020B0503020202020204" pitchFamily="34" charset="0"/>
              </a:rPr>
              <a:t>Stanford profs. Andrew Ng &amp; Daphne Koller put a ML course online</a:t>
            </a:r>
          </a:p>
          <a:p>
            <a:pPr marL="285750" indent="-285750">
              <a:lnSpc>
                <a:spcPct val="110000"/>
              </a:lnSpc>
              <a:spcAft>
                <a:spcPts val="300"/>
              </a:spcAft>
              <a:buFont typeface="Arial" panose="020B0604020202020204" pitchFamily="34" charset="0"/>
              <a:buChar char="•"/>
            </a:pPr>
            <a:r>
              <a:rPr lang="en-IN" sz="1000" dirty="0">
                <a:latin typeface="Avenir Next" panose="020B0503020202020204" pitchFamily="34" charset="0"/>
              </a:rPr>
              <a:t>Oct ‘11 | With over 100K students viewing the course, the pair thought of the platform ‘Coursera’</a:t>
            </a:r>
          </a:p>
          <a:p>
            <a:pPr marL="285750" indent="-285750">
              <a:lnSpc>
                <a:spcPct val="110000"/>
              </a:lnSpc>
              <a:spcAft>
                <a:spcPts val="300"/>
              </a:spcAft>
              <a:buFont typeface="Arial" panose="020B0604020202020204" pitchFamily="34" charset="0"/>
              <a:buChar char="•"/>
            </a:pPr>
            <a:r>
              <a:rPr lang="en-IN" sz="1000" dirty="0">
                <a:latin typeface="Avenir Next" panose="020B0503020202020204" pitchFamily="34" charset="0"/>
              </a:rPr>
              <a:t>Apr ‘12 | Series A funding of $16 M with launch of the the online platform</a:t>
            </a:r>
          </a:p>
          <a:p>
            <a:pPr marL="285750" indent="-285750">
              <a:lnSpc>
                <a:spcPct val="110000"/>
              </a:lnSpc>
              <a:spcAft>
                <a:spcPts val="300"/>
              </a:spcAft>
              <a:buFont typeface="Arial" panose="020B0604020202020204" pitchFamily="34" charset="0"/>
              <a:buChar char="•"/>
            </a:pPr>
            <a:r>
              <a:rPr lang="en-IN" sz="1000" dirty="0">
                <a:latin typeface="Avenir Next" panose="020B0503020202020204" pitchFamily="34" charset="0"/>
              </a:rPr>
              <a:t>Jul ‘12 | 0.68 M+ students registered for 43 courses</a:t>
            </a:r>
          </a:p>
          <a:p>
            <a:pPr marL="285750" indent="-285750">
              <a:lnSpc>
                <a:spcPct val="110000"/>
              </a:lnSpc>
              <a:spcAft>
                <a:spcPts val="300"/>
              </a:spcAft>
              <a:buFont typeface="Arial" panose="020B0604020202020204" pitchFamily="34" charset="0"/>
              <a:buChar char="•"/>
            </a:pPr>
            <a:r>
              <a:rPr lang="en-IN" sz="1000" dirty="0">
                <a:latin typeface="Avenir Next" panose="020B0503020202020204" pitchFamily="34" charset="0"/>
              </a:rPr>
              <a:t>Jan ’13 | Launched a freemium model; Everything is free, candidate to pay only for receiving certificate</a:t>
            </a:r>
          </a:p>
          <a:p>
            <a:pPr marL="285750" indent="-285750">
              <a:lnSpc>
                <a:spcPct val="110000"/>
              </a:lnSpc>
              <a:spcAft>
                <a:spcPts val="300"/>
              </a:spcAft>
              <a:buFont typeface="Arial" panose="020B0604020202020204" pitchFamily="34" charset="0"/>
              <a:buChar char="•"/>
            </a:pPr>
            <a:r>
              <a:rPr lang="en-IN" sz="1000" dirty="0">
                <a:latin typeface="Avenir Next" panose="020B0503020202020204" pitchFamily="34" charset="0"/>
              </a:rPr>
              <a:t>Apr ’13 | 5M users globally</a:t>
            </a:r>
          </a:p>
          <a:p>
            <a:pPr marL="285750" indent="-285750">
              <a:lnSpc>
                <a:spcPct val="110000"/>
              </a:lnSpc>
              <a:spcAft>
                <a:spcPts val="300"/>
              </a:spcAft>
              <a:buFont typeface="Arial" panose="020B0604020202020204" pitchFamily="34" charset="0"/>
              <a:buChar char="•"/>
            </a:pPr>
            <a:r>
              <a:rPr lang="en-IN" sz="1000" dirty="0">
                <a:latin typeface="Avenir Next" panose="020B0503020202020204" pitchFamily="34" charset="0"/>
              </a:rPr>
              <a:t>Jul ’13 | 83 institutional partners across 16 countries</a:t>
            </a:r>
          </a:p>
          <a:p>
            <a:pPr marL="285750" indent="-285750">
              <a:lnSpc>
                <a:spcPct val="110000"/>
              </a:lnSpc>
              <a:spcAft>
                <a:spcPts val="300"/>
              </a:spcAft>
              <a:buFont typeface="Arial" panose="020B0604020202020204" pitchFamily="34" charset="0"/>
              <a:buChar char="•"/>
            </a:pPr>
            <a:r>
              <a:rPr lang="en-IN" sz="1000" dirty="0">
                <a:latin typeface="Avenir Next" panose="020B0503020202020204" pitchFamily="34" charset="0"/>
              </a:rPr>
              <a:t>Sep ’13 | $1M revenue from 25k learners</a:t>
            </a:r>
          </a:p>
          <a:p>
            <a:pPr marL="285750" indent="-285750">
              <a:lnSpc>
                <a:spcPct val="110000"/>
              </a:lnSpc>
              <a:spcAft>
                <a:spcPts val="300"/>
              </a:spcAft>
              <a:buFont typeface="Arial" panose="020B0604020202020204" pitchFamily="34" charset="0"/>
              <a:buChar char="•"/>
            </a:pPr>
            <a:r>
              <a:rPr lang="en-IN" sz="1000" dirty="0">
                <a:latin typeface="Avenir Next" panose="020B0503020202020204" pitchFamily="34" charset="0"/>
              </a:rPr>
              <a:t>Jan ’14 | Diversification of products to different specializations</a:t>
            </a:r>
          </a:p>
          <a:p>
            <a:pPr marL="285750" indent="-285750">
              <a:lnSpc>
                <a:spcPct val="110000"/>
              </a:lnSpc>
              <a:spcAft>
                <a:spcPts val="300"/>
              </a:spcAft>
              <a:buFont typeface="Arial" panose="020B0604020202020204" pitchFamily="34" charset="0"/>
              <a:buChar char="•"/>
            </a:pPr>
            <a:r>
              <a:rPr lang="en-IN" sz="1000" dirty="0">
                <a:latin typeface="Avenir Next" panose="020B0503020202020204" pitchFamily="34" charset="0"/>
              </a:rPr>
              <a:t>Mar ’14 | Added a mobile app</a:t>
            </a:r>
          </a:p>
          <a:p>
            <a:pPr marL="285750" indent="-285750">
              <a:lnSpc>
                <a:spcPct val="110000"/>
              </a:lnSpc>
              <a:spcAft>
                <a:spcPts val="300"/>
              </a:spcAft>
              <a:buFont typeface="Arial" panose="020B0604020202020204" pitchFamily="34" charset="0"/>
              <a:buChar char="•"/>
            </a:pPr>
            <a:r>
              <a:rPr lang="en-IN" sz="1000" dirty="0">
                <a:latin typeface="Avenir Next" panose="020B0503020202020204" pitchFamily="34" charset="0"/>
              </a:rPr>
              <a:t>Oct ’14 | Moved paywall ahead for certificates (a strategic move)</a:t>
            </a:r>
          </a:p>
          <a:p>
            <a:pPr marL="285750" indent="-285750">
              <a:lnSpc>
                <a:spcPct val="110000"/>
              </a:lnSpc>
              <a:spcAft>
                <a:spcPts val="300"/>
              </a:spcAft>
              <a:buFont typeface="Arial" panose="020B0604020202020204" pitchFamily="34" charset="0"/>
              <a:buChar char="•"/>
            </a:pPr>
            <a:r>
              <a:rPr lang="en-IN" sz="1000" dirty="0">
                <a:latin typeface="Avenir Next" panose="020B0503020202020204" pitchFamily="34" charset="0"/>
              </a:rPr>
              <a:t>Oct ’14 | $1M monthly revenue</a:t>
            </a:r>
          </a:p>
          <a:p>
            <a:pPr marL="285750" indent="-285750">
              <a:lnSpc>
                <a:spcPct val="110000"/>
              </a:lnSpc>
              <a:spcAft>
                <a:spcPts val="300"/>
              </a:spcAft>
              <a:buFont typeface="Arial" panose="020B0604020202020204" pitchFamily="34" charset="0"/>
              <a:buChar char="•"/>
            </a:pPr>
            <a:r>
              <a:rPr lang="en-IN" sz="1000" dirty="0">
                <a:latin typeface="Avenir Next" panose="020B0503020202020204" pitchFamily="34" charset="0"/>
              </a:rPr>
              <a:t>Late ’14 | launched its own on-demand courses to liberate candidate from semester cycles</a:t>
            </a:r>
          </a:p>
          <a:p>
            <a:pPr marL="285750" indent="-285750">
              <a:lnSpc>
                <a:spcPct val="110000"/>
              </a:lnSpc>
              <a:spcAft>
                <a:spcPts val="300"/>
              </a:spcAft>
              <a:buFont typeface="Arial" panose="020B0604020202020204" pitchFamily="34" charset="0"/>
              <a:buChar char="•"/>
            </a:pPr>
            <a:r>
              <a:rPr lang="en-IN" sz="1000" dirty="0">
                <a:latin typeface="Avenir Next" panose="020B0503020202020204" pitchFamily="34" charset="0"/>
              </a:rPr>
              <a:t>May ’15 | Launched online MBA with University of Illinois</a:t>
            </a:r>
          </a:p>
          <a:p>
            <a:pPr marL="285750" indent="-285750">
              <a:lnSpc>
                <a:spcPct val="110000"/>
              </a:lnSpc>
              <a:spcAft>
                <a:spcPts val="300"/>
              </a:spcAft>
              <a:buFont typeface="Arial" panose="020B0604020202020204" pitchFamily="34" charset="0"/>
              <a:buChar char="•"/>
            </a:pPr>
            <a:r>
              <a:rPr lang="en-IN" sz="1000" dirty="0">
                <a:latin typeface="Avenir Next" panose="020B0503020202020204" pitchFamily="34" charset="0"/>
              </a:rPr>
              <a:t>Mid ’15 | Specialization in high demand areas of business, technology, and data sciences</a:t>
            </a:r>
          </a:p>
        </p:txBody>
      </p:sp>
      <p:sp>
        <p:nvSpPr>
          <p:cNvPr id="2" name="Rectangle 1">
            <a:extLst>
              <a:ext uri="{FF2B5EF4-FFF2-40B4-BE49-F238E27FC236}">
                <a16:creationId xmlns:a16="http://schemas.microsoft.com/office/drawing/2014/main" id="{A53926D6-8127-784F-84FD-C382D9877E21}"/>
              </a:ext>
            </a:extLst>
          </p:cNvPr>
          <p:cNvSpPr/>
          <p:nvPr/>
        </p:nvSpPr>
        <p:spPr>
          <a:xfrm>
            <a:off x="6444343" y="897599"/>
            <a:ext cx="5277965" cy="3466334"/>
          </a:xfrm>
          <a:prstGeom prst="rect">
            <a:avLst/>
          </a:prstGeom>
        </p:spPr>
        <p:txBody>
          <a:bodyPr wrap="square">
            <a:spAutoFit/>
          </a:bodyPr>
          <a:lstStyle/>
          <a:p>
            <a:pPr marL="285750" indent="-285750">
              <a:lnSpc>
                <a:spcPct val="110000"/>
              </a:lnSpc>
              <a:spcAft>
                <a:spcPts val="300"/>
              </a:spcAft>
              <a:buFont typeface="Arial" panose="020B0604020202020204" pitchFamily="34" charset="0"/>
              <a:buChar char="•"/>
            </a:pPr>
            <a:r>
              <a:rPr lang="en-IN" sz="1000" dirty="0">
                <a:latin typeface="Avenir Next" panose="020B0503020202020204" pitchFamily="34" charset="0"/>
              </a:rPr>
              <a:t>Early ’16 | Launched financial aid programs for needy students</a:t>
            </a:r>
          </a:p>
          <a:p>
            <a:pPr marL="285750" indent="-285750">
              <a:lnSpc>
                <a:spcPct val="110000"/>
              </a:lnSpc>
              <a:spcAft>
                <a:spcPts val="300"/>
              </a:spcAft>
              <a:buFont typeface="Arial" panose="020B0604020202020204" pitchFamily="34" charset="0"/>
              <a:buChar char="•"/>
            </a:pPr>
            <a:r>
              <a:rPr lang="en-IN" sz="1000" dirty="0">
                <a:latin typeface="Avenir Next" panose="020B0503020202020204" pitchFamily="34" charset="0"/>
              </a:rPr>
              <a:t>Mar, Aug ’16 | Launched two new business lines, “degrees” &amp; “enterprise”</a:t>
            </a:r>
          </a:p>
          <a:p>
            <a:pPr marL="285750" indent="-285750">
              <a:lnSpc>
                <a:spcPct val="110000"/>
              </a:lnSpc>
              <a:spcAft>
                <a:spcPts val="300"/>
              </a:spcAft>
              <a:buFont typeface="Arial" panose="020B0604020202020204" pitchFamily="34" charset="0"/>
              <a:buChar char="•"/>
            </a:pPr>
            <a:r>
              <a:rPr lang="en-IN" sz="1000" dirty="0">
                <a:latin typeface="Avenir Next" panose="020B0503020202020204" pitchFamily="34" charset="0"/>
              </a:rPr>
              <a:t>Jun ’16 | Piloted to paid only courses but came back to the original model</a:t>
            </a:r>
          </a:p>
          <a:p>
            <a:pPr marL="285750" indent="-285750">
              <a:lnSpc>
                <a:spcPct val="110000"/>
              </a:lnSpc>
              <a:spcAft>
                <a:spcPts val="300"/>
              </a:spcAft>
              <a:buFont typeface="Arial" panose="020B0604020202020204" pitchFamily="34" charset="0"/>
              <a:buChar char="•"/>
            </a:pPr>
            <a:r>
              <a:rPr lang="en-IN" sz="1000" dirty="0">
                <a:latin typeface="Avenir Next" panose="020B0503020202020204" pitchFamily="34" charset="0"/>
              </a:rPr>
              <a:t>Jan ’17 | Coursera for Govt. &amp; non-profits launched</a:t>
            </a:r>
          </a:p>
          <a:p>
            <a:pPr marL="285750" indent="-285750">
              <a:lnSpc>
                <a:spcPct val="110000"/>
              </a:lnSpc>
              <a:spcAft>
                <a:spcPts val="300"/>
              </a:spcAft>
              <a:buFont typeface="Arial" panose="020B0604020202020204" pitchFamily="34" charset="0"/>
              <a:buChar char="•"/>
            </a:pPr>
            <a:r>
              <a:rPr lang="en-IN" sz="1000" dirty="0">
                <a:latin typeface="Avenir Next" panose="020B0503020202020204" pitchFamily="34" charset="0"/>
              </a:rPr>
              <a:t>‘17-’18 | Developed a ML-powered search and an internal data analytics tool</a:t>
            </a:r>
          </a:p>
          <a:p>
            <a:pPr marL="285750" indent="-285750">
              <a:lnSpc>
                <a:spcPct val="110000"/>
              </a:lnSpc>
              <a:spcAft>
                <a:spcPts val="300"/>
              </a:spcAft>
              <a:buFont typeface="Arial" panose="020B0604020202020204" pitchFamily="34" charset="0"/>
              <a:buChar char="•"/>
            </a:pPr>
            <a:r>
              <a:rPr lang="en-IN" sz="1000" dirty="0">
                <a:latin typeface="Avenir Next" panose="020B0503020202020204" pitchFamily="34" charset="0"/>
              </a:rPr>
              <a:t>Jan ’18 | Google IT support certificate launched</a:t>
            </a:r>
          </a:p>
          <a:p>
            <a:pPr marL="285750" indent="-285750">
              <a:lnSpc>
                <a:spcPct val="110000"/>
              </a:lnSpc>
              <a:spcAft>
                <a:spcPts val="300"/>
              </a:spcAft>
              <a:buFont typeface="Arial" panose="020B0604020202020204" pitchFamily="34" charset="0"/>
              <a:buChar char="•"/>
            </a:pPr>
            <a:r>
              <a:rPr lang="en-IN" sz="1000" dirty="0">
                <a:latin typeface="Avenir Next" panose="020B0503020202020204" pitchFamily="34" charset="0"/>
              </a:rPr>
              <a:t>Mar ’18 | Launched a MasterTrack™ Certificate, credential of which are eligible for university credits</a:t>
            </a:r>
          </a:p>
          <a:p>
            <a:pPr marL="285750" indent="-285750">
              <a:lnSpc>
                <a:spcPct val="110000"/>
              </a:lnSpc>
              <a:spcAft>
                <a:spcPts val="300"/>
              </a:spcAft>
              <a:buFont typeface="Arial" panose="020B0604020202020204" pitchFamily="34" charset="0"/>
              <a:buChar char="•"/>
            </a:pPr>
            <a:r>
              <a:rPr lang="en-IN" sz="1000" dirty="0">
                <a:latin typeface="Avenir Next" panose="020B0503020202020204" pitchFamily="34" charset="0"/>
              </a:rPr>
              <a:t>Oct ’18 | Forbes estimated the revenue to be around $140 M</a:t>
            </a:r>
          </a:p>
          <a:p>
            <a:pPr marL="285750" indent="-285750">
              <a:lnSpc>
                <a:spcPct val="110000"/>
              </a:lnSpc>
              <a:spcAft>
                <a:spcPts val="300"/>
              </a:spcAft>
              <a:buFont typeface="Arial" panose="020B0604020202020204" pitchFamily="34" charset="0"/>
              <a:buChar char="•"/>
            </a:pPr>
            <a:r>
              <a:rPr lang="en-IN" sz="1000" dirty="0">
                <a:latin typeface="Avenir Next" panose="020B0503020202020204" pitchFamily="34" charset="0"/>
              </a:rPr>
              <a:t>Feb ’19 | Launched Coursera Labs for project-based hands-on learning capabilities</a:t>
            </a:r>
          </a:p>
          <a:p>
            <a:pPr marL="285750" indent="-285750">
              <a:lnSpc>
                <a:spcPct val="110000"/>
              </a:lnSpc>
              <a:spcAft>
                <a:spcPts val="300"/>
              </a:spcAft>
              <a:buFont typeface="Arial" panose="020B0604020202020204" pitchFamily="34" charset="0"/>
              <a:buChar char="•"/>
            </a:pPr>
            <a:r>
              <a:rPr lang="en-IN" sz="1000" dirty="0">
                <a:latin typeface="Avenir Next" panose="020B0503020202020204" pitchFamily="34" charset="0"/>
              </a:rPr>
              <a:t>Jan ’19 | Introduced courses in health care vertical</a:t>
            </a:r>
          </a:p>
          <a:p>
            <a:pPr marL="285750" indent="-285750">
              <a:lnSpc>
                <a:spcPct val="110000"/>
              </a:lnSpc>
              <a:spcAft>
                <a:spcPts val="300"/>
              </a:spcAft>
              <a:buFont typeface="Arial" panose="020B0604020202020204" pitchFamily="34" charset="0"/>
              <a:buChar char="•"/>
            </a:pPr>
            <a:r>
              <a:rPr lang="en-IN" sz="1000" dirty="0">
                <a:latin typeface="Avenir Next" panose="020B0503020202020204" pitchFamily="34" charset="0"/>
              </a:rPr>
              <a:t>Oct ’19 | Coursera for Campus Launched</a:t>
            </a:r>
          </a:p>
          <a:p>
            <a:pPr marL="285750" indent="-285750">
              <a:lnSpc>
                <a:spcPct val="110000"/>
              </a:lnSpc>
              <a:spcAft>
                <a:spcPts val="300"/>
              </a:spcAft>
              <a:buFont typeface="Arial" panose="020B0604020202020204" pitchFamily="34" charset="0"/>
              <a:buChar char="•"/>
            </a:pPr>
            <a:r>
              <a:rPr lang="en-IN" sz="1000" dirty="0">
                <a:latin typeface="Avenir Next" panose="020B0503020202020204" pitchFamily="34" charset="0"/>
              </a:rPr>
              <a:t>Feb ‘20 | Launched annual subscription model (Coursera+)</a:t>
            </a:r>
          </a:p>
          <a:p>
            <a:pPr marL="285750" indent="-285750">
              <a:lnSpc>
                <a:spcPct val="110000"/>
              </a:lnSpc>
              <a:spcAft>
                <a:spcPts val="300"/>
              </a:spcAft>
              <a:buFont typeface="Arial" panose="020B0604020202020204" pitchFamily="34" charset="0"/>
              <a:buChar char="•"/>
            </a:pPr>
            <a:r>
              <a:rPr lang="en-IN" sz="1000" dirty="0">
                <a:latin typeface="Avenir Next" panose="020B0503020202020204" pitchFamily="34" charset="0"/>
              </a:rPr>
              <a:t>Feb ‘20 | Adding 700K users/ month</a:t>
            </a:r>
          </a:p>
          <a:p>
            <a:pPr marL="285750" indent="-285750">
              <a:lnSpc>
                <a:spcPct val="110000"/>
              </a:lnSpc>
              <a:spcAft>
                <a:spcPts val="300"/>
              </a:spcAft>
              <a:buFont typeface="Arial" panose="020B0604020202020204" pitchFamily="34" charset="0"/>
              <a:buChar char="•"/>
            </a:pPr>
            <a:r>
              <a:rPr lang="en-IN" sz="1000" dirty="0">
                <a:latin typeface="Avenir Next" panose="020B0503020202020204" pitchFamily="34" charset="0"/>
              </a:rPr>
              <a:t>May ‘20 | 6,700 active degree students enrolled across Coursera’s 19 degree programs, 2400 corporate customers, 65 M+ learners across 60 countries,  Courses in 20 languages with subtitles in 40</a:t>
            </a:r>
          </a:p>
        </p:txBody>
      </p:sp>
      <p:sp>
        <p:nvSpPr>
          <p:cNvPr id="3" name="TextBox 2">
            <a:extLst>
              <a:ext uri="{FF2B5EF4-FFF2-40B4-BE49-F238E27FC236}">
                <a16:creationId xmlns:a16="http://schemas.microsoft.com/office/drawing/2014/main" id="{64D7BC29-31E2-AF4C-ABB4-A64E173B89C7}"/>
              </a:ext>
            </a:extLst>
          </p:cNvPr>
          <p:cNvSpPr txBox="1"/>
          <p:nvPr/>
        </p:nvSpPr>
        <p:spPr>
          <a:xfrm>
            <a:off x="363331" y="4870715"/>
            <a:ext cx="5617744" cy="1577740"/>
          </a:xfrm>
          <a:prstGeom prst="rect">
            <a:avLst/>
          </a:prstGeom>
          <a:noFill/>
        </p:spPr>
        <p:txBody>
          <a:bodyPr wrap="square" rtlCol="0">
            <a:spAutoFit/>
          </a:bodyPr>
          <a:lstStyle/>
          <a:p>
            <a:pPr marL="285750" indent="-285750">
              <a:lnSpc>
                <a:spcPct val="110000"/>
              </a:lnSpc>
              <a:buFont typeface="Arial" panose="020B0604020202020204" pitchFamily="34" charset="0"/>
              <a:buChar char="•"/>
            </a:pPr>
            <a:r>
              <a:rPr lang="en-US" sz="1100" dirty="0">
                <a:solidFill>
                  <a:schemeClr val="bg1"/>
                </a:solidFill>
                <a:latin typeface="Avenir Next" panose="020B0503020202020204" pitchFamily="34" charset="0"/>
              </a:rPr>
              <a:t>The idea was to strengthen the product and the business model with few courses and partners and enter diversification of offerings in later part of the stage</a:t>
            </a:r>
          </a:p>
          <a:p>
            <a:pPr marL="285750" indent="-285750">
              <a:lnSpc>
                <a:spcPct val="110000"/>
              </a:lnSpc>
              <a:buFont typeface="Arial" panose="020B0604020202020204" pitchFamily="34" charset="0"/>
              <a:buChar char="•"/>
            </a:pPr>
            <a:r>
              <a:rPr lang="en-US" sz="1100" dirty="0">
                <a:solidFill>
                  <a:schemeClr val="bg1"/>
                </a:solidFill>
                <a:latin typeface="Avenir Next" panose="020B0503020202020204" pitchFamily="34" charset="0"/>
              </a:rPr>
              <a:t>Started with a freemium model where content and videos were available for free and candidate had to pay only when required certificate</a:t>
            </a:r>
          </a:p>
          <a:p>
            <a:pPr marL="285750" indent="-285750">
              <a:lnSpc>
                <a:spcPct val="110000"/>
              </a:lnSpc>
              <a:buFont typeface="Arial" panose="020B0604020202020204" pitchFamily="34" charset="0"/>
              <a:buChar char="•"/>
            </a:pPr>
            <a:r>
              <a:rPr lang="en-US" sz="1100" dirty="0">
                <a:solidFill>
                  <a:schemeClr val="bg1"/>
                </a:solidFill>
                <a:latin typeface="Avenir Next" panose="020B0503020202020204" pitchFamily="34" charset="0"/>
              </a:rPr>
              <a:t>Content was always outsourced to the partner universities, for quality purpose</a:t>
            </a:r>
          </a:p>
          <a:p>
            <a:pPr marL="285750" indent="-285750">
              <a:lnSpc>
                <a:spcPct val="110000"/>
              </a:lnSpc>
              <a:buFont typeface="Arial" panose="020B0604020202020204" pitchFamily="34" charset="0"/>
              <a:buChar char="•"/>
            </a:pPr>
            <a:r>
              <a:rPr lang="en-US" sz="1100" dirty="0">
                <a:solidFill>
                  <a:schemeClr val="bg1"/>
                </a:solidFill>
                <a:latin typeface="Avenir Next" panose="020B0503020202020204" pitchFamily="34" charset="0"/>
              </a:rPr>
              <a:t>Realized the importance of mobile app; was launched in initial stages</a:t>
            </a:r>
          </a:p>
          <a:p>
            <a:pPr marL="285750" indent="-285750">
              <a:lnSpc>
                <a:spcPct val="110000"/>
              </a:lnSpc>
              <a:buFont typeface="Arial" panose="020B0604020202020204" pitchFamily="34" charset="0"/>
              <a:buChar char="•"/>
            </a:pPr>
            <a:r>
              <a:rPr lang="en-US" sz="1100" dirty="0">
                <a:solidFill>
                  <a:schemeClr val="bg1"/>
                </a:solidFill>
                <a:latin typeface="Avenir Next" panose="020B0503020202020204" pitchFamily="34" charset="0"/>
              </a:rPr>
              <a:t>Self-paced learning liberated candidate from cycle systems</a:t>
            </a:r>
          </a:p>
          <a:p>
            <a:pPr marL="285750" indent="-285750">
              <a:lnSpc>
                <a:spcPct val="110000"/>
              </a:lnSpc>
              <a:buFont typeface="Arial" panose="020B0604020202020204" pitchFamily="34" charset="0"/>
              <a:buChar char="•"/>
            </a:pPr>
            <a:r>
              <a:rPr lang="en-US" sz="1100" dirty="0">
                <a:solidFill>
                  <a:schemeClr val="bg1"/>
                </a:solidFill>
                <a:latin typeface="Avenir Next" panose="020B0503020202020204" pitchFamily="34" charset="0"/>
              </a:rPr>
              <a:t>Targeted high-demand careers and certifications</a:t>
            </a:r>
          </a:p>
        </p:txBody>
      </p:sp>
      <p:sp>
        <p:nvSpPr>
          <p:cNvPr id="9" name="Rectangle 8">
            <a:extLst>
              <a:ext uri="{FF2B5EF4-FFF2-40B4-BE49-F238E27FC236}">
                <a16:creationId xmlns:a16="http://schemas.microsoft.com/office/drawing/2014/main" id="{92AFB947-4049-8946-AD90-F5BFF9FD5748}"/>
              </a:ext>
            </a:extLst>
          </p:cNvPr>
          <p:cNvSpPr/>
          <p:nvPr/>
        </p:nvSpPr>
        <p:spPr>
          <a:xfrm>
            <a:off x="6444343" y="4868942"/>
            <a:ext cx="5237337" cy="1577740"/>
          </a:xfrm>
          <a:prstGeom prst="rect">
            <a:avLst/>
          </a:prstGeom>
        </p:spPr>
        <p:txBody>
          <a:bodyPr wrap="square">
            <a:spAutoFit/>
          </a:bodyPr>
          <a:lstStyle/>
          <a:p>
            <a:pPr marL="285750" indent="-285750">
              <a:lnSpc>
                <a:spcPct val="110000"/>
              </a:lnSpc>
              <a:buFont typeface="Arial" panose="020B0604020202020204" pitchFamily="34" charset="0"/>
              <a:buChar char="•"/>
            </a:pPr>
            <a:r>
              <a:rPr lang="en-US" sz="1100" dirty="0">
                <a:solidFill>
                  <a:schemeClr val="bg1"/>
                </a:solidFill>
                <a:latin typeface="Avenir Next" panose="020B0503020202020204" pitchFamily="34" charset="0"/>
              </a:rPr>
              <a:t>Entered per user subscription-based model on 50:50 or 60:40 (University: Coursera) for viability</a:t>
            </a:r>
          </a:p>
          <a:p>
            <a:pPr marL="285750" indent="-285750">
              <a:lnSpc>
                <a:spcPct val="110000"/>
              </a:lnSpc>
              <a:buFont typeface="Arial" panose="020B0604020202020204" pitchFamily="34" charset="0"/>
              <a:buChar char="•"/>
            </a:pPr>
            <a:r>
              <a:rPr lang="en-US" sz="1100" dirty="0">
                <a:solidFill>
                  <a:schemeClr val="bg1"/>
                </a:solidFill>
                <a:latin typeface="Avenir Next" panose="020B0503020202020204" pitchFamily="34" charset="0"/>
              </a:rPr>
              <a:t>Diversified into 3 B2B categories : Corporates, Colleges &amp; Government; 35% of revenue comes from them from 10% in 2017</a:t>
            </a:r>
          </a:p>
          <a:p>
            <a:pPr marL="285750" indent="-285750">
              <a:lnSpc>
                <a:spcPct val="110000"/>
              </a:lnSpc>
              <a:buFont typeface="Arial" panose="020B0604020202020204" pitchFamily="34" charset="0"/>
              <a:buChar char="•"/>
            </a:pPr>
            <a:r>
              <a:rPr lang="en-US" sz="1100" dirty="0">
                <a:solidFill>
                  <a:schemeClr val="bg1"/>
                </a:solidFill>
                <a:latin typeface="Avenir Next" panose="020B0503020202020204" pitchFamily="34" charset="0"/>
              </a:rPr>
              <a:t>Focus shifted on the providing more degree based and project-based learning programs</a:t>
            </a:r>
          </a:p>
          <a:p>
            <a:pPr marL="285750" indent="-285750">
              <a:lnSpc>
                <a:spcPct val="110000"/>
              </a:lnSpc>
              <a:buFont typeface="Arial" panose="020B0604020202020204" pitchFamily="34" charset="0"/>
              <a:buChar char="•"/>
            </a:pPr>
            <a:r>
              <a:rPr lang="en-US" sz="1100" dirty="0">
                <a:solidFill>
                  <a:schemeClr val="bg1"/>
                </a:solidFill>
                <a:latin typeface="Avenir Next" panose="020B0503020202020204" pitchFamily="34" charset="0"/>
              </a:rPr>
              <a:t>Changed gears as per the market demand; pro-active approach rather than reactive</a:t>
            </a:r>
          </a:p>
        </p:txBody>
      </p:sp>
      <p:sp>
        <p:nvSpPr>
          <p:cNvPr id="12" name="TextBox 11">
            <a:extLst>
              <a:ext uri="{FF2B5EF4-FFF2-40B4-BE49-F238E27FC236}">
                <a16:creationId xmlns:a16="http://schemas.microsoft.com/office/drawing/2014/main" id="{94A44C36-F189-254C-B206-2B161A38DE2C}"/>
              </a:ext>
            </a:extLst>
          </p:cNvPr>
          <p:cNvSpPr txBox="1"/>
          <p:nvPr/>
        </p:nvSpPr>
        <p:spPr>
          <a:xfrm>
            <a:off x="510320" y="4588993"/>
            <a:ext cx="5617744" cy="323935"/>
          </a:xfrm>
          <a:prstGeom prst="rect">
            <a:avLst/>
          </a:prstGeom>
          <a:noFill/>
        </p:spPr>
        <p:txBody>
          <a:bodyPr wrap="square" rtlCol="0">
            <a:spAutoFit/>
          </a:bodyPr>
          <a:lstStyle/>
          <a:p>
            <a:pPr>
              <a:lnSpc>
                <a:spcPct val="110000"/>
              </a:lnSpc>
            </a:pPr>
            <a:r>
              <a:rPr lang="en-US" sz="1400" b="1" dirty="0">
                <a:solidFill>
                  <a:schemeClr val="bg1"/>
                </a:solidFill>
                <a:latin typeface="Avenir Next Demi Bold" panose="020B0503020202020204" pitchFamily="34" charset="0"/>
              </a:rPr>
              <a:t>OBSERVATIONS</a:t>
            </a:r>
          </a:p>
        </p:txBody>
      </p:sp>
    </p:spTree>
    <p:extLst>
      <p:ext uri="{BB962C8B-B14F-4D97-AF65-F5344CB8AC3E}">
        <p14:creationId xmlns:p14="http://schemas.microsoft.com/office/powerpoint/2010/main" val="2733622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AEB0310-81F1-0247-88EA-A59140EEE4D5}"/>
              </a:ext>
            </a:extLst>
          </p:cNvPr>
          <p:cNvSpPr/>
          <p:nvPr/>
        </p:nvSpPr>
        <p:spPr>
          <a:xfrm>
            <a:off x="389333" y="3750506"/>
            <a:ext cx="3801472" cy="2667349"/>
          </a:xfrm>
          <a:prstGeom prst="roundRect">
            <a:avLst>
              <a:gd name="adj" fmla="val 9613"/>
            </a:avLst>
          </a:prstGeom>
          <a:solidFill>
            <a:schemeClr val="accent3">
              <a:lumMod val="40000"/>
              <a:lumOff val="6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ounded Rectangle 15">
            <a:extLst>
              <a:ext uri="{FF2B5EF4-FFF2-40B4-BE49-F238E27FC236}">
                <a16:creationId xmlns:a16="http://schemas.microsoft.com/office/drawing/2014/main" id="{703CA419-629C-6E42-88FC-C46B8C7428AD}"/>
              </a:ext>
            </a:extLst>
          </p:cNvPr>
          <p:cNvSpPr/>
          <p:nvPr/>
        </p:nvSpPr>
        <p:spPr>
          <a:xfrm>
            <a:off x="407377" y="949552"/>
            <a:ext cx="3783428" cy="2688529"/>
          </a:xfrm>
          <a:prstGeom prst="roundRect">
            <a:avLst>
              <a:gd name="adj" fmla="val 9613"/>
            </a:avLst>
          </a:prstGeom>
          <a:solidFill>
            <a:schemeClr val="accent2">
              <a:lumMod val="60000"/>
              <a:lumOff val="4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88704DE5-E965-734F-8F9C-824256D0470B}"/>
              </a:ext>
            </a:extLst>
          </p:cNvPr>
          <p:cNvSpPr/>
          <p:nvPr/>
        </p:nvSpPr>
        <p:spPr>
          <a:xfrm>
            <a:off x="4252991" y="3736720"/>
            <a:ext cx="3801472" cy="2667349"/>
          </a:xfrm>
          <a:prstGeom prst="roundRect">
            <a:avLst>
              <a:gd name="adj" fmla="val 9613"/>
            </a:avLst>
          </a:prstGeom>
          <a:solidFill>
            <a:schemeClr val="accent3">
              <a:lumMod val="40000"/>
              <a:lumOff val="6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ounded Rectangle 18">
            <a:extLst>
              <a:ext uri="{FF2B5EF4-FFF2-40B4-BE49-F238E27FC236}">
                <a16:creationId xmlns:a16="http://schemas.microsoft.com/office/drawing/2014/main" id="{FE8CC9A8-5E29-904E-A1E7-C68D2FCDC32E}"/>
              </a:ext>
            </a:extLst>
          </p:cNvPr>
          <p:cNvSpPr/>
          <p:nvPr/>
        </p:nvSpPr>
        <p:spPr>
          <a:xfrm>
            <a:off x="4277705" y="940500"/>
            <a:ext cx="3783428" cy="2688529"/>
          </a:xfrm>
          <a:prstGeom prst="roundRect">
            <a:avLst>
              <a:gd name="adj" fmla="val 9613"/>
            </a:avLst>
          </a:prstGeom>
          <a:solidFill>
            <a:schemeClr val="accent2">
              <a:lumMod val="60000"/>
              <a:lumOff val="4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C29CA28E-2212-CA45-B3A2-0923A4F29E61}"/>
              </a:ext>
            </a:extLst>
          </p:cNvPr>
          <p:cNvSpPr/>
          <p:nvPr/>
        </p:nvSpPr>
        <p:spPr>
          <a:xfrm>
            <a:off x="8229404" y="903429"/>
            <a:ext cx="3404871" cy="205313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B0621B66-BEE7-784E-847D-F9831C635871}"/>
              </a:ext>
            </a:extLst>
          </p:cNvPr>
          <p:cNvSpPr txBox="1"/>
          <p:nvPr/>
        </p:nvSpPr>
        <p:spPr>
          <a:xfrm>
            <a:off x="163349" y="175695"/>
            <a:ext cx="10425138" cy="584775"/>
          </a:xfrm>
          <a:prstGeom prst="rect">
            <a:avLst/>
          </a:prstGeom>
          <a:noFill/>
        </p:spPr>
        <p:txBody>
          <a:bodyPr wrap="square" rtlCol="0">
            <a:spAutoFit/>
          </a:bodyPr>
          <a:lstStyle/>
          <a:p>
            <a:r>
              <a:rPr lang="en-US" sz="3200" dirty="0">
                <a:latin typeface="Avenir Next" panose="020B0503020202020204" pitchFamily="34" charset="0"/>
              </a:rPr>
              <a:t>MARKET </a:t>
            </a:r>
            <a:r>
              <a:rPr lang="en-US" sz="3200" b="1" dirty="0">
                <a:solidFill>
                  <a:srgbClr val="C00000"/>
                </a:solidFill>
                <a:latin typeface="Avenir Next Demi Bold" panose="020B0503020202020204" pitchFamily="34" charset="0"/>
              </a:rPr>
              <a:t>SEGMENTS</a:t>
            </a:r>
          </a:p>
        </p:txBody>
      </p:sp>
      <p:sp>
        <p:nvSpPr>
          <p:cNvPr id="11" name="Rectangle 10">
            <a:extLst>
              <a:ext uri="{FF2B5EF4-FFF2-40B4-BE49-F238E27FC236}">
                <a16:creationId xmlns:a16="http://schemas.microsoft.com/office/drawing/2014/main" id="{0FB606CC-7218-4A43-A92B-61CAACF46BC0}"/>
              </a:ext>
            </a:extLst>
          </p:cNvPr>
          <p:cNvSpPr/>
          <p:nvPr/>
        </p:nvSpPr>
        <p:spPr>
          <a:xfrm>
            <a:off x="557716" y="924838"/>
            <a:ext cx="3634911" cy="2656625"/>
          </a:xfrm>
          <a:prstGeom prst="rect">
            <a:avLst/>
          </a:prstGeom>
        </p:spPr>
        <p:txBody>
          <a:bodyPr wrap="square">
            <a:spAutoFit/>
          </a:bodyPr>
          <a:lstStyle/>
          <a:p>
            <a:pPr>
              <a:lnSpc>
                <a:spcPct val="120000"/>
              </a:lnSpc>
              <a:spcAft>
                <a:spcPts val="500"/>
              </a:spcAft>
            </a:pPr>
            <a:r>
              <a:rPr lang="en-IN" sz="1400" dirty="0">
                <a:latin typeface="Avenir Next Medium" panose="020B0503020202020204" pitchFamily="34" charset="0"/>
              </a:rPr>
              <a:t>PARENTS/ GUARDIANS</a:t>
            </a:r>
          </a:p>
          <a:p>
            <a:pPr marL="285750" indent="-285750">
              <a:lnSpc>
                <a:spcPct val="120000"/>
              </a:lnSpc>
              <a:spcAft>
                <a:spcPts val="500"/>
              </a:spcAft>
              <a:buFont typeface="Arial" panose="020B0604020202020204" pitchFamily="34" charset="0"/>
              <a:buChar char="•"/>
            </a:pPr>
            <a:r>
              <a:rPr lang="en-IN" sz="1200" dirty="0">
                <a:latin typeface="Avenir Next" panose="020B0503020202020204" pitchFamily="34" charset="0"/>
              </a:rPr>
              <a:t>Parents/ Guardians/ Elder siblings having younger one’s going to High school or middle school</a:t>
            </a:r>
          </a:p>
          <a:p>
            <a:pPr marL="285750" indent="-285750">
              <a:lnSpc>
                <a:spcPct val="120000"/>
              </a:lnSpc>
              <a:spcAft>
                <a:spcPts val="500"/>
              </a:spcAft>
              <a:buFont typeface="Arial" panose="020B0604020202020204" pitchFamily="34" charset="0"/>
              <a:buChar char="•"/>
            </a:pPr>
            <a:r>
              <a:rPr lang="en-IN" sz="1200" dirty="0">
                <a:latin typeface="Avenir Next" panose="020B0503020202020204" pitchFamily="34" charset="0"/>
              </a:rPr>
              <a:t>Living in Tier 1, Tier 2, English speaking areas</a:t>
            </a:r>
          </a:p>
          <a:p>
            <a:pPr marL="285750" indent="-285750">
              <a:lnSpc>
                <a:spcPct val="120000"/>
              </a:lnSpc>
              <a:spcAft>
                <a:spcPts val="500"/>
              </a:spcAft>
              <a:buFont typeface="Arial" panose="020B0604020202020204" pitchFamily="34" charset="0"/>
              <a:buChar char="•"/>
            </a:pPr>
            <a:r>
              <a:rPr lang="en-IN" sz="1200" dirty="0">
                <a:latin typeface="Avenir Next" panose="020B0503020202020204" pitchFamily="34" charset="0"/>
              </a:rPr>
              <a:t>Low to Medium income group</a:t>
            </a:r>
          </a:p>
          <a:p>
            <a:pPr marL="285750" indent="-285750">
              <a:lnSpc>
                <a:spcPct val="120000"/>
              </a:lnSpc>
              <a:spcAft>
                <a:spcPts val="500"/>
              </a:spcAft>
              <a:buFont typeface="Arial" panose="020B0604020202020204" pitchFamily="34" charset="0"/>
              <a:buChar char="•"/>
            </a:pPr>
            <a:r>
              <a:rPr lang="en-IN" sz="1200" dirty="0">
                <a:latin typeface="Avenir Next" panose="020B0503020202020204" pitchFamily="34" charset="0"/>
              </a:rPr>
              <a:t>People who are experimental in nature and expects worth in each penny they spend</a:t>
            </a:r>
          </a:p>
          <a:p>
            <a:pPr marL="285750" indent="-285750">
              <a:lnSpc>
                <a:spcPct val="120000"/>
              </a:lnSpc>
              <a:spcAft>
                <a:spcPts val="500"/>
              </a:spcAft>
              <a:buFont typeface="Arial" panose="020B0604020202020204" pitchFamily="34" charset="0"/>
              <a:buChar char="•"/>
            </a:pPr>
            <a:r>
              <a:rPr lang="en-IN" sz="1200" dirty="0">
                <a:latin typeface="Avenir Next" panose="020B0503020202020204" pitchFamily="34" charset="0"/>
              </a:rPr>
              <a:t>Families skeptical of sending their kids to school citing safety issues</a:t>
            </a:r>
          </a:p>
        </p:txBody>
      </p:sp>
      <p:sp>
        <p:nvSpPr>
          <p:cNvPr id="12" name="Rectangle 11">
            <a:extLst>
              <a:ext uri="{FF2B5EF4-FFF2-40B4-BE49-F238E27FC236}">
                <a16:creationId xmlns:a16="http://schemas.microsoft.com/office/drawing/2014/main" id="{422F8FAC-54D5-E442-A8BD-7CC1D3948E79}"/>
              </a:ext>
            </a:extLst>
          </p:cNvPr>
          <p:cNvSpPr/>
          <p:nvPr/>
        </p:nvSpPr>
        <p:spPr>
          <a:xfrm>
            <a:off x="4480361" y="974431"/>
            <a:ext cx="3452984" cy="2592505"/>
          </a:xfrm>
          <a:prstGeom prst="rect">
            <a:avLst/>
          </a:prstGeom>
        </p:spPr>
        <p:txBody>
          <a:bodyPr wrap="square">
            <a:spAutoFit/>
          </a:bodyPr>
          <a:lstStyle/>
          <a:p>
            <a:pPr>
              <a:lnSpc>
                <a:spcPct val="120000"/>
              </a:lnSpc>
              <a:spcAft>
                <a:spcPts val="500"/>
              </a:spcAft>
            </a:pPr>
            <a:r>
              <a:rPr lang="en-IN" sz="1400" dirty="0">
                <a:latin typeface="Avenir Next Medium" panose="020B0503020202020204" pitchFamily="34" charset="0"/>
              </a:rPr>
              <a:t>MIDDLE &amp; HIGH SCHOOL OFFICIALS</a:t>
            </a:r>
          </a:p>
          <a:p>
            <a:pPr marL="285750" indent="-285750">
              <a:lnSpc>
                <a:spcPct val="120000"/>
              </a:lnSpc>
              <a:spcAft>
                <a:spcPts val="500"/>
              </a:spcAft>
              <a:buFont typeface="Arial" panose="020B0604020202020204" pitchFamily="34" charset="0"/>
              <a:buChar char="•"/>
            </a:pPr>
            <a:r>
              <a:rPr lang="en-IN" sz="1200" dirty="0">
                <a:latin typeface="Avenir Next" panose="020B0503020202020204" pitchFamily="34" charset="0"/>
              </a:rPr>
              <a:t>Middle and High schools seeking tech support to establish or strengthen online presence</a:t>
            </a:r>
          </a:p>
          <a:p>
            <a:pPr marL="285750" indent="-285750">
              <a:lnSpc>
                <a:spcPct val="120000"/>
              </a:lnSpc>
              <a:spcAft>
                <a:spcPts val="500"/>
              </a:spcAft>
              <a:buFont typeface="Arial" panose="020B0604020202020204" pitchFamily="34" charset="0"/>
              <a:buChar char="•"/>
            </a:pPr>
            <a:r>
              <a:rPr lang="en-IN" sz="1200" dirty="0">
                <a:latin typeface="Avenir Next" panose="020B0503020202020204" pitchFamily="34" charset="0"/>
              </a:rPr>
              <a:t>Present in Tier1, Tier 2 Cities, English speaking areas</a:t>
            </a:r>
          </a:p>
          <a:p>
            <a:pPr marL="285750" indent="-285750">
              <a:lnSpc>
                <a:spcPct val="120000"/>
              </a:lnSpc>
              <a:spcAft>
                <a:spcPts val="500"/>
              </a:spcAft>
              <a:buFont typeface="Arial" panose="020B0604020202020204" pitchFamily="34" charset="0"/>
              <a:buChar char="•"/>
            </a:pPr>
            <a:r>
              <a:rPr lang="en-IN" sz="1200" dirty="0">
                <a:latin typeface="Avenir Next" panose="020B0503020202020204" pitchFamily="34" charset="0"/>
              </a:rPr>
              <a:t>Believes in innovative methods of teaching with CTE (Career &amp; Technical Education)</a:t>
            </a:r>
          </a:p>
          <a:p>
            <a:pPr marL="285750" indent="-285750">
              <a:lnSpc>
                <a:spcPct val="120000"/>
              </a:lnSpc>
              <a:spcAft>
                <a:spcPts val="500"/>
              </a:spcAft>
              <a:buFont typeface="Arial" panose="020B0604020202020204" pitchFamily="34" charset="0"/>
              <a:buChar char="•"/>
            </a:pPr>
            <a:r>
              <a:rPr lang="en-IN" sz="1200" dirty="0">
                <a:latin typeface="Avenir Next" panose="020B0503020202020204" pitchFamily="34" charset="0"/>
              </a:rPr>
              <a:t>Willing to expand footprint beyond existing geography</a:t>
            </a:r>
          </a:p>
        </p:txBody>
      </p:sp>
      <p:sp>
        <p:nvSpPr>
          <p:cNvPr id="13" name="Rectangle 12">
            <a:extLst>
              <a:ext uri="{FF2B5EF4-FFF2-40B4-BE49-F238E27FC236}">
                <a16:creationId xmlns:a16="http://schemas.microsoft.com/office/drawing/2014/main" id="{B61BC79A-E90A-4645-95BB-B52079A2AFCA}"/>
              </a:ext>
            </a:extLst>
          </p:cNvPr>
          <p:cNvSpPr/>
          <p:nvPr/>
        </p:nvSpPr>
        <p:spPr>
          <a:xfrm>
            <a:off x="555893" y="4069575"/>
            <a:ext cx="3634912" cy="1863587"/>
          </a:xfrm>
          <a:prstGeom prst="rect">
            <a:avLst/>
          </a:prstGeom>
        </p:spPr>
        <p:txBody>
          <a:bodyPr wrap="square">
            <a:spAutoFit/>
          </a:bodyPr>
          <a:lstStyle/>
          <a:p>
            <a:pPr>
              <a:lnSpc>
                <a:spcPct val="120000"/>
              </a:lnSpc>
              <a:spcAft>
                <a:spcPts val="500"/>
              </a:spcAft>
            </a:pPr>
            <a:r>
              <a:rPr lang="en-IN" sz="1400" dirty="0">
                <a:latin typeface="Avenir Next Medium" panose="020B0503020202020204" pitchFamily="34" charset="0"/>
              </a:rPr>
              <a:t>HIGHER ED CONSULTANTS/ EDUCATORS</a:t>
            </a:r>
          </a:p>
          <a:p>
            <a:pPr marL="285750" indent="-285750">
              <a:lnSpc>
                <a:spcPct val="120000"/>
              </a:lnSpc>
              <a:spcAft>
                <a:spcPts val="500"/>
              </a:spcAft>
              <a:buFont typeface="Arial" panose="020B0604020202020204" pitchFamily="34" charset="0"/>
              <a:buChar char="•"/>
            </a:pPr>
            <a:r>
              <a:rPr lang="en-IN" sz="1200" dirty="0">
                <a:latin typeface="Avenir Next" panose="020B0503020202020204" pitchFamily="34" charset="0"/>
              </a:rPr>
              <a:t>High School Teachers and consultants From Tier 1, Tier 2 cities</a:t>
            </a:r>
          </a:p>
          <a:p>
            <a:pPr marL="285750" indent="-285750">
              <a:lnSpc>
                <a:spcPct val="120000"/>
              </a:lnSpc>
              <a:spcAft>
                <a:spcPts val="500"/>
              </a:spcAft>
              <a:buFont typeface="Arial" panose="020B0604020202020204" pitchFamily="34" charset="0"/>
              <a:buChar char="•"/>
            </a:pPr>
            <a:r>
              <a:rPr lang="en-IN" sz="1200" dirty="0">
                <a:latin typeface="Avenir Next" panose="020B0503020202020204" pitchFamily="34" charset="0"/>
              </a:rPr>
              <a:t>Engaging students in multiple activities to fast-track their career growth</a:t>
            </a:r>
          </a:p>
          <a:p>
            <a:pPr marL="285750" indent="-285750">
              <a:lnSpc>
                <a:spcPct val="120000"/>
              </a:lnSpc>
              <a:spcAft>
                <a:spcPts val="500"/>
              </a:spcAft>
              <a:buFont typeface="Arial" panose="020B0604020202020204" pitchFamily="34" charset="0"/>
              <a:buChar char="•"/>
            </a:pPr>
            <a:r>
              <a:rPr lang="en-IN" sz="1200" dirty="0">
                <a:latin typeface="Avenir Next" panose="020B0503020202020204" pitchFamily="34" charset="0"/>
              </a:rPr>
              <a:t>Innovative and pro-active to experiment new pedagogy</a:t>
            </a:r>
          </a:p>
        </p:txBody>
      </p:sp>
      <p:sp>
        <p:nvSpPr>
          <p:cNvPr id="14" name="Rectangle 13">
            <a:extLst>
              <a:ext uri="{FF2B5EF4-FFF2-40B4-BE49-F238E27FC236}">
                <a16:creationId xmlns:a16="http://schemas.microsoft.com/office/drawing/2014/main" id="{3E5F3012-08DE-9344-BBCC-5096A58CFFCF}"/>
              </a:ext>
            </a:extLst>
          </p:cNvPr>
          <p:cNvSpPr/>
          <p:nvPr/>
        </p:nvSpPr>
        <p:spPr>
          <a:xfrm>
            <a:off x="4480360" y="4069575"/>
            <a:ext cx="3520837" cy="1927707"/>
          </a:xfrm>
          <a:prstGeom prst="rect">
            <a:avLst/>
          </a:prstGeom>
        </p:spPr>
        <p:txBody>
          <a:bodyPr wrap="square">
            <a:spAutoFit/>
          </a:bodyPr>
          <a:lstStyle/>
          <a:p>
            <a:pPr>
              <a:lnSpc>
                <a:spcPct val="120000"/>
              </a:lnSpc>
              <a:spcAft>
                <a:spcPts val="500"/>
              </a:spcAft>
            </a:pPr>
            <a:r>
              <a:rPr lang="en-IN" sz="1400" dirty="0">
                <a:latin typeface="Avenir Next Medium" panose="020B0503020202020204" pitchFamily="34" charset="0"/>
              </a:rPr>
              <a:t>CORPORATES CSR WING</a:t>
            </a:r>
          </a:p>
          <a:p>
            <a:pPr marL="285750" indent="-285750">
              <a:lnSpc>
                <a:spcPct val="120000"/>
              </a:lnSpc>
              <a:spcAft>
                <a:spcPts val="500"/>
              </a:spcAft>
              <a:buFont typeface="Arial" panose="020B0604020202020204" pitchFamily="34" charset="0"/>
              <a:buChar char="•"/>
            </a:pPr>
            <a:r>
              <a:rPr lang="en-IN" sz="1200" dirty="0">
                <a:latin typeface="Avenir Next" panose="020B0503020202020204" pitchFamily="34" charset="0"/>
              </a:rPr>
              <a:t>Organization’s CSR arm working to provide easy access and affordable education</a:t>
            </a:r>
          </a:p>
          <a:p>
            <a:pPr marL="285750" indent="-285750">
              <a:lnSpc>
                <a:spcPct val="120000"/>
              </a:lnSpc>
              <a:spcAft>
                <a:spcPts val="500"/>
              </a:spcAft>
              <a:buFont typeface="Arial" panose="020B0604020202020204" pitchFamily="34" charset="0"/>
              <a:buChar char="•"/>
            </a:pPr>
            <a:r>
              <a:rPr lang="en-IN" sz="1200" dirty="0">
                <a:latin typeface="Avenir Next" panose="020B0503020202020204" pitchFamily="34" charset="0"/>
              </a:rPr>
              <a:t>High revenue organization with infrastructural support and good budgets</a:t>
            </a:r>
          </a:p>
          <a:p>
            <a:pPr marL="285750" indent="-285750">
              <a:lnSpc>
                <a:spcPct val="120000"/>
              </a:lnSpc>
              <a:spcAft>
                <a:spcPts val="500"/>
              </a:spcAft>
              <a:buFont typeface="Arial" panose="020B0604020202020204" pitchFamily="34" charset="0"/>
              <a:buChar char="•"/>
            </a:pPr>
            <a:r>
              <a:rPr lang="en-IN" sz="1200" dirty="0">
                <a:latin typeface="Avenir Next" panose="020B0503020202020204" pitchFamily="34" charset="0"/>
              </a:rPr>
              <a:t>Advocate of high tech and AI innovations </a:t>
            </a:r>
          </a:p>
          <a:p>
            <a:pPr marL="285750" indent="-285750">
              <a:lnSpc>
                <a:spcPct val="120000"/>
              </a:lnSpc>
              <a:spcAft>
                <a:spcPts val="500"/>
              </a:spcAft>
              <a:buFont typeface="Arial" panose="020B0604020202020204" pitchFamily="34" charset="0"/>
              <a:buChar char="•"/>
            </a:pPr>
            <a:r>
              <a:rPr lang="en-IN" sz="1200" dirty="0">
                <a:latin typeface="Avenir Next" panose="020B0503020202020204" pitchFamily="34" charset="0"/>
              </a:rPr>
              <a:t>Likes of BMGF, Chan Zuckerberg Initiative</a:t>
            </a:r>
          </a:p>
        </p:txBody>
      </p:sp>
      <p:sp>
        <p:nvSpPr>
          <p:cNvPr id="3" name="Rectangle 2">
            <a:extLst>
              <a:ext uri="{FF2B5EF4-FFF2-40B4-BE49-F238E27FC236}">
                <a16:creationId xmlns:a16="http://schemas.microsoft.com/office/drawing/2014/main" id="{9C78007C-CE2F-5C40-9137-61A161E45156}"/>
              </a:ext>
            </a:extLst>
          </p:cNvPr>
          <p:cNvSpPr/>
          <p:nvPr/>
        </p:nvSpPr>
        <p:spPr>
          <a:xfrm>
            <a:off x="8315143" y="1090919"/>
            <a:ext cx="3216458" cy="1475276"/>
          </a:xfrm>
          <a:prstGeom prst="rect">
            <a:avLst/>
          </a:prstGeom>
        </p:spPr>
        <p:txBody>
          <a:bodyPr wrap="square">
            <a:spAutoFit/>
          </a:bodyPr>
          <a:lstStyle/>
          <a:p>
            <a:pPr>
              <a:lnSpc>
                <a:spcPct val="120000"/>
              </a:lnSpc>
              <a:spcAft>
                <a:spcPts val="500"/>
              </a:spcAft>
            </a:pPr>
            <a:r>
              <a:rPr lang="en-IN" sz="1600" b="1" dirty="0">
                <a:solidFill>
                  <a:schemeClr val="bg1"/>
                </a:solidFill>
                <a:latin typeface="Avenir Next Demi Bold" panose="020B0503020202020204" pitchFamily="34" charset="0"/>
              </a:rPr>
              <a:t>VALUE PROPOSITION</a:t>
            </a:r>
          </a:p>
          <a:p>
            <a:pPr>
              <a:lnSpc>
                <a:spcPct val="120000"/>
              </a:lnSpc>
              <a:spcAft>
                <a:spcPts val="500"/>
              </a:spcAft>
            </a:pPr>
            <a:r>
              <a:rPr lang="en-IN" sz="1400" i="1" dirty="0">
                <a:solidFill>
                  <a:schemeClr val="bg1"/>
                </a:solidFill>
                <a:latin typeface="Avenir Next" panose="020B0503020202020204" pitchFamily="34" charset="0"/>
              </a:rPr>
              <a:t>Transforming the high school student journey from learning subjects to learning careers while skilling them and making them employable</a:t>
            </a:r>
          </a:p>
        </p:txBody>
      </p:sp>
      <p:sp>
        <p:nvSpPr>
          <p:cNvPr id="8" name="Rectangle 7">
            <a:extLst>
              <a:ext uri="{FF2B5EF4-FFF2-40B4-BE49-F238E27FC236}">
                <a16:creationId xmlns:a16="http://schemas.microsoft.com/office/drawing/2014/main" id="{9BAB672D-752F-1D41-B481-3C4A74E285B0}"/>
              </a:ext>
            </a:extLst>
          </p:cNvPr>
          <p:cNvSpPr/>
          <p:nvPr/>
        </p:nvSpPr>
        <p:spPr>
          <a:xfrm>
            <a:off x="8236826" y="3225060"/>
            <a:ext cx="3220933" cy="2843342"/>
          </a:xfrm>
          <a:prstGeom prst="rect">
            <a:avLst/>
          </a:prstGeom>
        </p:spPr>
        <p:txBody>
          <a:bodyPr wrap="square">
            <a:spAutoFit/>
          </a:bodyPr>
          <a:lstStyle/>
          <a:p>
            <a:pPr>
              <a:lnSpc>
                <a:spcPct val="120000"/>
              </a:lnSpc>
              <a:spcAft>
                <a:spcPts val="500"/>
              </a:spcAft>
            </a:pPr>
            <a:r>
              <a:rPr lang="en-IN" sz="1400" dirty="0">
                <a:solidFill>
                  <a:srgbClr val="000000"/>
                </a:solidFill>
                <a:latin typeface="Avenir Next Medium" panose="020B0503020202020204" pitchFamily="34" charset="0"/>
              </a:rPr>
              <a:t>REASONING</a:t>
            </a:r>
          </a:p>
          <a:p>
            <a:pPr>
              <a:lnSpc>
                <a:spcPct val="120000"/>
              </a:lnSpc>
              <a:spcAft>
                <a:spcPts val="500"/>
              </a:spcAft>
            </a:pPr>
            <a:r>
              <a:rPr lang="en-IN" sz="1200" dirty="0">
                <a:solidFill>
                  <a:srgbClr val="000000"/>
                </a:solidFill>
                <a:latin typeface="Avenir Next" panose="020B0503020202020204" pitchFamily="34" charset="0"/>
              </a:rPr>
              <a:t>Employers are looking at skills rather than degrees for the careers of present and future. Moving up the ladder, most of the student’s time gets wasted in learning subjects that hardly provide any tangible value when it comes to getting employment. Adding curated career courses alongside the regular education with innovative pedagogy helps them learn required skillset to either get employed or go for higher education after high school.</a:t>
            </a:r>
            <a:endParaRPr lang="en-US" sz="1200" dirty="0">
              <a:latin typeface="Avenir Next" panose="020B0503020202020204" pitchFamily="34" charset="0"/>
            </a:endParaRPr>
          </a:p>
        </p:txBody>
      </p:sp>
      <p:cxnSp>
        <p:nvCxnSpPr>
          <p:cNvPr id="25" name="Straight Connector 24">
            <a:extLst>
              <a:ext uri="{FF2B5EF4-FFF2-40B4-BE49-F238E27FC236}">
                <a16:creationId xmlns:a16="http://schemas.microsoft.com/office/drawing/2014/main" id="{5CB7ECFA-DA18-3144-BFE7-9FE4A7E255EF}"/>
              </a:ext>
            </a:extLst>
          </p:cNvPr>
          <p:cNvCxnSpPr/>
          <p:nvPr/>
        </p:nvCxnSpPr>
        <p:spPr>
          <a:xfrm>
            <a:off x="8115300" y="924838"/>
            <a:ext cx="0" cy="500832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71635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98FCEBD-AD63-584E-96BA-F83166BA67A0}"/>
              </a:ext>
            </a:extLst>
          </p:cNvPr>
          <p:cNvSpPr/>
          <p:nvPr/>
        </p:nvSpPr>
        <p:spPr>
          <a:xfrm>
            <a:off x="348341" y="4513399"/>
            <a:ext cx="11495314" cy="2168906"/>
          </a:xfrm>
          <a:prstGeom prst="rect">
            <a:avLst/>
          </a:prstGeom>
          <a:solidFill>
            <a:schemeClr val="accent2">
              <a:lumMod val="5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ectangle 9">
            <a:extLst>
              <a:ext uri="{FF2B5EF4-FFF2-40B4-BE49-F238E27FC236}">
                <a16:creationId xmlns:a16="http://schemas.microsoft.com/office/drawing/2014/main" id="{A50B058D-70E0-C946-B578-7989EEE69D48}"/>
              </a:ext>
            </a:extLst>
          </p:cNvPr>
          <p:cNvSpPr/>
          <p:nvPr/>
        </p:nvSpPr>
        <p:spPr>
          <a:xfrm>
            <a:off x="348341" y="785255"/>
            <a:ext cx="11495315" cy="3679443"/>
          </a:xfrm>
          <a:prstGeom prst="rect">
            <a:avLst/>
          </a:pr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B0621B66-BEE7-784E-847D-F9831C635871}"/>
              </a:ext>
            </a:extLst>
          </p:cNvPr>
          <p:cNvSpPr txBox="1"/>
          <p:nvPr/>
        </p:nvSpPr>
        <p:spPr>
          <a:xfrm>
            <a:off x="163349" y="175695"/>
            <a:ext cx="12028651" cy="584775"/>
          </a:xfrm>
          <a:prstGeom prst="rect">
            <a:avLst/>
          </a:prstGeom>
          <a:noFill/>
        </p:spPr>
        <p:txBody>
          <a:bodyPr wrap="square" rtlCol="0">
            <a:spAutoFit/>
          </a:bodyPr>
          <a:lstStyle/>
          <a:p>
            <a:r>
              <a:rPr lang="en-US" sz="3200" dirty="0">
                <a:solidFill>
                  <a:schemeClr val="tx1">
                    <a:lumMod val="75000"/>
                    <a:lumOff val="25000"/>
                  </a:schemeClr>
                </a:solidFill>
                <a:latin typeface="Avenir Next" panose="020B0503020202020204" pitchFamily="34" charset="0"/>
              </a:rPr>
              <a:t>ORGANIZATIONAL</a:t>
            </a:r>
            <a:r>
              <a:rPr lang="en-US" sz="3200" b="1" dirty="0">
                <a:solidFill>
                  <a:srgbClr val="C00000"/>
                </a:solidFill>
                <a:latin typeface="Avenir Next Demi Bold" panose="020B0503020202020204" pitchFamily="34" charset="0"/>
              </a:rPr>
              <a:t> ROADMAP | UDEMY</a:t>
            </a:r>
          </a:p>
        </p:txBody>
      </p:sp>
      <p:sp>
        <p:nvSpPr>
          <p:cNvPr id="4" name="Rectangle 3">
            <a:extLst>
              <a:ext uri="{FF2B5EF4-FFF2-40B4-BE49-F238E27FC236}">
                <a16:creationId xmlns:a16="http://schemas.microsoft.com/office/drawing/2014/main" id="{B492A2CB-5753-7641-913D-542659FC32AC}"/>
              </a:ext>
            </a:extLst>
          </p:cNvPr>
          <p:cNvSpPr/>
          <p:nvPr/>
        </p:nvSpPr>
        <p:spPr>
          <a:xfrm>
            <a:off x="348343" y="909935"/>
            <a:ext cx="6096000" cy="646331"/>
          </a:xfrm>
          <a:prstGeom prst="rect">
            <a:avLst/>
          </a:prstGeom>
        </p:spPr>
        <p:txBody>
          <a:bodyPr>
            <a:spAutoFit/>
          </a:bodyPr>
          <a:lstStyle/>
          <a:p>
            <a:br>
              <a:rPr lang="en-IN" dirty="0"/>
            </a:br>
            <a:endParaRPr lang="en-US" dirty="0"/>
          </a:p>
        </p:txBody>
      </p:sp>
      <p:sp>
        <p:nvSpPr>
          <p:cNvPr id="7" name="TextBox 6">
            <a:extLst>
              <a:ext uri="{FF2B5EF4-FFF2-40B4-BE49-F238E27FC236}">
                <a16:creationId xmlns:a16="http://schemas.microsoft.com/office/drawing/2014/main" id="{6EAF874E-1E2D-4C4D-BADF-4AC7BFB74DCD}"/>
              </a:ext>
            </a:extLst>
          </p:cNvPr>
          <p:cNvSpPr txBox="1"/>
          <p:nvPr/>
        </p:nvSpPr>
        <p:spPr>
          <a:xfrm>
            <a:off x="522948" y="943326"/>
            <a:ext cx="5605116" cy="3297056"/>
          </a:xfrm>
          <a:prstGeom prst="rect">
            <a:avLst/>
          </a:prstGeom>
          <a:noFill/>
        </p:spPr>
        <p:txBody>
          <a:bodyPr wrap="square" rtlCol="0">
            <a:spAutoFit/>
          </a:bodyPr>
          <a:lstStyle/>
          <a:p>
            <a:pPr marL="285750" indent="-285750">
              <a:lnSpc>
                <a:spcPct val="110000"/>
              </a:lnSpc>
              <a:spcAft>
                <a:spcPts val="300"/>
              </a:spcAft>
              <a:buFont typeface="Arial" panose="020B0604020202020204" pitchFamily="34" charset="0"/>
              <a:buChar char="•"/>
            </a:pPr>
            <a:r>
              <a:rPr lang="en-IN" sz="1000" dirty="0">
                <a:latin typeface="Avenir Next" panose="020B0503020202020204" pitchFamily="34" charset="0"/>
              </a:rPr>
              <a:t>‘07 | Eren Bali built a live virtual classroom to facilitate online learning</a:t>
            </a:r>
          </a:p>
          <a:p>
            <a:pPr marL="285750" indent="-285750">
              <a:lnSpc>
                <a:spcPct val="110000"/>
              </a:lnSpc>
              <a:spcAft>
                <a:spcPts val="300"/>
              </a:spcAft>
              <a:buFont typeface="Arial" panose="020B0604020202020204" pitchFamily="34" charset="0"/>
              <a:buChar char="•"/>
            </a:pPr>
            <a:r>
              <a:rPr lang="en-IN" sz="1000" dirty="0">
                <a:latin typeface="Avenir Next" panose="020B0503020202020204" pitchFamily="34" charset="0"/>
              </a:rPr>
              <a:t>’10 | Eren Bali, </a:t>
            </a:r>
            <a:r>
              <a:rPr lang="en-IN" sz="1000" dirty="0">
                <a:latin typeface="Avenir Next" panose="020B0503020202020204" pitchFamily="34" charset="0"/>
                <a:hlinkClick r:id="rId3" tooltip="Oktay Caglar (page does not exist)"/>
              </a:rPr>
              <a:t>Oktay Caglar</a:t>
            </a:r>
            <a:r>
              <a:rPr lang="en-IN" sz="1000" dirty="0">
                <a:latin typeface="Avenir Next" panose="020B0503020202020204" pitchFamily="34" charset="0"/>
              </a:rPr>
              <a:t> and </a:t>
            </a:r>
            <a:r>
              <a:rPr lang="en-IN" sz="1000" dirty="0">
                <a:latin typeface="Avenir Next" panose="020B0503020202020204" pitchFamily="34" charset="0"/>
                <a:hlinkClick r:id="rId4" tooltip="Gagan Biyani"/>
              </a:rPr>
              <a:t>Gagan Biyani</a:t>
            </a:r>
            <a:r>
              <a:rPr lang="en-IN" sz="1000" dirty="0">
                <a:latin typeface="Avenir Next" panose="020B0503020202020204" pitchFamily="34" charset="0"/>
              </a:rPr>
              <a:t> founded Udemy (You + Academy)</a:t>
            </a:r>
          </a:p>
          <a:p>
            <a:pPr marL="285750" indent="-285750">
              <a:lnSpc>
                <a:spcPct val="110000"/>
              </a:lnSpc>
              <a:spcAft>
                <a:spcPts val="300"/>
              </a:spcAft>
              <a:buFont typeface="Arial" panose="020B0604020202020204" pitchFamily="34" charset="0"/>
              <a:buChar char="•"/>
            </a:pPr>
            <a:r>
              <a:rPr lang="en-IN" sz="1000" dirty="0">
                <a:latin typeface="Avenir Next" panose="020B0503020202020204" pitchFamily="34" charset="0"/>
              </a:rPr>
              <a:t>Feb ’10 | Tried to raise funding 30 times but failed to impress investors</a:t>
            </a:r>
          </a:p>
          <a:p>
            <a:pPr marL="285750" indent="-285750">
              <a:lnSpc>
                <a:spcPct val="110000"/>
              </a:lnSpc>
              <a:spcAft>
                <a:spcPts val="300"/>
              </a:spcAft>
              <a:buFont typeface="Arial" panose="020B0604020202020204" pitchFamily="34" charset="0"/>
              <a:buChar char="•"/>
            </a:pPr>
            <a:r>
              <a:rPr lang="en-IN" sz="1000" dirty="0">
                <a:latin typeface="Avenir Next" panose="020B0503020202020204" pitchFamily="34" charset="0"/>
              </a:rPr>
              <a:t>May ‘10 | Bootstrapped and launched the platform</a:t>
            </a:r>
          </a:p>
          <a:p>
            <a:pPr marL="285750" indent="-285750">
              <a:lnSpc>
                <a:spcPct val="110000"/>
              </a:lnSpc>
              <a:spcAft>
                <a:spcPts val="300"/>
              </a:spcAft>
              <a:buFont typeface="Arial" panose="020B0604020202020204" pitchFamily="34" charset="0"/>
              <a:buChar char="•"/>
            </a:pPr>
            <a:r>
              <a:rPr lang="en-IN" sz="1000" dirty="0">
                <a:latin typeface="Avenir Next" panose="020B0503020202020204" pitchFamily="34" charset="0"/>
              </a:rPr>
              <a:t>‘10 | Started teaching on own with initial courses on entrepreneurship</a:t>
            </a:r>
          </a:p>
          <a:p>
            <a:pPr marL="285750" indent="-285750">
              <a:lnSpc>
                <a:spcPct val="110000"/>
              </a:lnSpc>
              <a:spcAft>
                <a:spcPts val="300"/>
              </a:spcAft>
              <a:buFont typeface="Arial" panose="020B0604020202020204" pitchFamily="34" charset="0"/>
              <a:buChar char="•"/>
            </a:pPr>
            <a:r>
              <a:rPr lang="en-IN" sz="1000" dirty="0">
                <a:latin typeface="Avenir Next" panose="020B0503020202020204" pitchFamily="34" charset="0"/>
              </a:rPr>
              <a:t>‘10 | Mass mailed instructors as initial strategy to onboard instructors</a:t>
            </a:r>
          </a:p>
          <a:p>
            <a:pPr marL="285750" indent="-285750">
              <a:lnSpc>
                <a:spcPct val="110000"/>
              </a:lnSpc>
              <a:spcAft>
                <a:spcPts val="300"/>
              </a:spcAft>
              <a:buFont typeface="Arial" panose="020B0604020202020204" pitchFamily="34" charset="0"/>
              <a:buChar char="•"/>
            </a:pPr>
            <a:r>
              <a:rPr lang="en-IN" sz="1000" dirty="0">
                <a:latin typeface="Avenir Next" panose="020B0503020202020204" pitchFamily="34" charset="0"/>
              </a:rPr>
              <a:t>Jul ‘10 | 1K instructors with 2K courses and 10K users</a:t>
            </a:r>
          </a:p>
          <a:p>
            <a:pPr marL="285750" indent="-285750">
              <a:lnSpc>
                <a:spcPct val="110000"/>
              </a:lnSpc>
              <a:spcAft>
                <a:spcPts val="300"/>
              </a:spcAft>
              <a:buFont typeface="Arial" panose="020B0604020202020204" pitchFamily="34" charset="0"/>
              <a:buChar char="•"/>
            </a:pPr>
            <a:r>
              <a:rPr lang="en-IN" sz="1000" dirty="0">
                <a:latin typeface="Avenir Next" panose="020B0503020202020204" pitchFamily="34" charset="0"/>
              </a:rPr>
              <a:t>Aug ‘10 | Raised $1 M in venture funding</a:t>
            </a:r>
          </a:p>
          <a:p>
            <a:pPr marL="285750" indent="-285750">
              <a:lnSpc>
                <a:spcPct val="110000"/>
              </a:lnSpc>
              <a:spcAft>
                <a:spcPts val="300"/>
              </a:spcAft>
              <a:buFont typeface="Arial" panose="020B0604020202020204" pitchFamily="34" charset="0"/>
              <a:buChar char="•"/>
            </a:pPr>
            <a:r>
              <a:rPr lang="en-IN" sz="1000" dirty="0">
                <a:latin typeface="Avenir Next" panose="020B0503020202020204" pitchFamily="34" charset="0"/>
              </a:rPr>
              <a:t>Late ‘10-’11 | Recruited interns on low cost with end-to-end control</a:t>
            </a:r>
          </a:p>
          <a:p>
            <a:pPr marL="285750" indent="-285750">
              <a:lnSpc>
                <a:spcPct val="110000"/>
              </a:lnSpc>
              <a:spcAft>
                <a:spcPts val="300"/>
              </a:spcAft>
              <a:buFont typeface="Arial" panose="020B0604020202020204" pitchFamily="34" charset="0"/>
              <a:buChar char="•"/>
            </a:pPr>
            <a:r>
              <a:rPr lang="en-IN" sz="1000" dirty="0">
                <a:latin typeface="Avenir Next" panose="020B0503020202020204" pitchFamily="34" charset="0"/>
              </a:rPr>
              <a:t>‘11 | Evolved to a more sophisticated marketplace model with creating more demand in turn more supply of teachers and courses</a:t>
            </a:r>
          </a:p>
          <a:p>
            <a:pPr marL="285750" indent="-285750">
              <a:lnSpc>
                <a:spcPct val="110000"/>
              </a:lnSpc>
              <a:spcAft>
                <a:spcPts val="300"/>
              </a:spcAft>
              <a:buFont typeface="Arial" panose="020B0604020202020204" pitchFamily="34" charset="0"/>
              <a:buChar char="•"/>
            </a:pPr>
            <a:r>
              <a:rPr lang="en-IN" sz="1000" dirty="0">
                <a:latin typeface="Avenir Next" panose="020B0503020202020204" pitchFamily="34" charset="0"/>
              </a:rPr>
              <a:t>Oct ‘11 | $3 M Series A funding</a:t>
            </a:r>
          </a:p>
          <a:p>
            <a:pPr marL="285750" indent="-285750">
              <a:lnSpc>
                <a:spcPct val="110000"/>
              </a:lnSpc>
              <a:spcAft>
                <a:spcPts val="300"/>
              </a:spcAft>
              <a:buFont typeface="Arial" panose="020B0604020202020204" pitchFamily="34" charset="0"/>
              <a:buChar char="•"/>
            </a:pPr>
            <a:r>
              <a:rPr lang="en-IN" sz="1000" dirty="0">
                <a:latin typeface="Avenir Next" panose="020B0503020202020204" pitchFamily="34" charset="0"/>
              </a:rPr>
              <a:t>Dec ‘12 | $12 M Series B funding</a:t>
            </a:r>
          </a:p>
          <a:p>
            <a:pPr marL="285750" indent="-285750">
              <a:lnSpc>
                <a:spcPct val="110000"/>
              </a:lnSpc>
              <a:spcAft>
                <a:spcPts val="300"/>
              </a:spcAft>
              <a:buFont typeface="Arial" panose="020B0604020202020204" pitchFamily="34" charset="0"/>
              <a:buChar char="•"/>
            </a:pPr>
            <a:r>
              <a:rPr lang="en-IN" sz="1000" dirty="0">
                <a:latin typeface="Avenir Next" panose="020B0503020202020204" pitchFamily="34" charset="0"/>
              </a:rPr>
              <a:t>Early ‘13 | Tapped on the Word-of-Mouth through Instructor’s networking and reach; develop SM and blog content for their followers</a:t>
            </a:r>
          </a:p>
          <a:p>
            <a:pPr marL="285750" indent="-285750">
              <a:lnSpc>
                <a:spcPct val="110000"/>
              </a:lnSpc>
              <a:spcAft>
                <a:spcPts val="300"/>
              </a:spcAft>
              <a:buFont typeface="Arial" panose="020B0604020202020204" pitchFamily="34" charset="0"/>
              <a:buChar char="•"/>
            </a:pPr>
            <a:r>
              <a:rPr lang="en-IN" sz="1000" dirty="0">
                <a:latin typeface="Avenir Next" panose="020B0503020202020204" pitchFamily="34" charset="0"/>
              </a:rPr>
              <a:t>Apr ‘13 | Launched App on iOS; followed by launch on android in Jan ’14</a:t>
            </a:r>
          </a:p>
        </p:txBody>
      </p:sp>
      <p:sp>
        <p:nvSpPr>
          <p:cNvPr id="3" name="TextBox 2">
            <a:extLst>
              <a:ext uri="{FF2B5EF4-FFF2-40B4-BE49-F238E27FC236}">
                <a16:creationId xmlns:a16="http://schemas.microsoft.com/office/drawing/2014/main" id="{64D7BC29-31E2-AF4C-ABB4-A64E173B89C7}"/>
              </a:ext>
            </a:extLst>
          </p:cNvPr>
          <p:cNvSpPr txBox="1"/>
          <p:nvPr/>
        </p:nvSpPr>
        <p:spPr>
          <a:xfrm>
            <a:off x="363331" y="4870715"/>
            <a:ext cx="5617744" cy="1763944"/>
          </a:xfrm>
          <a:prstGeom prst="rect">
            <a:avLst/>
          </a:prstGeom>
          <a:noFill/>
        </p:spPr>
        <p:txBody>
          <a:bodyPr wrap="square" rtlCol="0">
            <a:spAutoFit/>
          </a:bodyPr>
          <a:lstStyle/>
          <a:p>
            <a:pPr marL="285750" indent="-285750">
              <a:lnSpc>
                <a:spcPct val="110000"/>
              </a:lnSpc>
              <a:buFont typeface="Arial" panose="020B0604020202020204" pitchFamily="34" charset="0"/>
              <a:buChar char="•"/>
            </a:pPr>
            <a:r>
              <a:rPr lang="en-US" sz="1100" dirty="0">
                <a:solidFill>
                  <a:schemeClr val="bg1"/>
                </a:solidFill>
                <a:latin typeface="Avenir Next" panose="020B0503020202020204" pitchFamily="34" charset="0"/>
              </a:rPr>
              <a:t>The business model/ product evolved over a span of 3-4 years to create the best in industry product and revenue model</a:t>
            </a:r>
          </a:p>
          <a:p>
            <a:pPr marL="285750" indent="-285750">
              <a:lnSpc>
                <a:spcPct val="110000"/>
              </a:lnSpc>
              <a:buFont typeface="Arial" panose="020B0604020202020204" pitchFamily="34" charset="0"/>
              <a:buChar char="•"/>
            </a:pPr>
            <a:r>
              <a:rPr lang="en-US" sz="1100" dirty="0">
                <a:solidFill>
                  <a:schemeClr val="bg1"/>
                </a:solidFill>
                <a:latin typeface="Avenir Next" panose="020B0503020202020204" pitchFamily="34" charset="0"/>
              </a:rPr>
              <a:t>Foremost aim is to start getting customers onboard with existing resources</a:t>
            </a:r>
          </a:p>
          <a:p>
            <a:pPr marL="285750" indent="-285750">
              <a:lnSpc>
                <a:spcPct val="110000"/>
              </a:lnSpc>
              <a:buFont typeface="Arial" panose="020B0604020202020204" pitchFamily="34" charset="0"/>
              <a:buChar char="•"/>
            </a:pPr>
            <a:r>
              <a:rPr lang="en-US" sz="1100" dirty="0">
                <a:solidFill>
                  <a:schemeClr val="bg1"/>
                </a:solidFill>
                <a:latin typeface="Avenir Next" panose="020B0503020202020204" pitchFamily="34" charset="0"/>
              </a:rPr>
              <a:t>Use of organic/ native forms of marketing – emails, WoM at initial stages helps gain the requisite demand to carry on</a:t>
            </a:r>
          </a:p>
          <a:p>
            <a:pPr marL="285750" indent="-285750">
              <a:lnSpc>
                <a:spcPct val="110000"/>
              </a:lnSpc>
              <a:buFont typeface="Arial" panose="020B0604020202020204" pitchFamily="34" charset="0"/>
              <a:buChar char="•"/>
            </a:pPr>
            <a:r>
              <a:rPr lang="en-US" sz="1100" dirty="0">
                <a:solidFill>
                  <a:schemeClr val="bg1"/>
                </a:solidFill>
                <a:latin typeface="Avenir Next" panose="020B0503020202020204" pitchFamily="34" charset="0"/>
              </a:rPr>
              <a:t>In case of learning platforms, it is always better to focus on demand (getting customers onboard ) followed up with fixing the supply</a:t>
            </a:r>
          </a:p>
          <a:p>
            <a:pPr marL="285750" indent="-285750">
              <a:lnSpc>
                <a:spcPct val="110000"/>
              </a:lnSpc>
              <a:buFont typeface="Arial" panose="020B0604020202020204" pitchFamily="34" charset="0"/>
              <a:buChar char="•"/>
            </a:pPr>
            <a:r>
              <a:rPr lang="en-US" sz="1100" dirty="0">
                <a:solidFill>
                  <a:schemeClr val="bg1"/>
                </a:solidFill>
                <a:latin typeface="Avenir Next" panose="020B0503020202020204" pitchFamily="34" charset="0"/>
              </a:rPr>
              <a:t>Course completion rates are same across the learning platforms; LTV, satisfaction index only varies</a:t>
            </a:r>
          </a:p>
        </p:txBody>
      </p:sp>
      <p:sp>
        <p:nvSpPr>
          <p:cNvPr id="9" name="Rectangle 8">
            <a:extLst>
              <a:ext uri="{FF2B5EF4-FFF2-40B4-BE49-F238E27FC236}">
                <a16:creationId xmlns:a16="http://schemas.microsoft.com/office/drawing/2014/main" id="{92AFB947-4049-8946-AD90-F5BFF9FD5748}"/>
              </a:ext>
            </a:extLst>
          </p:cNvPr>
          <p:cNvSpPr/>
          <p:nvPr/>
        </p:nvSpPr>
        <p:spPr>
          <a:xfrm>
            <a:off x="6444343" y="4868942"/>
            <a:ext cx="5237337" cy="1577740"/>
          </a:xfrm>
          <a:prstGeom prst="rect">
            <a:avLst/>
          </a:prstGeom>
        </p:spPr>
        <p:txBody>
          <a:bodyPr wrap="square">
            <a:spAutoFit/>
          </a:bodyPr>
          <a:lstStyle/>
          <a:p>
            <a:pPr marL="285750" indent="-285750">
              <a:lnSpc>
                <a:spcPct val="110000"/>
              </a:lnSpc>
              <a:buFont typeface="Arial" panose="020B0604020202020204" pitchFamily="34" charset="0"/>
              <a:buChar char="•"/>
            </a:pPr>
            <a:r>
              <a:rPr lang="en-US" sz="1100" dirty="0">
                <a:solidFill>
                  <a:schemeClr val="bg1"/>
                </a:solidFill>
                <a:latin typeface="Avenir Next" panose="020B0503020202020204" pitchFamily="34" charset="0"/>
              </a:rPr>
              <a:t>Consumers are focused more on learning skills rather than gaining a certificate</a:t>
            </a:r>
          </a:p>
          <a:p>
            <a:pPr marL="285750" indent="-285750">
              <a:lnSpc>
                <a:spcPct val="110000"/>
              </a:lnSpc>
              <a:buFont typeface="Arial" panose="020B0604020202020204" pitchFamily="34" charset="0"/>
              <a:buChar char="•"/>
            </a:pPr>
            <a:r>
              <a:rPr lang="en-US" sz="1100" dirty="0">
                <a:solidFill>
                  <a:schemeClr val="bg1"/>
                </a:solidFill>
                <a:latin typeface="Avenir Next" panose="020B0503020202020204" pitchFamily="34" charset="0"/>
              </a:rPr>
              <a:t>Video content/ live content are more acceptable than reading content</a:t>
            </a:r>
          </a:p>
          <a:p>
            <a:pPr marL="285750" indent="-285750">
              <a:lnSpc>
                <a:spcPct val="110000"/>
              </a:lnSpc>
              <a:buFont typeface="Arial" panose="020B0604020202020204" pitchFamily="34" charset="0"/>
              <a:buChar char="•"/>
            </a:pPr>
            <a:r>
              <a:rPr lang="en-US" sz="1100" dirty="0">
                <a:solidFill>
                  <a:schemeClr val="bg1"/>
                </a:solidFill>
                <a:latin typeface="Avenir Next" panose="020B0503020202020204" pitchFamily="34" charset="0"/>
              </a:rPr>
              <a:t>App is an essential tool to keep your customers engaged</a:t>
            </a:r>
          </a:p>
          <a:p>
            <a:pPr marL="285750" indent="-285750">
              <a:lnSpc>
                <a:spcPct val="110000"/>
              </a:lnSpc>
              <a:buFont typeface="Arial" panose="020B0604020202020204" pitchFamily="34" charset="0"/>
              <a:buChar char="•"/>
            </a:pPr>
            <a:r>
              <a:rPr lang="en-US" sz="1100" dirty="0">
                <a:solidFill>
                  <a:schemeClr val="bg1"/>
                </a:solidFill>
                <a:latin typeface="Avenir Next" panose="020B0503020202020204" pitchFamily="34" charset="0"/>
              </a:rPr>
              <a:t>Investors would always look for numbers and key metrics like engagements, social media followership, acceptability rate</a:t>
            </a:r>
          </a:p>
          <a:p>
            <a:pPr marL="285750" indent="-285750">
              <a:lnSpc>
                <a:spcPct val="110000"/>
              </a:lnSpc>
              <a:buFont typeface="Arial" panose="020B0604020202020204" pitchFamily="34" charset="0"/>
              <a:buChar char="•"/>
            </a:pPr>
            <a:r>
              <a:rPr lang="en-US" sz="1100" dirty="0">
                <a:solidFill>
                  <a:schemeClr val="bg1"/>
                </a:solidFill>
                <a:latin typeface="Avenir Next" panose="020B0503020202020204" pitchFamily="34" charset="0"/>
              </a:rPr>
              <a:t>Showcase instructors how they can become ‘Techpreneurs’ to make them come to your platforms</a:t>
            </a:r>
          </a:p>
        </p:txBody>
      </p:sp>
      <p:sp>
        <p:nvSpPr>
          <p:cNvPr id="12" name="TextBox 11">
            <a:extLst>
              <a:ext uri="{FF2B5EF4-FFF2-40B4-BE49-F238E27FC236}">
                <a16:creationId xmlns:a16="http://schemas.microsoft.com/office/drawing/2014/main" id="{94A44C36-F189-254C-B206-2B161A38DE2C}"/>
              </a:ext>
            </a:extLst>
          </p:cNvPr>
          <p:cNvSpPr txBox="1"/>
          <p:nvPr/>
        </p:nvSpPr>
        <p:spPr>
          <a:xfrm>
            <a:off x="510320" y="4588993"/>
            <a:ext cx="5617744" cy="323935"/>
          </a:xfrm>
          <a:prstGeom prst="rect">
            <a:avLst/>
          </a:prstGeom>
          <a:noFill/>
        </p:spPr>
        <p:txBody>
          <a:bodyPr wrap="square" rtlCol="0">
            <a:spAutoFit/>
          </a:bodyPr>
          <a:lstStyle/>
          <a:p>
            <a:pPr>
              <a:lnSpc>
                <a:spcPct val="110000"/>
              </a:lnSpc>
            </a:pPr>
            <a:r>
              <a:rPr lang="en-US" sz="1400" b="1" dirty="0">
                <a:solidFill>
                  <a:schemeClr val="bg1"/>
                </a:solidFill>
                <a:latin typeface="Avenir Next Demi Bold" panose="020B0503020202020204" pitchFamily="34" charset="0"/>
              </a:rPr>
              <a:t>OBSERVATIONS</a:t>
            </a:r>
          </a:p>
        </p:txBody>
      </p:sp>
      <p:sp>
        <p:nvSpPr>
          <p:cNvPr id="6" name="TextBox 5">
            <a:extLst>
              <a:ext uri="{FF2B5EF4-FFF2-40B4-BE49-F238E27FC236}">
                <a16:creationId xmlns:a16="http://schemas.microsoft.com/office/drawing/2014/main" id="{B44EC7C0-F2A2-C649-A117-B30A8080AF3F}"/>
              </a:ext>
            </a:extLst>
          </p:cNvPr>
          <p:cNvSpPr txBox="1"/>
          <p:nvPr/>
        </p:nvSpPr>
        <p:spPr>
          <a:xfrm>
            <a:off x="-2368446" y="179882"/>
            <a:ext cx="184731" cy="369332"/>
          </a:xfrm>
          <a:prstGeom prst="rect">
            <a:avLst/>
          </a:prstGeom>
          <a:noFill/>
        </p:spPr>
        <p:txBody>
          <a:bodyPr wrap="none" rtlCol="0">
            <a:spAutoFit/>
          </a:bodyPr>
          <a:lstStyle/>
          <a:p>
            <a:endParaRPr lang="en-US" dirty="0"/>
          </a:p>
        </p:txBody>
      </p:sp>
      <p:sp>
        <p:nvSpPr>
          <p:cNvPr id="13" name="TextBox 12">
            <a:extLst>
              <a:ext uri="{FF2B5EF4-FFF2-40B4-BE49-F238E27FC236}">
                <a16:creationId xmlns:a16="http://schemas.microsoft.com/office/drawing/2014/main" id="{0FC6E31A-283D-8F40-A072-8DDEE8690F15}"/>
              </a:ext>
            </a:extLst>
          </p:cNvPr>
          <p:cNvSpPr txBox="1"/>
          <p:nvPr/>
        </p:nvSpPr>
        <p:spPr>
          <a:xfrm>
            <a:off x="6259347" y="924841"/>
            <a:ext cx="5409705" cy="3258584"/>
          </a:xfrm>
          <a:prstGeom prst="rect">
            <a:avLst/>
          </a:prstGeom>
          <a:noFill/>
        </p:spPr>
        <p:txBody>
          <a:bodyPr wrap="square" rtlCol="0">
            <a:spAutoFit/>
          </a:bodyPr>
          <a:lstStyle/>
          <a:p>
            <a:pPr marL="285750" indent="-285750">
              <a:lnSpc>
                <a:spcPct val="110000"/>
              </a:lnSpc>
              <a:spcAft>
                <a:spcPts val="300"/>
              </a:spcAft>
              <a:buFont typeface="Arial" panose="020B0604020202020204" pitchFamily="34" charset="0"/>
              <a:buChar char="•"/>
            </a:pPr>
            <a:r>
              <a:rPr lang="en-IN" sz="1000" dirty="0">
                <a:latin typeface="Avenir Next" panose="020B0503020202020204" pitchFamily="34" charset="0"/>
              </a:rPr>
              <a:t>Jul ‘ 13 | Launched creating iOS app development course; a hit on the platform</a:t>
            </a:r>
          </a:p>
          <a:p>
            <a:pPr marL="285750" indent="-285750">
              <a:lnSpc>
                <a:spcPct val="110000"/>
              </a:lnSpc>
              <a:spcAft>
                <a:spcPts val="300"/>
              </a:spcAft>
              <a:buFont typeface="Arial" panose="020B0604020202020204" pitchFamily="34" charset="0"/>
              <a:buChar char="•"/>
            </a:pPr>
            <a:r>
              <a:rPr lang="en-IN" sz="1000" dirty="0">
                <a:latin typeface="Avenir Next" panose="020B0503020202020204" pitchFamily="34" charset="0"/>
              </a:rPr>
              <a:t>Jan ‘14 | 1M+ downloads on iOS and 20% users access courses through mobile</a:t>
            </a:r>
          </a:p>
          <a:p>
            <a:pPr marL="285750" indent="-285750">
              <a:lnSpc>
                <a:spcPct val="110000"/>
              </a:lnSpc>
              <a:spcAft>
                <a:spcPts val="300"/>
              </a:spcAft>
              <a:buFont typeface="Arial" panose="020B0604020202020204" pitchFamily="34" charset="0"/>
              <a:buChar char="•"/>
            </a:pPr>
            <a:r>
              <a:rPr lang="en-IN" sz="1000" dirty="0">
                <a:latin typeface="Avenir Next" panose="020B0503020202020204" pitchFamily="34" charset="0"/>
              </a:rPr>
              <a:t>Apr ‘14 | Change of  leadership – Dennis Yang, COO of Udemy</a:t>
            </a:r>
          </a:p>
          <a:p>
            <a:pPr marL="285750" indent="-285750">
              <a:lnSpc>
                <a:spcPct val="110000"/>
              </a:lnSpc>
              <a:spcAft>
                <a:spcPts val="300"/>
              </a:spcAft>
              <a:buFont typeface="Arial" panose="020B0604020202020204" pitchFamily="34" charset="0"/>
              <a:buChar char="•"/>
            </a:pPr>
            <a:r>
              <a:rPr lang="en-IN" sz="1000" dirty="0">
                <a:latin typeface="Avenir Next" panose="020B0503020202020204" pitchFamily="34" charset="0"/>
              </a:rPr>
              <a:t>‘14 | Started focussing on key metrics – Active users, Satisfaction index, LTV, CAC to showcase to investors </a:t>
            </a:r>
          </a:p>
          <a:p>
            <a:pPr marL="285750" indent="-285750">
              <a:lnSpc>
                <a:spcPct val="110000"/>
              </a:lnSpc>
              <a:spcAft>
                <a:spcPts val="300"/>
              </a:spcAft>
              <a:buFont typeface="Arial" panose="020B0604020202020204" pitchFamily="34" charset="0"/>
              <a:buChar char="•"/>
            </a:pPr>
            <a:r>
              <a:rPr lang="en-IN" sz="1000" dirty="0">
                <a:latin typeface="Avenir Next" panose="020B0503020202020204" pitchFamily="34" charset="0"/>
              </a:rPr>
              <a:t>May ‘14 | $32 M Series C funding</a:t>
            </a:r>
          </a:p>
          <a:p>
            <a:pPr marL="285750" indent="-285750">
              <a:lnSpc>
                <a:spcPct val="110000"/>
              </a:lnSpc>
              <a:spcAft>
                <a:spcPts val="300"/>
              </a:spcAft>
              <a:buFont typeface="Arial" panose="020B0604020202020204" pitchFamily="34" charset="0"/>
              <a:buChar char="•"/>
            </a:pPr>
            <a:r>
              <a:rPr lang="en-IN" sz="1000" dirty="0">
                <a:latin typeface="Avenir Next" panose="020B0503020202020204" pitchFamily="34" charset="0"/>
              </a:rPr>
              <a:t>Jun ‘14 | $65 M Series D funding</a:t>
            </a:r>
          </a:p>
          <a:p>
            <a:pPr marL="285750" indent="-285750">
              <a:lnSpc>
                <a:spcPct val="110000"/>
              </a:lnSpc>
              <a:spcAft>
                <a:spcPts val="300"/>
              </a:spcAft>
              <a:buFont typeface="Arial" panose="020B0604020202020204" pitchFamily="34" charset="0"/>
              <a:buChar char="•"/>
            </a:pPr>
            <a:r>
              <a:rPr lang="en-IN" sz="1000" dirty="0">
                <a:latin typeface="Avenir Next" panose="020B0503020202020204" pitchFamily="34" charset="0"/>
              </a:rPr>
              <a:t>Jun ‘14 | Partnered online learning house Skillsdox Inc. of Canada to open up School of Skills in India</a:t>
            </a:r>
          </a:p>
          <a:p>
            <a:pPr marL="285750" indent="-285750">
              <a:lnSpc>
                <a:spcPct val="110000"/>
              </a:lnSpc>
              <a:spcAft>
                <a:spcPts val="300"/>
              </a:spcAft>
              <a:buFont typeface="Arial" panose="020B0604020202020204" pitchFamily="34" charset="0"/>
              <a:buChar char="•"/>
            </a:pPr>
            <a:r>
              <a:rPr lang="en-IN" sz="1000" dirty="0">
                <a:latin typeface="Avenir Next" panose="020B0503020202020204" pitchFamily="34" charset="0"/>
              </a:rPr>
              <a:t>2</a:t>
            </a:r>
            <a:r>
              <a:rPr lang="en-IN" sz="1000" baseline="30000" dirty="0">
                <a:latin typeface="Avenir Next" panose="020B0503020202020204" pitchFamily="34" charset="0"/>
              </a:rPr>
              <a:t>nd</a:t>
            </a:r>
            <a:r>
              <a:rPr lang="en-IN" sz="1000" dirty="0">
                <a:latin typeface="Avenir Next" panose="020B0503020202020204" pitchFamily="34" charset="0"/>
              </a:rPr>
              <a:t> half ‘14 | Focus shifted to paid media – use of google, fb and Li ads; Revenue model of 30% of the total course fees</a:t>
            </a:r>
          </a:p>
          <a:p>
            <a:pPr marL="285750" indent="-285750">
              <a:lnSpc>
                <a:spcPct val="110000"/>
              </a:lnSpc>
              <a:spcAft>
                <a:spcPts val="300"/>
              </a:spcAft>
              <a:buFont typeface="Arial" panose="020B0604020202020204" pitchFamily="34" charset="0"/>
              <a:buChar char="•"/>
            </a:pPr>
            <a:r>
              <a:rPr lang="en-IN" sz="1000" dirty="0">
                <a:latin typeface="Avenir Next" panose="020B0503020202020204" pitchFamily="34" charset="0"/>
              </a:rPr>
              <a:t>‘15 | Top 10 instructors made more than $17 M in total revenue</a:t>
            </a:r>
          </a:p>
          <a:p>
            <a:pPr marL="285750" indent="-285750">
              <a:lnSpc>
                <a:spcPct val="110000"/>
              </a:lnSpc>
              <a:spcAft>
                <a:spcPts val="300"/>
              </a:spcAft>
              <a:buFont typeface="Arial" panose="020B0604020202020204" pitchFamily="34" charset="0"/>
              <a:buChar char="•"/>
            </a:pPr>
            <a:r>
              <a:rPr lang="en-IN" sz="1000" dirty="0">
                <a:latin typeface="Avenir Next" panose="020B0503020202020204" pitchFamily="34" charset="0"/>
              </a:rPr>
              <a:t>Jun ‘16 | $60 M funding as a follow up to the series D funding</a:t>
            </a:r>
          </a:p>
          <a:p>
            <a:pPr marL="285750" indent="-285750">
              <a:lnSpc>
                <a:spcPct val="110000"/>
              </a:lnSpc>
              <a:spcAft>
                <a:spcPts val="300"/>
              </a:spcAft>
              <a:buFont typeface="Arial" panose="020B0604020202020204" pitchFamily="34" charset="0"/>
              <a:buChar char="•"/>
            </a:pPr>
            <a:r>
              <a:rPr lang="en-IN" sz="1000" dirty="0">
                <a:latin typeface="Avenir Next" panose="020B0503020202020204" pitchFamily="34" charset="0"/>
              </a:rPr>
              <a:t>Feb ‘19 | Greg Coccari appointed as new CEO</a:t>
            </a:r>
          </a:p>
          <a:p>
            <a:pPr marL="285750" indent="-285750">
              <a:lnSpc>
                <a:spcPct val="110000"/>
              </a:lnSpc>
              <a:spcAft>
                <a:spcPts val="300"/>
              </a:spcAft>
              <a:buFont typeface="Arial" panose="020B0604020202020204" pitchFamily="34" charset="0"/>
              <a:buChar char="•"/>
            </a:pPr>
            <a:r>
              <a:rPr lang="en-IN" sz="1000" dirty="0">
                <a:latin typeface="Avenir Next" panose="020B0503020202020204" pitchFamily="34" charset="0"/>
              </a:rPr>
              <a:t>Jan ‘20 | #1 app on android in India</a:t>
            </a:r>
          </a:p>
          <a:p>
            <a:pPr marL="285750" indent="-285750">
              <a:lnSpc>
                <a:spcPct val="110000"/>
              </a:lnSpc>
              <a:spcAft>
                <a:spcPts val="300"/>
              </a:spcAft>
              <a:buFont typeface="Arial" panose="020B0604020202020204" pitchFamily="34" charset="0"/>
              <a:buChar char="•"/>
            </a:pPr>
            <a:r>
              <a:rPr lang="en-IN" sz="1000" dirty="0">
                <a:latin typeface="Avenir Next" panose="020B0503020202020204" pitchFamily="34" charset="0"/>
              </a:rPr>
              <a:t>Feb ‘20 | $50 M funding; $2 B valuation</a:t>
            </a:r>
          </a:p>
        </p:txBody>
      </p:sp>
    </p:spTree>
    <p:extLst>
      <p:ext uri="{BB962C8B-B14F-4D97-AF65-F5344CB8AC3E}">
        <p14:creationId xmlns:p14="http://schemas.microsoft.com/office/powerpoint/2010/main" val="1694838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Arrow Connector 33">
            <a:extLst>
              <a:ext uri="{FF2B5EF4-FFF2-40B4-BE49-F238E27FC236}">
                <a16:creationId xmlns:a16="http://schemas.microsoft.com/office/drawing/2014/main" id="{0FB5DD97-090A-F741-9D48-E58B63460D8A}"/>
              </a:ext>
            </a:extLst>
          </p:cNvPr>
          <p:cNvCxnSpPr>
            <a:cxnSpLocks/>
          </p:cNvCxnSpPr>
          <p:nvPr/>
        </p:nvCxnSpPr>
        <p:spPr>
          <a:xfrm>
            <a:off x="3034929" y="1153715"/>
            <a:ext cx="33823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0195B11-8E39-8044-A53A-F3E1832D3AFA}"/>
              </a:ext>
            </a:extLst>
          </p:cNvPr>
          <p:cNvCxnSpPr>
            <a:cxnSpLocks/>
          </p:cNvCxnSpPr>
          <p:nvPr/>
        </p:nvCxnSpPr>
        <p:spPr>
          <a:xfrm>
            <a:off x="8014119" y="748151"/>
            <a:ext cx="0" cy="194798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DE4AB33-948C-714D-8239-4C4FFB7A4F16}"/>
              </a:ext>
            </a:extLst>
          </p:cNvPr>
          <p:cNvCxnSpPr>
            <a:cxnSpLocks/>
          </p:cNvCxnSpPr>
          <p:nvPr/>
        </p:nvCxnSpPr>
        <p:spPr>
          <a:xfrm>
            <a:off x="5899456" y="5813765"/>
            <a:ext cx="61074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40ABAE9-8F51-6F4D-981F-7CD8DA7E387F}"/>
              </a:ext>
            </a:extLst>
          </p:cNvPr>
          <p:cNvCxnSpPr/>
          <p:nvPr/>
        </p:nvCxnSpPr>
        <p:spPr>
          <a:xfrm>
            <a:off x="5899456" y="5040880"/>
            <a:ext cx="30610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0621B66-BEE7-784E-847D-F9831C635871}"/>
              </a:ext>
            </a:extLst>
          </p:cNvPr>
          <p:cNvSpPr txBox="1"/>
          <p:nvPr/>
        </p:nvSpPr>
        <p:spPr>
          <a:xfrm>
            <a:off x="163349" y="175695"/>
            <a:ext cx="8606077" cy="584775"/>
          </a:xfrm>
          <a:prstGeom prst="rect">
            <a:avLst/>
          </a:prstGeom>
          <a:noFill/>
        </p:spPr>
        <p:txBody>
          <a:bodyPr wrap="square" rtlCol="0">
            <a:spAutoFit/>
          </a:bodyPr>
          <a:lstStyle/>
          <a:p>
            <a:r>
              <a:rPr lang="en-US" sz="3200" dirty="0">
                <a:latin typeface="Avenir Next" panose="020B0503020202020204" pitchFamily="34" charset="0"/>
              </a:rPr>
              <a:t>PRODUCT </a:t>
            </a:r>
            <a:r>
              <a:rPr lang="en-US" sz="3200" b="1" dirty="0">
                <a:solidFill>
                  <a:srgbClr val="C00000"/>
                </a:solidFill>
                <a:latin typeface="Avenir Next Demi Bold" panose="020B0503020202020204" pitchFamily="34" charset="0"/>
              </a:rPr>
              <a:t>ROADMAP</a:t>
            </a:r>
          </a:p>
        </p:txBody>
      </p:sp>
      <p:graphicFrame>
        <p:nvGraphicFramePr>
          <p:cNvPr id="7" name="Diagram 6">
            <a:extLst>
              <a:ext uri="{FF2B5EF4-FFF2-40B4-BE49-F238E27FC236}">
                <a16:creationId xmlns:a16="http://schemas.microsoft.com/office/drawing/2014/main" id="{0DEF1908-EA69-2A45-AB77-520E58D21C41}"/>
              </a:ext>
            </a:extLst>
          </p:cNvPr>
          <p:cNvGraphicFramePr/>
          <p:nvPr/>
        </p:nvGraphicFramePr>
        <p:xfrm>
          <a:off x="426925" y="1031837"/>
          <a:ext cx="11496841" cy="37433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a:extLst>
              <a:ext uri="{FF2B5EF4-FFF2-40B4-BE49-F238E27FC236}">
                <a16:creationId xmlns:a16="http://schemas.microsoft.com/office/drawing/2014/main" id="{791EEA2C-87F0-0847-8F37-CEFFA3814676}"/>
              </a:ext>
            </a:extLst>
          </p:cNvPr>
          <p:cNvSpPr txBox="1"/>
          <p:nvPr/>
        </p:nvSpPr>
        <p:spPr>
          <a:xfrm>
            <a:off x="737773" y="2784067"/>
            <a:ext cx="800100" cy="246221"/>
          </a:xfrm>
          <a:prstGeom prst="rect">
            <a:avLst/>
          </a:prstGeom>
          <a:noFill/>
        </p:spPr>
        <p:txBody>
          <a:bodyPr wrap="square" rtlCol="0">
            <a:spAutoFit/>
          </a:bodyPr>
          <a:lstStyle/>
          <a:p>
            <a:pPr algn="ctr"/>
            <a:r>
              <a:rPr lang="en-US" sz="1000" b="1" dirty="0">
                <a:latin typeface="Avenir Next Demi Bold" panose="020B0503020202020204" pitchFamily="34" charset="0"/>
              </a:rPr>
              <a:t>Jan ‘21</a:t>
            </a:r>
          </a:p>
        </p:txBody>
      </p:sp>
      <p:sp>
        <p:nvSpPr>
          <p:cNvPr id="29" name="TextBox 28">
            <a:extLst>
              <a:ext uri="{FF2B5EF4-FFF2-40B4-BE49-F238E27FC236}">
                <a16:creationId xmlns:a16="http://schemas.microsoft.com/office/drawing/2014/main" id="{94A87764-5FFE-8A49-99EF-D63CEB3A4E69}"/>
              </a:ext>
            </a:extLst>
          </p:cNvPr>
          <p:cNvSpPr txBox="1"/>
          <p:nvPr/>
        </p:nvSpPr>
        <p:spPr>
          <a:xfrm>
            <a:off x="1642535" y="2780385"/>
            <a:ext cx="800100" cy="246221"/>
          </a:xfrm>
          <a:prstGeom prst="rect">
            <a:avLst/>
          </a:prstGeom>
          <a:noFill/>
        </p:spPr>
        <p:txBody>
          <a:bodyPr wrap="square" rtlCol="0">
            <a:spAutoFit/>
          </a:bodyPr>
          <a:lstStyle/>
          <a:p>
            <a:pPr algn="ctr"/>
            <a:r>
              <a:rPr lang="en-US" sz="1000" b="1" dirty="0">
                <a:latin typeface="Avenir Next Demi Bold" panose="020B0503020202020204" pitchFamily="34" charset="0"/>
              </a:rPr>
              <a:t>Feb ‘21</a:t>
            </a:r>
          </a:p>
        </p:txBody>
      </p:sp>
      <p:sp>
        <p:nvSpPr>
          <p:cNvPr id="30" name="TextBox 29">
            <a:extLst>
              <a:ext uri="{FF2B5EF4-FFF2-40B4-BE49-F238E27FC236}">
                <a16:creationId xmlns:a16="http://schemas.microsoft.com/office/drawing/2014/main" id="{B710A2D3-9FEE-8B45-9704-AD0342FB3562}"/>
              </a:ext>
            </a:extLst>
          </p:cNvPr>
          <p:cNvSpPr txBox="1"/>
          <p:nvPr/>
        </p:nvSpPr>
        <p:spPr>
          <a:xfrm>
            <a:off x="2638149" y="2780384"/>
            <a:ext cx="800100" cy="246221"/>
          </a:xfrm>
          <a:prstGeom prst="rect">
            <a:avLst/>
          </a:prstGeom>
          <a:noFill/>
        </p:spPr>
        <p:txBody>
          <a:bodyPr wrap="square" rtlCol="0">
            <a:spAutoFit/>
          </a:bodyPr>
          <a:lstStyle/>
          <a:p>
            <a:pPr algn="ctr"/>
            <a:r>
              <a:rPr lang="en-US" sz="1000" b="1" dirty="0">
                <a:latin typeface="Avenir Next Demi Bold" panose="020B0503020202020204" pitchFamily="34" charset="0"/>
              </a:rPr>
              <a:t>Mar ‘21</a:t>
            </a:r>
          </a:p>
        </p:txBody>
      </p:sp>
      <p:sp>
        <p:nvSpPr>
          <p:cNvPr id="31" name="TextBox 30">
            <a:extLst>
              <a:ext uri="{FF2B5EF4-FFF2-40B4-BE49-F238E27FC236}">
                <a16:creationId xmlns:a16="http://schemas.microsoft.com/office/drawing/2014/main" id="{B6A64B2C-CF90-5442-B9BA-E7A939E77B63}"/>
              </a:ext>
            </a:extLst>
          </p:cNvPr>
          <p:cNvSpPr txBox="1"/>
          <p:nvPr/>
        </p:nvSpPr>
        <p:spPr>
          <a:xfrm>
            <a:off x="3557027" y="2780385"/>
            <a:ext cx="800100" cy="246221"/>
          </a:xfrm>
          <a:prstGeom prst="rect">
            <a:avLst/>
          </a:prstGeom>
          <a:noFill/>
        </p:spPr>
        <p:txBody>
          <a:bodyPr wrap="square" rtlCol="0">
            <a:spAutoFit/>
          </a:bodyPr>
          <a:lstStyle/>
          <a:p>
            <a:pPr algn="ctr"/>
            <a:r>
              <a:rPr lang="en-US" sz="1000" b="1" dirty="0">
                <a:latin typeface="Avenir Next Demi Bold" panose="020B0503020202020204" pitchFamily="34" charset="0"/>
              </a:rPr>
              <a:t>May ‘21</a:t>
            </a:r>
          </a:p>
        </p:txBody>
      </p:sp>
      <p:sp>
        <p:nvSpPr>
          <p:cNvPr id="33" name="TextBox 32">
            <a:extLst>
              <a:ext uri="{FF2B5EF4-FFF2-40B4-BE49-F238E27FC236}">
                <a16:creationId xmlns:a16="http://schemas.microsoft.com/office/drawing/2014/main" id="{EA065E7C-AA47-D449-AC18-249F16248EA7}"/>
              </a:ext>
            </a:extLst>
          </p:cNvPr>
          <p:cNvSpPr txBox="1"/>
          <p:nvPr/>
        </p:nvSpPr>
        <p:spPr>
          <a:xfrm>
            <a:off x="4487034" y="2771872"/>
            <a:ext cx="800100" cy="246221"/>
          </a:xfrm>
          <a:prstGeom prst="rect">
            <a:avLst/>
          </a:prstGeom>
          <a:noFill/>
        </p:spPr>
        <p:txBody>
          <a:bodyPr wrap="square" rtlCol="0">
            <a:spAutoFit/>
          </a:bodyPr>
          <a:lstStyle/>
          <a:p>
            <a:pPr algn="ctr"/>
            <a:r>
              <a:rPr lang="en-US" sz="1000" b="1" dirty="0">
                <a:latin typeface="Avenir Next Demi Bold" panose="020B0503020202020204" pitchFamily="34" charset="0"/>
              </a:rPr>
              <a:t>Aug ‘21</a:t>
            </a:r>
          </a:p>
        </p:txBody>
      </p:sp>
      <p:sp>
        <p:nvSpPr>
          <p:cNvPr id="35" name="TextBox 34">
            <a:extLst>
              <a:ext uri="{FF2B5EF4-FFF2-40B4-BE49-F238E27FC236}">
                <a16:creationId xmlns:a16="http://schemas.microsoft.com/office/drawing/2014/main" id="{8E1CB3D9-4944-C145-A2FE-70096206ED6E}"/>
              </a:ext>
            </a:extLst>
          </p:cNvPr>
          <p:cNvSpPr txBox="1"/>
          <p:nvPr/>
        </p:nvSpPr>
        <p:spPr>
          <a:xfrm>
            <a:off x="5452175" y="2780381"/>
            <a:ext cx="800100" cy="246221"/>
          </a:xfrm>
          <a:prstGeom prst="rect">
            <a:avLst/>
          </a:prstGeom>
          <a:noFill/>
        </p:spPr>
        <p:txBody>
          <a:bodyPr wrap="square" rtlCol="0">
            <a:spAutoFit/>
          </a:bodyPr>
          <a:lstStyle/>
          <a:p>
            <a:pPr algn="ctr"/>
            <a:r>
              <a:rPr lang="en-US" sz="1000" b="1" dirty="0">
                <a:latin typeface="Avenir Next Demi Bold" panose="020B0503020202020204" pitchFamily="34" charset="0"/>
              </a:rPr>
              <a:t>Jan ‘22</a:t>
            </a:r>
          </a:p>
        </p:txBody>
      </p:sp>
      <p:sp>
        <p:nvSpPr>
          <p:cNvPr id="36" name="TextBox 35">
            <a:extLst>
              <a:ext uri="{FF2B5EF4-FFF2-40B4-BE49-F238E27FC236}">
                <a16:creationId xmlns:a16="http://schemas.microsoft.com/office/drawing/2014/main" id="{C02FEFEB-D260-9B44-A017-EB8B94C75B2D}"/>
              </a:ext>
            </a:extLst>
          </p:cNvPr>
          <p:cNvSpPr txBox="1"/>
          <p:nvPr/>
        </p:nvSpPr>
        <p:spPr>
          <a:xfrm>
            <a:off x="6417316" y="2771872"/>
            <a:ext cx="922360" cy="246221"/>
          </a:xfrm>
          <a:prstGeom prst="rect">
            <a:avLst/>
          </a:prstGeom>
          <a:noFill/>
        </p:spPr>
        <p:txBody>
          <a:bodyPr wrap="square" rtlCol="0">
            <a:spAutoFit/>
          </a:bodyPr>
          <a:lstStyle/>
          <a:p>
            <a:pPr algn="ctr"/>
            <a:r>
              <a:rPr lang="en-US" sz="1000" b="1" dirty="0">
                <a:latin typeface="Avenir Next Demi Bold" panose="020B0503020202020204" pitchFamily="34" charset="0"/>
              </a:rPr>
              <a:t>Jan-May’22</a:t>
            </a:r>
          </a:p>
        </p:txBody>
      </p:sp>
      <p:sp>
        <p:nvSpPr>
          <p:cNvPr id="38" name="TextBox 37">
            <a:extLst>
              <a:ext uri="{FF2B5EF4-FFF2-40B4-BE49-F238E27FC236}">
                <a16:creationId xmlns:a16="http://schemas.microsoft.com/office/drawing/2014/main" id="{AE0407C4-DA2E-8846-9813-4569BFA2C93E}"/>
              </a:ext>
            </a:extLst>
          </p:cNvPr>
          <p:cNvSpPr txBox="1"/>
          <p:nvPr/>
        </p:nvSpPr>
        <p:spPr>
          <a:xfrm>
            <a:off x="7595336" y="2771873"/>
            <a:ext cx="800100" cy="246221"/>
          </a:xfrm>
          <a:prstGeom prst="rect">
            <a:avLst/>
          </a:prstGeom>
          <a:noFill/>
        </p:spPr>
        <p:txBody>
          <a:bodyPr wrap="square" rtlCol="0">
            <a:spAutoFit/>
          </a:bodyPr>
          <a:lstStyle/>
          <a:p>
            <a:pPr algn="ctr"/>
            <a:r>
              <a:rPr lang="en-US" sz="1000" b="1" dirty="0">
                <a:latin typeface="Avenir Next Demi Bold" panose="020B0503020202020204" pitchFamily="34" charset="0"/>
              </a:rPr>
              <a:t>Jun ‘22</a:t>
            </a:r>
          </a:p>
        </p:txBody>
      </p:sp>
      <p:sp>
        <p:nvSpPr>
          <p:cNvPr id="39" name="TextBox 38">
            <a:extLst>
              <a:ext uri="{FF2B5EF4-FFF2-40B4-BE49-F238E27FC236}">
                <a16:creationId xmlns:a16="http://schemas.microsoft.com/office/drawing/2014/main" id="{D9F20447-1D00-244A-A1EE-A71779B3CBF4}"/>
              </a:ext>
            </a:extLst>
          </p:cNvPr>
          <p:cNvSpPr txBox="1"/>
          <p:nvPr/>
        </p:nvSpPr>
        <p:spPr>
          <a:xfrm>
            <a:off x="8560477" y="2780385"/>
            <a:ext cx="800100" cy="246221"/>
          </a:xfrm>
          <a:prstGeom prst="rect">
            <a:avLst/>
          </a:prstGeom>
          <a:noFill/>
        </p:spPr>
        <p:txBody>
          <a:bodyPr wrap="square" rtlCol="0">
            <a:spAutoFit/>
          </a:bodyPr>
          <a:lstStyle/>
          <a:p>
            <a:pPr algn="ctr"/>
            <a:r>
              <a:rPr lang="en-US" sz="1000" b="1" dirty="0">
                <a:latin typeface="Avenir Next Demi Bold" panose="020B0503020202020204" pitchFamily="34" charset="0"/>
              </a:rPr>
              <a:t>Jun ‘23</a:t>
            </a:r>
          </a:p>
        </p:txBody>
      </p:sp>
      <p:sp>
        <p:nvSpPr>
          <p:cNvPr id="40" name="TextBox 39">
            <a:extLst>
              <a:ext uri="{FF2B5EF4-FFF2-40B4-BE49-F238E27FC236}">
                <a16:creationId xmlns:a16="http://schemas.microsoft.com/office/drawing/2014/main" id="{A0740DAA-3757-0D49-A110-1665F7049714}"/>
              </a:ext>
            </a:extLst>
          </p:cNvPr>
          <p:cNvSpPr txBox="1"/>
          <p:nvPr/>
        </p:nvSpPr>
        <p:spPr>
          <a:xfrm>
            <a:off x="9529553" y="2783946"/>
            <a:ext cx="800100" cy="246221"/>
          </a:xfrm>
          <a:prstGeom prst="rect">
            <a:avLst/>
          </a:prstGeom>
          <a:noFill/>
        </p:spPr>
        <p:txBody>
          <a:bodyPr wrap="square" rtlCol="0">
            <a:spAutoFit/>
          </a:bodyPr>
          <a:lstStyle/>
          <a:p>
            <a:pPr algn="ctr"/>
            <a:r>
              <a:rPr lang="en-US" sz="1000" b="1" dirty="0">
                <a:latin typeface="Avenir Next Demi Bold" panose="020B0503020202020204" pitchFamily="34" charset="0"/>
              </a:rPr>
              <a:t>July ‘23</a:t>
            </a:r>
          </a:p>
        </p:txBody>
      </p:sp>
      <p:sp>
        <p:nvSpPr>
          <p:cNvPr id="42" name="TextBox 41">
            <a:extLst>
              <a:ext uri="{FF2B5EF4-FFF2-40B4-BE49-F238E27FC236}">
                <a16:creationId xmlns:a16="http://schemas.microsoft.com/office/drawing/2014/main" id="{A13F5635-18B1-6F4B-A016-009681C9289D}"/>
              </a:ext>
            </a:extLst>
          </p:cNvPr>
          <p:cNvSpPr txBox="1"/>
          <p:nvPr/>
        </p:nvSpPr>
        <p:spPr>
          <a:xfrm>
            <a:off x="10398233" y="2761086"/>
            <a:ext cx="800100" cy="246221"/>
          </a:xfrm>
          <a:prstGeom prst="rect">
            <a:avLst/>
          </a:prstGeom>
          <a:noFill/>
        </p:spPr>
        <p:txBody>
          <a:bodyPr wrap="square" rtlCol="0">
            <a:spAutoFit/>
          </a:bodyPr>
          <a:lstStyle/>
          <a:p>
            <a:pPr algn="ctr"/>
            <a:r>
              <a:rPr lang="en-US" sz="1000" b="1" dirty="0">
                <a:latin typeface="Avenir Next Demi Bold" panose="020B0503020202020204" pitchFamily="34" charset="0"/>
              </a:rPr>
              <a:t>Aug ‘23</a:t>
            </a:r>
          </a:p>
        </p:txBody>
      </p:sp>
      <p:cxnSp>
        <p:nvCxnSpPr>
          <p:cNvPr id="18" name="Straight Connector 17">
            <a:extLst>
              <a:ext uri="{FF2B5EF4-FFF2-40B4-BE49-F238E27FC236}">
                <a16:creationId xmlns:a16="http://schemas.microsoft.com/office/drawing/2014/main" id="{03A5B324-2360-6A43-8B65-C529804D4B44}"/>
              </a:ext>
            </a:extLst>
          </p:cNvPr>
          <p:cNvCxnSpPr>
            <a:cxnSpLocks/>
          </p:cNvCxnSpPr>
          <p:nvPr/>
        </p:nvCxnSpPr>
        <p:spPr>
          <a:xfrm>
            <a:off x="4887084" y="3163614"/>
            <a:ext cx="0" cy="255401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9602395A-3949-B542-8DDE-6DC380B379FA}"/>
              </a:ext>
            </a:extLst>
          </p:cNvPr>
          <p:cNvSpPr/>
          <p:nvPr/>
        </p:nvSpPr>
        <p:spPr>
          <a:xfrm>
            <a:off x="4339481" y="5590209"/>
            <a:ext cx="1053790" cy="41102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Avenir Next Demi Bold" panose="020B0503020202020204" pitchFamily="34" charset="0"/>
              </a:rPr>
              <a:t>Formal school launch</a:t>
            </a:r>
          </a:p>
        </p:txBody>
      </p:sp>
      <p:cxnSp>
        <p:nvCxnSpPr>
          <p:cNvPr id="50" name="Straight Connector 49">
            <a:extLst>
              <a:ext uri="{FF2B5EF4-FFF2-40B4-BE49-F238E27FC236}">
                <a16:creationId xmlns:a16="http://schemas.microsoft.com/office/drawing/2014/main" id="{50A73643-EA8B-A447-BE9B-D444A0D698DA}"/>
              </a:ext>
            </a:extLst>
          </p:cNvPr>
          <p:cNvCxnSpPr>
            <a:cxnSpLocks/>
          </p:cNvCxnSpPr>
          <p:nvPr/>
        </p:nvCxnSpPr>
        <p:spPr>
          <a:xfrm>
            <a:off x="5899456" y="4186871"/>
            <a:ext cx="0" cy="181436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091C360-3A0D-8641-9188-3E091AC3621C}"/>
              </a:ext>
            </a:extLst>
          </p:cNvPr>
          <p:cNvCxnSpPr>
            <a:cxnSpLocks/>
          </p:cNvCxnSpPr>
          <p:nvPr/>
        </p:nvCxnSpPr>
        <p:spPr>
          <a:xfrm>
            <a:off x="8990999" y="3163614"/>
            <a:ext cx="0" cy="201798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2" name="Rounded Rectangle 51">
            <a:extLst>
              <a:ext uri="{FF2B5EF4-FFF2-40B4-BE49-F238E27FC236}">
                <a16:creationId xmlns:a16="http://schemas.microsoft.com/office/drawing/2014/main" id="{0E65DA00-B68F-6D43-A54D-2898E080712C}"/>
              </a:ext>
            </a:extLst>
          </p:cNvPr>
          <p:cNvSpPr/>
          <p:nvPr/>
        </p:nvSpPr>
        <p:spPr>
          <a:xfrm>
            <a:off x="6524857" y="4835365"/>
            <a:ext cx="1681965" cy="41102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Avenir Next Demi Bold" panose="020B0503020202020204" pitchFamily="34" charset="0"/>
              </a:rPr>
              <a:t>COGNIA accreditation to take 18-24 months</a:t>
            </a:r>
          </a:p>
        </p:txBody>
      </p:sp>
      <p:sp>
        <p:nvSpPr>
          <p:cNvPr id="53" name="Rounded Rectangle 52">
            <a:extLst>
              <a:ext uri="{FF2B5EF4-FFF2-40B4-BE49-F238E27FC236}">
                <a16:creationId xmlns:a16="http://schemas.microsoft.com/office/drawing/2014/main" id="{2B8A2FFA-A713-7049-A9DC-7D374B1A87F5}"/>
              </a:ext>
            </a:extLst>
          </p:cNvPr>
          <p:cNvSpPr/>
          <p:nvPr/>
        </p:nvSpPr>
        <p:spPr>
          <a:xfrm>
            <a:off x="8210158" y="5590210"/>
            <a:ext cx="1804697" cy="41102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Avenir Next Demi Bold" panose="020B0503020202020204" pitchFamily="34" charset="0"/>
              </a:rPr>
              <a:t>ACS WASC accreditation to take around 6 years</a:t>
            </a:r>
          </a:p>
        </p:txBody>
      </p:sp>
      <p:sp>
        <p:nvSpPr>
          <p:cNvPr id="56" name="Rounded Rectangle 55">
            <a:extLst>
              <a:ext uri="{FF2B5EF4-FFF2-40B4-BE49-F238E27FC236}">
                <a16:creationId xmlns:a16="http://schemas.microsoft.com/office/drawing/2014/main" id="{FBE1089E-11AF-FC47-A97C-10A5BAA058FC}"/>
              </a:ext>
            </a:extLst>
          </p:cNvPr>
          <p:cNvSpPr/>
          <p:nvPr/>
        </p:nvSpPr>
        <p:spPr>
          <a:xfrm>
            <a:off x="8990999" y="402071"/>
            <a:ext cx="1804697" cy="41102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Avenir Next Demi Bold" panose="020B0503020202020204" pitchFamily="34" charset="0"/>
              </a:rPr>
              <a:t>Expand to Global Markets</a:t>
            </a:r>
          </a:p>
        </p:txBody>
      </p:sp>
      <p:cxnSp>
        <p:nvCxnSpPr>
          <p:cNvPr id="57" name="Straight Connector 56">
            <a:extLst>
              <a:ext uri="{FF2B5EF4-FFF2-40B4-BE49-F238E27FC236}">
                <a16:creationId xmlns:a16="http://schemas.microsoft.com/office/drawing/2014/main" id="{7F1D1E19-1A79-C848-9110-D35FD8BCD6A5}"/>
              </a:ext>
            </a:extLst>
          </p:cNvPr>
          <p:cNvCxnSpPr>
            <a:cxnSpLocks/>
          </p:cNvCxnSpPr>
          <p:nvPr/>
        </p:nvCxnSpPr>
        <p:spPr>
          <a:xfrm>
            <a:off x="9929603" y="813100"/>
            <a:ext cx="0" cy="1883037"/>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9" name="Rounded Rectangle 58">
            <a:extLst>
              <a:ext uri="{FF2B5EF4-FFF2-40B4-BE49-F238E27FC236}">
                <a16:creationId xmlns:a16="http://schemas.microsoft.com/office/drawing/2014/main" id="{66261EC6-F161-2E4D-9856-2BCAC767FA50}"/>
              </a:ext>
            </a:extLst>
          </p:cNvPr>
          <p:cNvSpPr/>
          <p:nvPr/>
        </p:nvSpPr>
        <p:spPr>
          <a:xfrm>
            <a:off x="7162604" y="402438"/>
            <a:ext cx="1484962" cy="41823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Avenir Next Demi Bold" panose="020B0503020202020204" pitchFamily="34" charset="0"/>
              </a:rPr>
              <a:t>1</a:t>
            </a:r>
            <a:r>
              <a:rPr lang="en-US" sz="1000" b="1" baseline="30000" dirty="0">
                <a:solidFill>
                  <a:schemeClr val="tx1"/>
                </a:solidFill>
                <a:latin typeface="Avenir Next Demi Bold" panose="020B0503020202020204" pitchFamily="34" charset="0"/>
              </a:rPr>
              <a:t>st</a:t>
            </a:r>
            <a:r>
              <a:rPr lang="en-US" sz="1000" b="1" dirty="0">
                <a:solidFill>
                  <a:schemeClr val="tx1"/>
                </a:solidFill>
                <a:latin typeface="Avenir Next Demi Bold" panose="020B0503020202020204" pitchFamily="34" charset="0"/>
              </a:rPr>
              <a:t> Year Complete</a:t>
            </a:r>
          </a:p>
        </p:txBody>
      </p:sp>
      <p:cxnSp>
        <p:nvCxnSpPr>
          <p:cNvPr id="27" name="Straight Connector 26">
            <a:extLst>
              <a:ext uri="{FF2B5EF4-FFF2-40B4-BE49-F238E27FC236}">
                <a16:creationId xmlns:a16="http://schemas.microsoft.com/office/drawing/2014/main" id="{4FE35ED3-20A9-6841-9D22-AA04F021EBFC}"/>
              </a:ext>
            </a:extLst>
          </p:cNvPr>
          <p:cNvCxnSpPr>
            <a:cxnSpLocks/>
          </p:cNvCxnSpPr>
          <p:nvPr/>
        </p:nvCxnSpPr>
        <p:spPr>
          <a:xfrm>
            <a:off x="3037064" y="760470"/>
            <a:ext cx="0" cy="103360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9224764E-FDE7-0746-93D9-C72373927E4E}"/>
              </a:ext>
            </a:extLst>
          </p:cNvPr>
          <p:cNvSpPr/>
          <p:nvPr/>
        </p:nvSpPr>
        <p:spPr>
          <a:xfrm>
            <a:off x="4177882" y="856762"/>
            <a:ext cx="1053790" cy="52521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Avenir Next Demi Bold" panose="020B0503020202020204" pitchFamily="34" charset="0"/>
              </a:rPr>
              <a:t>Knowah Launched as an OPM</a:t>
            </a:r>
          </a:p>
        </p:txBody>
      </p:sp>
      <p:cxnSp>
        <p:nvCxnSpPr>
          <p:cNvPr id="37" name="Straight Connector 36">
            <a:extLst>
              <a:ext uri="{FF2B5EF4-FFF2-40B4-BE49-F238E27FC236}">
                <a16:creationId xmlns:a16="http://schemas.microsoft.com/office/drawing/2014/main" id="{276126B1-4AF0-1448-BC78-215C4EB8A91E}"/>
              </a:ext>
            </a:extLst>
          </p:cNvPr>
          <p:cNvCxnSpPr>
            <a:cxnSpLocks/>
          </p:cNvCxnSpPr>
          <p:nvPr/>
        </p:nvCxnSpPr>
        <p:spPr>
          <a:xfrm>
            <a:off x="1981364" y="1189126"/>
            <a:ext cx="0" cy="150701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BCA234D6-7D8D-2147-A231-F54ECD6C3E75}"/>
              </a:ext>
            </a:extLst>
          </p:cNvPr>
          <p:cNvSpPr/>
          <p:nvPr/>
        </p:nvSpPr>
        <p:spPr>
          <a:xfrm>
            <a:off x="1367656" y="844279"/>
            <a:ext cx="1227417" cy="41102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Avenir Next Demi Bold" panose="020B0503020202020204" pitchFamily="34" charset="0"/>
              </a:rPr>
              <a:t>Pitch for Series Funding A</a:t>
            </a:r>
          </a:p>
        </p:txBody>
      </p:sp>
      <p:cxnSp>
        <p:nvCxnSpPr>
          <p:cNvPr id="43" name="Straight Connector 42">
            <a:extLst>
              <a:ext uri="{FF2B5EF4-FFF2-40B4-BE49-F238E27FC236}">
                <a16:creationId xmlns:a16="http://schemas.microsoft.com/office/drawing/2014/main" id="{2EB7D56A-951D-C645-AD11-28FCF0C1601D}"/>
              </a:ext>
            </a:extLst>
          </p:cNvPr>
          <p:cNvCxnSpPr>
            <a:cxnSpLocks/>
          </p:cNvCxnSpPr>
          <p:nvPr/>
        </p:nvCxnSpPr>
        <p:spPr>
          <a:xfrm>
            <a:off x="5819511" y="1881110"/>
            <a:ext cx="0" cy="815027"/>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4" name="Rounded Rectangle 43">
            <a:extLst>
              <a:ext uri="{FF2B5EF4-FFF2-40B4-BE49-F238E27FC236}">
                <a16:creationId xmlns:a16="http://schemas.microsoft.com/office/drawing/2014/main" id="{34E7266D-E6F3-1249-9071-B15CC2C5679D}"/>
              </a:ext>
            </a:extLst>
          </p:cNvPr>
          <p:cNvSpPr/>
          <p:nvPr/>
        </p:nvSpPr>
        <p:spPr>
          <a:xfrm>
            <a:off x="5205803" y="1536263"/>
            <a:ext cx="1227417" cy="41102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Avenir Next Demi Bold" panose="020B0503020202020204" pitchFamily="34" charset="0"/>
              </a:rPr>
              <a:t>Pitch for Series Funding B</a:t>
            </a:r>
          </a:p>
        </p:txBody>
      </p:sp>
      <p:sp>
        <p:nvSpPr>
          <p:cNvPr id="45" name="TextBox 44">
            <a:extLst>
              <a:ext uri="{FF2B5EF4-FFF2-40B4-BE49-F238E27FC236}">
                <a16:creationId xmlns:a16="http://schemas.microsoft.com/office/drawing/2014/main" id="{F060526C-7AB6-864B-A5F9-2B31C3CB4F5A}"/>
              </a:ext>
            </a:extLst>
          </p:cNvPr>
          <p:cNvSpPr txBox="1"/>
          <p:nvPr/>
        </p:nvSpPr>
        <p:spPr>
          <a:xfrm>
            <a:off x="4339481" y="388489"/>
            <a:ext cx="1370769" cy="276999"/>
          </a:xfrm>
          <a:prstGeom prst="rect">
            <a:avLst/>
          </a:prstGeom>
          <a:noFill/>
        </p:spPr>
        <p:txBody>
          <a:bodyPr wrap="square" rtlCol="0">
            <a:spAutoFit/>
          </a:bodyPr>
          <a:lstStyle/>
          <a:p>
            <a:r>
              <a:rPr lang="en-US" sz="1200" dirty="0">
                <a:latin typeface="Avenir Next" panose="020B0503020202020204" pitchFamily="34" charset="0"/>
              </a:rPr>
              <a:t>Initial</a:t>
            </a:r>
            <a:endParaRPr lang="en-US" sz="1200" dirty="0">
              <a:solidFill>
                <a:srgbClr val="C00000"/>
              </a:solidFill>
              <a:latin typeface="Avenir Next" panose="020B0503020202020204" pitchFamily="34" charset="0"/>
            </a:endParaRPr>
          </a:p>
        </p:txBody>
      </p:sp>
    </p:spTree>
    <p:extLst>
      <p:ext uri="{BB962C8B-B14F-4D97-AF65-F5344CB8AC3E}">
        <p14:creationId xmlns:p14="http://schemas.microsoft.com/office/powerpoint/2010/main" val="41398190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566D5E-F888-5845-BF79-B7A6F5447D10}"/>
              </a:ext>
            </a:extLst>
          </p:cNvPr>
          <p:cNvSpPr/>
          <p:nvPr/>
        </p:nvSpPr>
        <p:spPr>
          <a:xfrm>
            <a:off x="0" y="760470"/>
            <a:ext cx="12192000" cy="6097530"/>
          </a:xfrm>
          <a:prstGeom prst="rect">
            <a:avLst/>
          </a:prstGeom>
          <a:gradFill flip="none" rotWithShape="1">
            <a:gsLst>
              <a:gs pos="0">
                <a:schemeClr val="accent2">
                  <a:lumMod val="5000"/>
                  <a:lumOff val="95000"/>
                </a:schemeClr>
              </a:gs>
              <a:gs pos="48000">
                <a:schemeClr val="accent2">
                  <a:lumMod val="45000"/>
                  <a:lumOff val="55000"/>
                </a:schemeClr>
              </a:gs>
              <a:gs pos="67000">
                <a:schemeClr val="accent2">
                  <a:lumMod val="45000"/>
                  <a:lumOff val="55000"/>
                </a:schemeClr>
              </a:gs>
              <a:gs pos="89000">
                <a:schemeClr val="accent2">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CDC22226-A378-CC44-96BE-CBF79C443E83}"/>
              </a:ext>
            </a:extLst>
          </p:cNvPr>
          <p:cNvSpPr/>
          <p:nvPr/>
        </p:nvSpPr>
        <p:spPr>
          <a:xfrm>
            <a:off x="0" y="731191"/>
            <a:ext cx="12192000" cy="1245138"/>
          </a:xfrm>
          <a:prstGeom prst="rect">
            <a:avLst/>
          </a:prstGeom>
          <a:gradFill flip="none" rotWithShape="1">
            <a:gsLst>
              <a:gs pos="0">
                <a:schemeClr val="accent2">
                  <a:lumMod val="5000"/>
                  <a:lumOff val="95000"/>
                </a:schemeClr>
              </a:gs>
              <a:gs pos="48000">
                <a:schemeClr val="accent2">
                  <a:lumMod val="45000"/>
                  <a:lumOff val="55000"/>
                </a:schemeClr>
              </a:gs>
              <a:gs pos="67000">
                <a:schemeClr val="accent2">
                  <a:lumMod val="45000"/>
                  <a:lumOff val="55000"/>
                </a:schemeClr>
              </a:gs>
              <a:gs pos="89000">
                <a:schemeClr val="accent2">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picture containing graphics, drawing&#10;&#10;Description automatically generated">
            <a:extLst>
              <a:ext uri="{FF2B5EF4-FFF2-40B4-BE49-F238E27FC236}">
                <a16:creationId xmlns:a16="http://schemas.microsoft.com/office/drawing/2014/main" id="{8FA8CA01-B931-0044-BEBA-5EBBE02FD5B0}"/>
              </a:ext>
            </a:extLst>
          </p:cNvPr>
          <p:cNvPicPr>
            <a:picLocks noChangeAspect="1"/>
          </p:cNvPicPr>
          <p:nvPr/>
        </p:nvPicPr>
        <p:blipFill rotWithShape="1">
          <a:blip r:embed="rId2">
            <a:alphaModFix amt="10000"/>
          </a:blip>
          <a:srcRect t="-96" b="52"/>
          <a:stretch/>
        </p:blipFill>
        <p:spPr>
          <a:xfrm>
            <a:off x="3724411" y="2203884"/>
            <a:ext cx="4695590" cy="4654116"/>
          </a:xfrm>
          <a:prstGeom prst="rect">
            <a:avLst/>
          </a:prstGeom>
        </p:spPr>
      </p:pic>
      <p:pic>
        <p:nvPicPr>
          <p:cNvPr id="7" name="Picture 6" descr="A picture containing toy, doll, clock&#10;&#10;Description automatically generated">
            <a:extLst>
              <a:ext uri="{FF2B5EF4-FFF2-40B4-BE49-F238E27FC236}">
                <a16:creationId xmlns:a16="http://schemas.microsoft.com/office/drawing/2014/main" id="{1DCA040E-A5C9-7E43-9DFA-E4ABDFA48FA0}"/>
              </a:ext>
            </a:extLst>
          </p:cNvPr>
          <p:cNvPicPr>
            <a:picLocks noChangeAspect="1"/>
          </p:cNvPicPr>
          <p:nvPr/>
        </p:nvPicPr>
        <p:blipFill rotWithShape="1">
          <a:blip r:embed="rId3"/>
          <a:srcRect r="47897"/>
          <a:stretch/>
        </p:blipFill>
        <p:spPr>
          <a:xfrm>
            <a:off x="4640868" y="2959942"/>
            <a:ext cx="2316141" cy="2959827"/>
          </a:xfrm>
          <a:prstGeom prst="rect">
            <a:avLst/>
          </a:prstGeom>
        </p:spPr>
      </p:pic>
      <p:sp>
        <p:nvSpPr>
          <p:cNvPr id="10" name="Rectangle 9">
            <a:extLst>
              <a:ext uri="{FF2B5EF4-FFF2-40B4-BE49-F238E27FC236}">
                <a16:creationId xmlns:a16="http://schemas.microsoft.com/office/drawing/2014/main" id="{9B3ED33B-D7A8-A44B-ABDC-61D302CADF95}"/>
              </a:ext>
            </a:extLst>
          </p:cNvPr>
          <p:cNvSpPr/>
          <p:nvPr/>
        </p:nvSpPr>
        <p:spPr>
          <a:xfrm>
            <a:off x="524406" y="2784815"/>
            <a:ext cx="3289706" cy="672364"/>
          </a:xfrm>
          <a:prstGeom prst="rect">
            <a:avLst/>
          </a:prstGeom>
        </p:spPr>
        <p:txBody>
          <a:bodyPr wrap="square">
            <a:spAutoFit/>
          </a:bodyPr>
          <a:lstStyle/>
          <a:p>
            <a:pPr algn="r">
              <a:lnSpc>
                <a:spcPct val="110000"/>
              </a:lnSpc>
              <a:spcAft>
                <a:spcPts val="200"/>
              </a:spcAft>
            </a:pPr>
            <a:r>
              <a:rPr lang="en-US" sz="1100" b="1" dirty="0">
                <a:latin typeface="Avenir Next Demi Bold" panose="020B0503020202020204" pitchFamily="34" charset="0"/>
              </a:rPr>
              <a:t>Financially Focused</a:t>
            </a:r>
          </a:p>
          <a:p>
            <a:pPr algn="r">
              <a:lnSpc>
                <a:spcPct val="110000"/>
              </a:lnSpc>
              <a:spcAft>
                <a:spcPts val="200"/>
              </a:spcAft>
            </a:pPr>
            <a:r>
              <a:rPr lang="en-IN" sz="1100" dirty="0">
                <a:solidFill>
                  <a:schemeClr val="tx1">
                    <a:lumMod val="75000"/>
                    <a:lumOff val="25000"/>
                  </a:schemeClr>
                </a:solidFill>
                <a:latin typeface="Avenir Next" panose="020B0503020202020204" pitchFamily="34" charset="0"/>
              </a:rPr>
              <a:t>Views job as a means to an end and that work is performed for financial reasons</a:t>
            </a:r>
            <a:endParaRPr lang="en-US" sz="1100" dirty="0">
              <a:solidFill>
                <a:schemeClr val="tx1">
                  <a:lumMod val="75000"/>
                  <a:lumOff val="25000"/>
                </a:schemeClr>
              </a:solidFill>
              <a:latin typeface="Avenir Next" panose="020B0503020202020204" pitchFamily="34" charset="0"/>
            </a:endParaRPr>
          </a:p>
        </p:txBody>
      </p:sp>
      <p:sp>
        <p:nvSpPr>
          <p:cNvPr id="11" name="Rectangle 10">
            <a:extLst>
              <a:ext uri="{FF2B5EF4-FFF2-40B4-BE49-F238E27FC236}">
                <a16:creationId xmlns:a16="http://schemas.microsoft.com/office/drawing/2014/main" id="{1BAC79F7-556B-A049-B1CA-38652CD752E8}"/>
              </a:ext>
            </a:extLst>
          </p:cNvPr>
          <p:cNvSpPr/>
          <p:nvPr/>
        </p:nvSpPr>
        <p:spPr>
          <a:xfrm>
            <a:off x="1607198" y="4179268"/>
            <a:ext cx="2635151" cy="672364"/>
          </a:xfrm>
          <a:prstGeom prst="rect">
            <a:avLst/>
          </a:prstGeom>
        </p:spPr>
        <p:txBody>
          <a:bodyPr wrap="square">
            <a:spAutoFit/>
          </a:bodyPr>
          <a:lstStyle/>
          <a:p>
            <a:pPr algn="r">
              <a:lnSpc>
                <a:spcPct val="110000"/>
              </a:lnSpc>
              <a:spcAft>
                <a:spcPts val="200"/>
              </a:spcAft>
            </a:pPr>
            <a:r>
              <a:rPr lang="en-US" sz="1100" b="1" dirty="0">
                <a:latin typeface="Avenir Next Demi Bold" panose="020B0503020202020204" pitchFamily="34" charset="0"/>
              </a:rPr>
              <a:t>Entrepreneurial</a:t>
            </a:r>
          </a:p>
          <a:p>
            <a:pPr algn="r">
              <a:lnSpc>
                <a:spcPct val="110000"/>
              </a:lnSpc>
              <a:spcAft>
                <a:spcPts val="200"/>
              </a:spcAft>
            </a:pPr>
            <a:r>
              <a:rPr lang="en-IN" sz="1100" dirty="0">
                <a:solidFill>
                  <a:schemeClr val="tx1">
                    <a:lumMod val="75000"/>
                    <a:lumOff val="25000"/>
                  </a:schemeClr>
                </a:solidFill>
                <a:latin typeface="Avenir Next" panose="020B0503020202020204" pitchFamily="34" charset="0"/>
              </a:rPr>
              <a:t>Zeal of trying something new and out of the box makes them high risk takers</a:t>
            </a:r>
            <a:endParaRPr lang="en-US" sz="1100" dirty="0">
              <a:solidFill>
                <a:schemeClr val="tx1">
                  <a:lumMod val="75000"/>
                  <a:lumOff val="25000"/>
                </a:schemeClr>
              </a:solidFill>
              <a:latin typeface="Avenir Next" panose="020B0503020202020204" pitchFamily="34" charset="0"/>
            </a:endParaRPr>
          </a:p>
        </p:txBody>
      </p:sp>
      <p:sp>
        <p:nvSpPr>
          <p:cNvPr id="12" name="Rectangle 11">
            <a:extLst>
              <a:ext uri="{FF2B5EF4-FFF2-40B4-BE49-F238E27FC236}">
                <a16:creationId xmlns:a16="http://schemas.microsoft.com/office/drawing/2014/main" id="{5B1E1581-5240-6B4D-9118-9AB57208242B}"/>
              </a:ext>
            </a:extLst>
          </p:cNvPr>
          <p:cNvSpPr/>
          <p:nvPr/>
        </p:nvSpPr>
        <p:spPr>
          <a:xfrm>
            <a:off x="1135129" y="5723354"/>
            <a:ext cx="2558022" cy="672364"/>
          </a:xfrm>
          <a:prstGeom prst="rect">
            <a:avLst/>
          </a:prstGeom>
        </p:spPr>
        <p:txBody>
          <a:bodyPr wrap="square">
            <a:spAutoFit/>
          </a:bodyPr>
          <a:lstStyle/>
          <a:p>
            <a:pPr algn="r">
              <a:lnSpc>
                <a:spcPct val="110000"/>
              </a:lnSpc>
              <a:spcAft>
                <a:spcPts val="200"/>
              </a:spcAft>
            </a:pPr>
            <a:r>
              <a:rPr lang="en-US" sz="1100" b="1" dirty="0">
                <a:latin typeface="Avenir Next Demi Bold" panose="020B0503020202020204" pitchFamily="34" charset="0"/>
              </a:rPr>
              <a:t>Tech Savvy</a:t>
            </a:r>
          </a:p>
          <a:p>
            <a:pPr algn="r">
              <a:lnSpc>
                <a:spcPct val="110000"/>
              </a:lnSpc>
              <a:spcAft>
                <a:spcPts val="200"/>
              </a:spcAft>
            </a:pPr>
            <a:r>
              <a:rPr lang="en-IN" sz="1100" dirty="0">
                <a:solidFill>
                  <a:schemeClr val="tx1">
                    <a:lumMod val="75000"/>
                    <a:lumOff val="25000"/>
                  </a:schemeClr>
                </a:solidFill>
                <a:latin typeface="Avenir Next" panose="020B0503020202020204" pitchFamily="34" charset="0"/>
              </a:rPr>
              <a:t>Born with  devices in hand, they rely heavily on technology for everything</a:t>
            </a:r>
            <a:endParaRPr lang="en-US" sz="1100" dirty="0">
              <a:solidFill>
                <a:schemeClr val="tx1">
                  <a:lumMod val="75000"/>
                  <a:lumOff val="25000"/>
                </a:schemeClr>
              </a:solidFill>
              <a:latin typeface="Avenir Next" panose="020B0503020202020204" pitchFamily="34" charset="0"/>
            </a:endParaRPr>
          </a:p>
        </p:txBody>
      </p:sp>
      <p:sp>
        <p:nvSpPr>
          <p:cNvPr id="14" name="Rectangle 13">
            <a:extLst>
              <a:ext uri="{FF2B5EF4-FFF2-40B4-BE49-F238E27FC236}">
                <a16:creationId xmlns:a16="http://schemas.microsoft.com/office/drawing/2014/main" id="{0FC7E3DA-DA2B-FF4A-A848-DB6DD7233BAF}"/>
              </a:ext>
            </a:extLst>
          </p:cNvPr>
          <p:cNvSpPr/>
          <p:nvPr/>
        </p:nvSpPr>
        <p:spPr>
          <a:xfrm>
            <a:off x="8368251" y="2623760"/>
            <a:ext cx="2558022" cy="672364"/>
          </a:xfrm>
          <a:prstGeom prst="rect">
            <a:avLst/>
          </a:prstGeom>
        </p:spPr>
        <p:txBody>
          <a:bodyPr wrap="square">
            <a:spAutoFit/>
          </a:bodyPr>
          <a:lstStyle/>
          <a:p>
            <a:pPr>
              <a:lnSpc>
                <a:spcPct val="110000"/>
              </a:lnSpc>
              <a:spcAft>
                <a:spcPts val="200"/>
              </a:spcAft>
            </a:pPr>
            <a:r>
              <a:rPr lang="en-US" sz="1100" b="1" dirty="0">
                <a:latin typeface="Avenir Next Demi Bold" panose="020B0503020202020204" pitchFamily="34" charset="0"/>
              </a:rPr>
              <a:t>Social Interaction</a:t>
            </a:r>
          </a:p>
          <a:p>
            <a:pPr>
              <a:lnSpc>
                <a:spcPct val="110000"/>
              </a:lnSpc>
              <a:spcAft>
                <a:spcPts val="200"/>
              </a:spcAft>
            </a:pPr>
            <a:r>
              <a:rPr lang="en-US" sz="1100" dirty="0">
                <a:solidFill>
                  <a:schemeClr val="tx1">
                    <a:lumMod val="75000"/>
                    <a:lumOff val="25000"/>
                  </a:schemeClr>
                </a:solidFill>
                <a:latin typeface="Avenir Next" panose="020B0503020202020204" pitchFamily="34" charset="0"/>
              </a:rPr>
              <a:t>Loves interact mostly through social media platforms such as FB, Li &amp; Tw</a:t>
            </a:r>
          </a:p>
        </p:txBody>
      </p:sp>
      <p:sp>
        <p:nvSpPr>
          <p:cNvPr id="15" name="Rectangle 14">
            <a:extLst>
              <a:ext uri="{FF2B5EF4-FFF2-40B4-BE49-F238E27FC236}">
                <a16:creationId xmlns:a16="http://schemas.microsoft.com/office/drawing/2014/main" id="{51CC8E83-B794-3741-9098-5A8FD6379B0D}"/>
              </a:ext>
            </a:extLst>
          </p:cNvPr>
          <p:cNvSpPr/>
          <p:nvPr/>
        </p:nvSpPr>
        <p:spPr>
          <a:xfrm>
            <a:off x="7842383" y="4193444"/>
            <a:ext cx="3115041" cy="672364"/>
          </a:xfrm>
          <a:prstGeom prst="rect">
            <a:avLst/>
          </a:prstGeom>
        </p:spPr>
        <p:txBody>
          <a:bodyPr wrap="square">
            <a:spAutoFit/>
          </a:bodyPr>
          <a:lstStyle/>
          <a:p>
            <a:pPr>
              <a:lnSpc>
                <a:spcPct val="110000"/>
              </a:lnSpc>
              <a:spcAft>
                <a:spcPts val="200"/>
              </a:spcAft>
            </a:pPr>
            <a:r>
              <a:rPr lang="en-US" sz="1100" b="1" dirty="0">
                <a:latin typeface="Avenir Next Demi Bold" panose="020B0503020202020204" pitchFamily="34" charset="0"/>
              </a:rPr>
              <a:t>Agile to changes</a:t>
            </a:r>
          </a:p>
          <a:p>
            <a:pPr>
              <a:lnSpc>
                <a:spcPct val="110000"/>
              </a:lnSpc>
              <a:spcAft>
                <a:spcPts val="200"/>
              </a:spcAft>
            </a:pPr>
            <a:r>
              <a:rPr lang="en-IN" sz="1100" dirty="0">
                <a:solidFill>
                  <a:schemeClr val="tx1">
                    <a:lumMod val="75000"/>
                    <a:lumOff val="25000"/>
                  </a:schemeClr>
                </a:solidFill>
                <a:latin typeface="Avenir Next" panose="020B0503020202020204" pitchFamily="34" charset="0"/>
              </a:rPr>
              <a:t>Constantly seek new ideas and experiences and hence are open to changes</a:t>
            </a:r>
            <a:endParaRPr lang="en-US" sz="1100" dirty="0">
              <a:solidFill>
                <a:schemeClr val="tx1">
                  <a:lumMod val="75000"/>
                  <a:lumOff val="25000"/>
                </a:schemeClr>
              </a:solidFill>
              <a:latin typeface="Avenir Next" panose="020B0503020202020204" pitchFamily="34" charset="0"/>
            </a:endParaRPr>
          </a:p>
        </p:txBody>
      </p:sp>
      <p:sp>
        <p:nvSpPr>
          <p:cNvPr id="16" name="Rectangle 15">
            <a:extLst>
              <a:ext uri="{FF2B5EF4-FFF2-40B4-BE49-F238E27FC236}">
                <a16:creationId xmlns:a16="http://schemas.microsoft.com/office/drawing/2014/main" id="{14F829A3-7983-5F49-8F53-78739ED5C1E4}"/>
              </a:ext>
            </a:extLst>
          </p:cNvPr>
          <p:cNvSpPr/>
          <p:nvPr/>
        </p:nvSpPr>
        <p:spPr>
          <a:xfrm>
            <a:off x="8353498" y="5644490"/>
            <a:ext cx="2749181" cy="672364"/>
          </a:xfrm>
          <a:prstGeom prst="rect">
            <a:avLst/>
          </a:prstGeom>
        </p:spPr>
        <p:txBody>
          <a:bodyPr wrap="square">
            <a:spAutoFit/>
          </a:bodyPr>
          <a:lstStyle/>
          <a:p>
            <a:pPr>
              <a:lnSpc>
                <a:spcPct val="110000"/>
              </a:lnSpc>
              <a:spcAft>
                <a:spcPts val="200"/>
              </a:spcAft>
            </a:pPr>
            <a:r>
              <a:rPr lang="en-US" sz="1100" b="1" dirty="0">
                <a:latin typeface="Avenir Next Demi Bold" panose="020B0503020202020204" pitchFamily="34" charset="0"/>
              </a:rPr>
              <a:t>Learning new skills</a:t>
            </a:r>
          </a:p>
          <a:p>
            <a:pPr>
              <a:lnSpc>
                <a:spcPct val="110000"/>
              </a:lnSpc>
              <a:spcAft>
                <a:spcPts val="200"/>
              </a:spcAft>
            </a:pPr>
            <a:r>
              <a:rPr lang="en-IN" sz="1100" dirty="0">
                <a:solidFill>
                  <a:schemeClr val="tx1">
                    <a:lumMod val="75000"/>
                    <a:lumOff val="25000"/>
                  </a:schemeClr>
                </a:solidFill>
                <a:latin typeface="Avenir Next" panose="020B0503020202020204" pitchFamily="34" charset="0"/>
              </a:rPr>
              <a:t>Believes in gaining skills than rote learning for high paced career growth</a:t>
            </a:r>
            <a:endParaRPr lang="en-US" sz="1100" dirty="0">
              <a:solidFill>
                <a:schemeClr val="tx1">
                  <a:lumMod val="75000"/>
                  <a:lumOff val="25000"/>
                </a:schemeClr>
              </a:solidFill>
              <a:latin typeface="Avenir Next" panose="020B0503020202020204" pitchFamily="34" charset="0"/>
            </a:endParaRPr>
          </a:p>
        </p:txBody>
      </p:sp>
      <p:sp>
        <p:nvSpPr>
          <p:cNvPr id="17" name="TextBox 16">
            <a:extLst>
              <a:ext uri="{FF2B5EF4-FFF2-40B4-BE49-F238E27FC236}">
                <a16:creationId xmlns:a16="http://schemas.microsoft.com/office/drawing/2014/main" id="{935644F8-54C6-FB48-B7CE-B2F6D227E7CB}"/>
              </a:ext>
            </a:extLst>
          </p:cNvPr>
          <p:cNvSpPr txBox="1"/>
          <p:nvPr/>
        </p:nvSpPr>
        <p:spPr>
          <a:xfrm>
            <a:off x="163349" y="175695"/>
            <a:ext cx="9998290" cy="584775"/>
          </a:xfrm>
          <a:prstGeom prst="rect">
            <a:avLst/>
          </a:prstGeom>
          <a:noFill/>
        </p:spPr>
        <p:txBody>
          <a:bodyPr wrap="square" rtlCol="0">
            <a:spAutoFit/>
          </a:bodyPr>
          <a:lstStyle/>
          <a:p>
            <a:r>
              <a:rPr lang="en-US" sz="3200" dirty="0">
                <a:latin typeface="Avenir Next" panose="020B0503020202020204" pitchFamily="34" charset="0"/>
              </a:rPr>
              <a:t>PARADIGM SHIFT IN </a:t>
            </a:r>
            <a:r>
              <a:rPr lang="en-US" sz="3200" b="1" dirty="0">
                <a:solidFill>
                  <a:srgbClr val="C00000"/>
                </a:solidFill>
                <a:latin typeface="Avenir Next Demi Bold" panose="020B0503020202020204" pitchFamily="34" charset="0"/>
              </a:rPr>
              <a:t>HIGH SCHOOL EDUCATION</a:t>
            </a:r>
          </a:p>
        </p:txBody>
      </p:sp>
      <p:sp>
        <p:nvSpPr>
          <p:cNvPr id="18" name="Rectangle 17">
            <a:extLst>
              <a:ext uri="{FF2B5EF4-FFF2-40B4-BE49-F238E27FC236}">
                <a16:creationId xmlns:a16="http://schemas.microsoft.com/office/drawing/2014/main" id="{66B2F5A5-5523-1D41-9E5E-81472E8A853C}"/>
              </a:ext>
            </a:extLst>
          </p:cNvPr>
          <p:cNvSpPr/>
          <p:nvPr/>
        </p:nvSpPr>
        <p:spPr>
          <a:xfrm>
            <a:off x="243361" y="1347308"/>
            <a:ext cx="1879650" cy="427040"/>
          </a:xfrm>
          <a:prstGeom prst="rect">
            <a:avLst/>
          </a:prstGeom>
        </p:spPr>
        <p:txBody>
          <a:bodyPr wrap="square">
            <a:spAutoFit/>
          </a:bodyPr>
          <a:lstStyle/>
          <a:p>
            <a:pPr>
              <a:lnSpc>
                <a:spcPct val="110000"/>
              </a:lnSpc>
              <a:spcAft>
                <a:spcPts val="200"/>
              </a:spcAft>
            </a:pPr>
            <a:r>
              <a:rPr lang="en-IN" sz="1000" dirty="0">
                <a:latin typeface="Avenir Next" panose="020B0503020202020204" pitchFamily="34" charset="0"/>
              </a:rPr>
              <a:t>For career tracks certification &amp; course credit transfer</a:t>
            </a:r>
          </a:p>
        </p:txBody>
      </p:sp>
      <p:sp>
        <p:nvSpPr>
          <p:cNvPr id="19" name="Oval 18">
            <a:extLst>
              <a:ext uri="{FF2B5EF4-FFF2-40B4-BE49-F238E27FC236}">
                <a16:creationId xmlns:a16="http://schemas.microsoft.com/office/drawing/2014/main" id="{F1B6854D-E78F-8742-B3DD-36EE86374913}"/>
              </a:ext>
            </a:extLst>
          </p:cNvPr>
          <p:cNvSpPr/>
          <p:nvPr/>
        </p:nvSpPr>
        <p:spPr>
          <a:xfrm>
            <a:off x="305203" y="902866"/>
            <a:ext cx="438411" cy="426027"/>
          </a:xfrm>
          <a:prstGeom prst="ellipse">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A091D251-9C6E-E345-80E8-331ADF4F19DD}"/>
              </a:ext>
            </a:extLst>
          </p:cNvPr>
          <p:cNvSpPr/>
          <p:nvPr/>
        </p:nvSpPr>
        <p:spPr>
          <a:xfrm>
            <a:off x="10208539" y="939635"/>
            <a:ext cx="438411" cy="426027"/>
          </a:xfrm>
          <a:prstGeom prst="ellipse">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C49FA7F9-8981-9840-B9E6-0E0BF21F1619}"/>
              </a:ext>
            </a:extLst>
          </p:cNvPr>
          <p:cNvSpPr/>
          <p:nvPr/>
        </p:nvSpPr>
        <p:spPr>
          <a:xfrm>
            <a:off x="2725405" y="894028"/>
            <a:ext cx="438411" cy="426027"/>
          </a:xfrm>
          <a:prstGeom prst="ellipse">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25C433A-4C73-0A4F-B91A-900CC6B4DB5F}"/>
              </a:ext>
            </a:extLst>
          </p:cNvPr>
          <p:cNvSpPr/>
          <p:nvPr/>
        </p:nvSpPr>
        <p:spPr>
          <a:xfrm>
            <a:off x="7958223" y="948234"/>
            <a:ext cx="438411" cy="426027"/>
          </a:xfrm>
          <a:prstGeom prst="ellipse">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CE5D9AB7-DE79-E74A-8143-836693459BE5}"/>
              </a:ext>
            </a:extLst>
          </p:cNvPr>
          <p:cNvPicPr>
            <a:picLocks noChangeAspect="1"/>
          </p:cNvPicPr>
          <p:nvPr/>
        </p:nvPicPr>
        <p:blipFill>
          <a:blip r:embed="rId4">
            <a:duotone>
              <a:schemeClr val="accent2">
                <a:shade val="45000"/>
                <a:satMod val="135000"/>
              </a:schemeClr>
              <a:prstClr val="white"/>
            </a:duotone>
          </a:blip>
          <a:stretch>
            <a:fillRect/>
          </a:stretch>
        </p:blipFill>
        <p:spPr>
          <a:xfrm>
            <a:off x="369807" y="948234"/>
            <a:ext cx="309199" cy="309199"/>
          </a:xfrm>
          <a:prstGeom prst="rect">
            <a:avLst/>
          </a:prstGeom>
        </p:spPr>
      </p:pic>
      <p:pic>
        <p:nvPicPr>
          <p:cNvPr id="24" name="Picture 23">
            <a:extLst>
              <a:ext uri="{FF2B5EF4-FFF2-40B4-BE49-F238E27FC236}">
                <a16:creationId xmlns:a16="http://schemas.microsoft.com/office/drawing/2014/main" id="{8B552D7A-4798-CE4A-9D95-5C90B47F78F9}"/>
              </a:ext>
            </a:extLst>
          </p:cNvPr>
          <p:cNvPicPr>
            <a:picLocks noChangeAspect="1"/>
          </p:cNvPicPr>
          <p:nvPr/>
        </p:nvPicPr>
        <p:blipFill>
          <a:blip r:embed="rId5">
            <a:duotone>
              <a:schemeClr val="accent2">
                <a:shade val="45000"/>
                <a:satMod val="135000"/>
              </a:schemeClr>
              <a:prstClr val="white"/>
            </a:duotone>
          </a:blip>
          <a:stretch>
            <a:fillRect/>
          </a:stretch>
        </p:blipFill>
        <p:spPr>
          <a:xfrm>
            <a:off x="8045411" y="1063675"/>
            <a:ext cx="264034" cy="264034"/>
          </a:xfrm>
          <a:prstGeom prst="rect">
            <a:avLst/>
          </a:prstGeom>
        </p:spPr>
      </p:pic>
      <p:pic>
        <p:nvPicPr>
          <p:cNvPr id="25" name="Picture 24">
            <a:extLst>
              <a:ext uri="{FF2B5EF4-FFF2-40B4-BE49-F238E27FC236}">
                <a16:creationId xmlns:a16="http://schemas.microsoft.com/office/drawing/2014/main" id="{F3986528-1A0A-7A40-AC7D-04CFF2836F88}"/>
              </a:ext>
            </a:extLst>
          </p:cNvPr>
          <p:cNvPicPr>
            <a:picLocks noChangeAspect="1"/>
          </p:cNvPicPr>
          <p:nvPr/>
        </p:nvPicPr>
        <p:blipFill>
          <a:blip r:embed="rId6">
            <a:duotone>
              <a:schemeClr val="accent2">
                <a:shade val="45000"/>
                <a:satMod val="135000"/>
              </a:schemeClr>
              <a:prstClr val="white"/>
            </a:duotone>
          </a:blip>
          <a:stretch>
            <a:fillRect/>
          </a:stretch>
        </p:blipFill>
        <p:spPr>
          <a:xfrm>
            <a:off x="10249115" y="974020"/>
            <a:ext cx="357255" cy="357255"/>
          </a:xfrm>
          <a:prstGeom prst="rect">
            <a:avLst/>
          </a:prstGeom>
        </p:spPr>
      </p:pic>
      <p:sp>
        <p:nvSpPr>
          <p:cNvPr id="26" name="Rectangle 25">
            <a:extLst>
              <a:ext uri="{FF2B5EF4-FFF2-40B4-BE49-F238E27FC236}">
                <a16:creationId xmlns:a16="http://schemas.microsoft.com/office/drawing/2014/main" id="{6C9A2246-B771-DF43-B0FB-29A46E3A676D}"/>
              </a:ext>
            </a:extLst>
          </p:cNvPr>
          <p:cNvSpPr/>
          <p:nvPr/>
        </p:nvSpPr>
        <p:spPr>
          <a:xfrm>
            <a:off x="2703827" y="1371691"/>
            <a:ext cx="1762610" cy="427040"/>
          </a:xfrm>
          <a:prstGeom prst="rect">
            <a:avLst/>
          </a:prstGeom>
        </p:spPr>
        <p:txBody>
          <a:bodyPr wrap="square">
            <a:spAutoFit/>
          </a:bodyPr>
          <a:lstStyle/>
          <a:p>
            <a:pPr>
              <a:lnSpc>
                <a:spcPct val="110000"/>
              </a:lnSpc>
              <a:spcAft>
                <a:spcPts val="200"/>
              </a:spcAft>
            </a:pPr>
            <a:r>
              <a:rPr lang="en-IN" sz="1000" dirty="0">
                <a:latin typeface="Avenir Next" panose="020B0503020202020204" pitchFamily="34" charset="0"/>
              </a:rPr>
              <a:t>6 months career track camps post grade 12</a:t>
            </a:r>
          </a:p>
        </p:txBody>
      </p:sp>
      <p:pic>
        <p:nvPicPr>
          <p:cNvPr id="27" name="Picture 26">
            <a:extLst>
              <a:ext uri="{FF2B5EF4-FFF2-40B4-BE49-F238E27FC236}">
                <a16:creationId xmlns:a16="http://schemas.microsoft.com/office/drawing/2014/main" id="{7D915250-B92C-244C-9FA1-D487A6707582}"/>
              </a:ext>
            </a:extLst>
          </p:cNvPr>
          <p:cNvPicPr>
            <a:picLocks noChangeAspect="1"/>
          </p:cNvPicPr>
          <p:nvPr/>
        </p:nvPicPr>
        <p:blipFill>
          <a:blip r:embed="rId7">
            <a:duotone>
              <a:schemeClr val="accent2">
                <a:shade val="45000"/>
                <a:satMod val="135000"/>
              </a:schemeClr>
              <a:prstClr val="white"/>
            </a:duotone>
          </a:blip>
          <a:stretch>
            <a:fillRect/>
          </a:stretch>
        </p:blipFill>
        <p:spPr>
          <a:xfrm>
            <a:off x="2804454" y="963804"/>
            <a:ext cx="310106" cy="310106"/>
          </a:xfrm>
          <a:prstGeom prst="rect">
            <a:avLst/>
          </a:prstGeom>
        </p:spPr>
      </p:pic>
      <p:sp>
        <p:nvSpPr>
          <p:cNvPr id="28" name="Rectangle 27">
            <a:extLst>
              <a:ext uri="{FF2B5EF4-FFF2-40B4-BE49-F238E27FC236}">
                <a16:creationId xmlns:a16="http://schemas.microsoft.com/office/drawing/2014/main" id="{54D2DCBF-91ED-DB4B-8850-D8B80257F0F1}"/>
              </a:ext>
            </a:extLst>
          </p:cNvPr>
          <p:cNvSpPr/>
          <p:nvPr/>
        </p:nvSpPr>
        <p:spPr>
          <a:xfrm>
            <a:off x="7890815" y="1362539"/>
            <a:ext cx="2112043" cy="427040"/>
          </a:xfrm>
          <a:prstGeom prst="rect">
            <a:avLst/>
          </a:prstGeom>
        </p:spPr>
        <p:txBody>
          <a:bodyPr wrap="square">
            <a:spAutoFit/>
          </a:bodyPr>
          <a:lstStyle/>
          <a:p>
            <a:pPr>
              <a:lnSpc>
                <a:spcPct val="110000"/>
              </a:lnSpc>
              <a:spcAft>
                <a:spcPts val="200"/>
              </a:spcAft>
            </a:pPr>
            <a:r>
              <a:rPr lang="en-IN" sz="1000" dirty="0">
                <a:latin typeface="Avenir Next" panose="020B0503020202020204" pitchFamily="34" charset="0"/>
              </a:rPr>
              <a:t>Top 10 in-demand career tracks curated by top academicians</a:t>
            </a:r>
          </a:p>
        </p:txBody>
      </p:sp>
      <p:sp>
        <p:nvSpPr>
          <p:cNvPr id="29" name="Rectangle 28">
            <a:extLst>
              <a:ext uri="{FF2B5EF4-FFF2-40B4-BE49-F238E27FC236}">
                <a16:creationId xmlns:a16="http://schemas.microsoft.com/office/drawing/2014/main" id="{9B3072E3-8748-E04C-A03C-31A4E1BA45D9}"/>
              </a:ext>
            </a:extLst>
          </p:cNvPr>
          <p:cNvSpPr/>
          <p:nvPr/>
        </p:nvSpPr>
        <p:spPr>
          <a:xfrm>
            <a:off x="10634201" y="877328"/>
            <a:ext cx="1744119" cy="493981"/>
          </a:xfrm>
          <a:prstGeom prst="rect">
            <a:avLst/>
          </a:prstGeom>
        </p:spPr>
        <p:txBody>
          <a:bodyPr wrap="square">
            <a:spAutoFit/>
          </a:bodyPr>
          <a:lstStyle/>
          <a:p>
            <a:pPr>
              <a:lnSpc>
                <a:spcPct val="110000"/>
              </a:lnSpc>
              <a:spcAft>
                <a:spcPts val="200"/>
              </a:spcAft>
            </a:pPr>
            <a:r>
              <a:rPr lang="en-IN" sz="1200" b="1" dirty="0">
                <a:solidFill>
                  <a:srgbClr val="C00000"/>
                </a:solidFill>
                <a:latin typeface="Avenir Next Demi Bold" panose="020B0503020202020204" pitchFamily="34" charset="0"/>
              </a:rPr>
              <a:t>Career Coach &amp; Mentorship</a:t>
            </a:r>
            <a:endParaRPr lang="en-IN" sz="1200" dirty="0">
              <a:latin typeface="Avenir Next" panose="020B0503020202020204" pitchFamily="34" charset="0"/>
            </a:endParaRPr>
          </a:p>
        </p:txBody>
      </p:sp>
      <p:sp>
        <p:nvSpPr>
          <p:cNvPr id="43" name="Rectangle 42">
            <a:extLst>
              <a:ext uri="{FF2B5EF4-FFF2-40B4-BE49-F238E27FC236}">
                <a16:creationId xmlns:a16="http://schemas.microsoft.com/office/drawing/2014/main" id="{F049D704-F779-9544-A365-8A567E47C63A}"/>
              </a:ext>
            </a:extLst>
          </p:cNvPr>
          <p:cNvSpPr/>
          <p:nvPr/>
        </p:nvSpPr>
        <p:spPr>
          <a:xfrm>
            <a:off x="4902247" y="1366835"/>
            <a:ext cx="2501255" cy="427040"/>
          </a:xfrm>
          <a:prstGeom prst="rect">
            <a:avLst/>
          </a:prstGeom>
        </p:spPr>
        <p:txBody>
          <a:bodyPr wrap="square">
            <a:spAutoFit/>
          </a:bodyPr>
          <a:lstStyle/>
          <a:p>
            <a:pPr>
              <a:lnSpc>
                <a:spcPct val="110000"/>
              </a:lnSpc>
              <a:spcAft>
                <a:spcPts val="200"/>
              </a:spcAft>
            </a:pPr>
            <a:r>
              <a:rPr lang="en-IN" sz="1000" dirty="0">
                <a:latin typeface="Avenir Next" panose="020B0503020202020204" pitchFamily="34" charset="0"/>
              </a:rPr>
              <a:t>New age  tech tools  with innovative teaching for an immersive experience</a:t>
            </a:r>
          </a:p>
        </p:txBody>
      </p:sp>
      <p:sp>
        <p:nvSpPr>
          <p:cNvPr id="47" name="Oval 46">
            <a:extLst>
              <a:ext uri="{FF2B5EF4-FFF2-40B4-BE49-F238E27FC236}">
                <a16:creationId xmlns:a16="http://schemas.microsoft.com/office/drawing/2014/main" id="{802A162C-81F9-A946-B2B3-A19660119107}"/>
              </a:ext>
            </a:extLst>
          </p:cNvPr>
          <p:cNvSpPr/>
          <p:nvPr/>
        </p:nvSpPr>
        <p:spPr>
          <a:xfrm>
            <a:off x="4990751" y="891963"/>
            <a:ext cx="438411" cy="426027"/>
          </a:xfrm>
          <a:prstGeom prst="ellipse">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34" name="Picture 10" descr="Free Icon | Cogwheels laptop wallpaper">
            <a:extLst>
              <a:ext uri="{FF2B5EF4-FFF2-40B4-BE49-F238E27FC236}">
                <a16:creationId xmlns:a16="http://schemas.microsoft.com/office/drawing/2014/main" id="{F31A7031-665B-D64E-8508-483251598F4E}"/>
              </a:ext>
            </a:extLst>
          </p:cNvPr>
          <p:cNvPicPr>
            <a:picLocks noChangeAspect="1" noChangeArrowheads="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9">
                    <a14:imgEffect>
                      <a14:artisticPaintBrush/>
                    </a14:imgEffect>
                  </a14:imgLayer>
                </a14:imgProps>
              </a:ext>
              <a:ext uri="{28A0092B-C50C-407E-A947-70E740481C1C}">
                <a14:useLocalDpi xmlns:a14="http://schemas.microsoft.com/office/drawing/2010/main" val="0"/>
              </a:ext>
            </a:extLst>
          </a:blip>
          <a:srcRect/>
          <a:stretch>
            <a:fillRect/>
          </a:stretch>
        </p:blipFill>
        <p:spPr bwMode="auto">
          <a:xfrm>
            <a:off x="5052562" y="947711"/>
            <a:ext cx="332950" cy="332950"/>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a:extLst>
              <a:ext uri="{FF2B5EF4-FFF2-40B4-BE49-F238E27FC236}">
                <a16:creationId xmlns:a16="http://schemas.microsoft.com/office/drawing/2014/main" id="{985247FC-CB3D-8C4D-8025-D3B3CD865EFE}"/>
              </a:ext>
            </a:extLst>
          </p:cNvPr>
          <p:cNvSpPr/>
          <p:nvPr/>
        </p:nvSpPr>
        <p:spPr>
          <a:xfrm>
            <a:off x="4519927" y="6024481"/>
            <a:ext cx="2558022" cy="290849"/>
          </a:xfrm>
          <a:prstGeom prst="rect">
            <a:avLst/>
          </a:prstGeom>
        </p:spPr>
        <p:txBody>
          <a:bodyPr wrap="square">
            <a:spAutoFit/>
          </a:bodyPr>
          <a:lstStyle/>
          <a:p>
            <a:pPr algn="r">
              <a:lnSpc>
                <a:spcPct val="110000"/>
              </a:lnSpc>
              <a:spcAft>
                <a:spcPts val="200"/>
              </a:spcAft>
            </a:pPr>
            <a:r>
              <a:rPr lang="en-US" sz="1200" dirty="0">
                <a:latin typeface="Avenir Next" panose="020B0503020202020204" pitchFamily="34" charset="0"/>
              </a:rPr>
              <a:t>High school students of today</a:t>
            </a:r>
          </a:p>
        </p:txBody>
      </p:sp>
      <p:sp>
        <p:nvSpPr>
          <p:cNvPr id="35" name="Rectangle 34">
            <a:extLst>
              <a:ext uri="{FF2B5EF4-FFF2-40B4-BE49-F238E27FC236}">
                <a16:creationId xmlns:a16="http://schemas.microsoft.com/office/drawing/2014/main" id="{A54F79D1-1579-534C-8391-C5625F20EF66}"/>
              </a:ext>
            </a:extLst>
          </p:cNvPr>
          <p:cNvSpPr/>
          <p:nvPr/>
        </p:nvSpPr>
        <p:spPr>
          <a:xfrm>
            <a:off x="5430597" y="870485"/>
            <a:ext cx="1869166" cy="493981"/>
          </a:xfrm>
          <a:prstGeom prst="rect">
            <a:avLst/>
          </a:prstGeom>
        </p:spPr>
        <p:txBody>
          <a:bodyPr wrap="square">
            <a:spAutoFit/>
          </a:bodyPr>
          <a:lstStyle/>
          <a:p>
            <a:pPr>
              <a:lnSpc>
                <a:spcPct val="110000"/>
              </a:lnSpc>
              <a:spcAft>
                <a:spcPts val="200"/>
              </a:spcAft>
            </a:pPr>
            <a:r>
              <a:rPr lang="en-IN" sz="1200" b="1" dirty="0">
                <a:solidFill>
                  <a:srgbClr val="C00000"/>
                </a:solidFill>
                <a:latin typeface="Avenir Next Demi Bold" panose="020B0503020202020204" pitchFamily="34" charset="0"/>
              </a:rPr>
              <a:t>Advanced Tools &amp; Teaching Pedagogy</a:t>
            </a:r>
          </a:p>
        </p:txBody>
      </p:sp>
      <p:sp>
        <p:nvSpPr>
          <p:cNvPr id="37" name="Rectangle 36">
            <a:extLst>
              <a:ext uri="{FF2B5EF4-FFF2-40B4-BE49-F238E27FC236}">
                <a16:creationId xmlns:a16="http://schemas.microsoft.com/office/drawing/2014/main" id="{4A0AADD3-4F53-FC45-B139-893528178628}"/>
              </a:ext>
            </a:extLst>
          </p:cNvPr>
          <p:cNvSpPr/>
          <p:nvPr/>
        </p:nvSpPr>
        <p:spPr>
          <a:xfrm>
            <a:off x="8412889" y="902866"/>
            <a:ext cx="1265977" cy="493981"/>
          </a:xfrm>
          <a:prstGeom prst="rect">
            <a:avLst/>
          </a:prstGeom>
        </p:spPr>
        <p:txBody>
          <a:bodyPr wrap="square">
            <a:spAutoFit/>
          </a:bodyPr>
          <a:lstStyle/>
          <a:p>
            <a:pPr>
              <a:lnSpc>
                <a:spcPct val="110000"/>
              </a:lnSpc>
              <a:spcAft>
                <a:spcPts val="200"/>
              </a:spcAft>
            </a:pPr>
            <a:r>
              <a:rPr lang="en-IN" sz="1200" b="1" dirty="0">
                <a:solidFill>
                  <a:srgbClr val="C00000"/>
                </a:solidFill>
                <a:latin typeface="Avenir Next Demi Bold" panose="020B0503020202020204" pitchFamily="34" charset="0"/>
              </a:rPr>
              <a:t>Digital 1</a:t>
            </a:r>
            <a:r>
              <a:rPr lang="en-IN" sz="1200" b="1" baseline="30000" dirty="0">
                <a:solidFill>
                  <a:srgbClr val="C00000"/>
                </a:solidFill>
                <a:latin typeface="Avenir Next Demi Bold" panose="020B0503020202020204" pitchFamily="34" charset="0"/>
              </a:rPr>
              <a:t>st</a:t>
            </a:r>
            <a:r>
              <a:rPr lang="en-IN" sz="1200" b="1" dirty="0">
                <a:solidFill>
                  <a:srgbClr val="C00000"/>
                </a:solidFill>
                <a:latin typeface="Avenir Next Demi Bold" panose="020B0503020202020204" pitchFamily="34" charset="0"/>
              </a:rPr>
              <a:t> Careers</a:t>
            </a:r>
          </a:p>
        </p:txBody>
      </p:sp>
      <p:sp>
        <p:nvSpPr>
          <p:cNvPr id="38" name="Rectangle 37">
            <a:extLst>
              <a:ext uri="{FF2B5EF4-FFF2-40B4-BE49-F238E27FC236}">
                <a16:creationId xmlns:a16="http://schemas.microsoft.com/office/drawing/2014/main" id="{BBCC2BCA-5D2B-3E4B-9AB5-300E5902E992}"/>
              </a:ext>
            </a:extLst>
          </p:cNvPr>
          <p:cNvSpPr/>
          <p:nvPr/>
        </p:nvSpPr>
        <p:spPr>
          <a:xfrm>
            <a:off x="764408" y="875717"/>
            <a:ext cx="1762610" cy="493981"/>
          </a:xfrm>
          <a:prstGeom prst="rect">
            <a:avLst/>
          </a:prstGeom>
        </p:spPr>
        <p:txBody>
          <a:bodyPr wrap="square">
            <a:spAutoFit/>
          </a:bodyPr>
          <a:lstStyle/>
          <a:p>
            <a:pPr>
              <a:lnSpc>
                <a:spcPct val="110000"/>
              </a:lnSpc>
              <a:spcAft>
                <a:spcPts val="200"/>
              </a:spcAft>
            </a:pPr>
            <a:r>
              <a:rPr lang="en-IN" sz="1200" b="1" dirty="0">
                <a:solidFill>
                  <a:srgbClr val="C00000"/>
                </a:solidFill>
                <a:latin typeface="Avenir Next Demi Bold" panose="020B0503020202020204" pitchFamily="34" charset="0"/>
              </a:rPr>
              <a:t>University Partnerships</a:t>
            </a:r>
          </a:p>
        </p:txBody>
      </p:sp>
      <p:sp>
        <p:nvSpPr>
          <p:cNvPr id="39" name="Rectangle 38">
            <a:extLst>
              <a:ext uri="{FF2B5EF4-FFF2-40B4-BE49-F238E27FC236}">
                <a16:creationId xmlns:a16="http://schemas.microsoft.com/office/drawing/2014/main" id="{41AD465B-80DB-554E-B256-C36D987F2852}"/>
              </a:ext>
            </a:extLst>
          </p:cNvPr>
          <p:cNvSpPr/>
          <p:nvPr/>
        </p:nvSpPr>
        <p:spPr>
          <a:xfrm>
            <a:off x="3134948" y="875717"/>
            <a:ext cx="1069429" cy="493981"/>
          </a:xfrm>
          <a:prstGeom prst="rect">
            <a:avLst/>
          </a:prstGeom>
        </p:spPr>
        <p:txBody>
          <a:bodyPr wrap="square">
            <a:spAutoFit/>
          </a:bodyPr>
          <a:lstStyle/>
          <a:p>
            <a:pPr>
              <a:lnSpc>
                <a:spcPct val="110000"/>
              </a:lnSpc>
              <a:spcAft>
                <a:spcPts val="200"/>
              </a:spcAft>
            </a:pPr>
            <a:r>
              <a:rPr lang="en-IN" sz="1200" b="1" dirty="0">
                <a:solidFill>
                  <a:srgbClr val="C00000"/>
                </a:solidFill>
                <a:latin typeface="Avenir Next Demi Bold" panose="020B0503020202020204" pitchFamily="34" charset="0"/>
              </a:rPr>
              <a:t>Fast-Paced Bootcamps</a:t>
            </a:r>
          </a:p>
        </p:txBody>
      </p:sp>
      <p:sp>
        <p:nvSpPr>
          <p:cNvPr id="40" name="Rectangle 39">
            <a:extLst>
              <a:ext uri="{FF2B5EF4-FFF2-40B4-BE49-F238E27FC236}">
                <a16:creationId xmlns:a16="http://schemas.microsoft.com/office/drawing/2014/main" id="{05ACE5BD-0935-F046-BD7E-A788A19E48B6}"/>
              </a:ext>
            </a:extLst>
          </p:cNvPr>
          <p:cNvSpPr/>
          <p:nvPr/>
        </p:nvSpPr>
        <p:spPr>
          <a:xfrm>
            <a:off x="10142034" y="1347308"/>
            <a:ext cx="2112043" cy="427040"/>
          </a:xfrm>
          <a:prstGeom prst="rect">
            <a:avLst/>
          </a:prstGeom>
        </p:spPr>
        <p:txBody>
          <a:bodyPr wrap="square">
            <a:spAutoFit/>
          </a:bodyPr>
          <a:lstStyle/>
          <a:p>
            <a:pPr>
              <a:lnSpc>
                <a:spcPct val="110000"/>
              </a:lnSpc>
              <a:spcAft>
                <a:spcPts val="200"/>
              </a:spcAft>
            </a:pPr>
            <a:r>
              <a:rPr lang="en-IN" sz="1000" dirty="0">
                <a:latin typeface="Avenir Next" panose="020B0503020202020204" pitchFamily="34" charset="0"/>
              </a:rPr>
              <a:t>Dedicated success coach &amp; mentor support for guidance</a:t>
            </a:r>
          </a:p>
        </p:txBody>
      </p:sp>
      <p:sp>
        <p:nvSpPr>
          <p:cNvPr id="34" name="TextBox 33">
            <a:extLst>
              <a:ext uri="{FF2B5EF4-FFF2-40B4-BE49-F238E27FC236}">
                <a16:creationId xmlns:a16="http://schemas.microsoft.com/office/drawing/2014/main" id="{3977053E-D9EC-B244-A931-B21F468A5DC8}"/>
              </a:ext>
            </a:extLst>
          </p:cNvPr>
          <p:cNvSpPr txBox="1"/>
          <p:nvPr/>
        </p:nvSpPr>
        <p:spPr>
          <a:xfrm>
            <a:off x="11556827" y="290946"/>
            <a:ext cx="635173" cy="307777"/>
          </a:xfrm>
          <a:prstGeom prst="rect">
            <a:avLst/>
          </a:prstGeom>
          <a:noFill/>
        </p:spPr>
        <p:txBody>
          <a:bodyPr wrap="square" rtlCol="0">
            <a:spAutoFit/>
          </a:bodyPr>
          <a:lstStyle/>
          <a:p>
            <a:pPr algn="r"/>
            <a:r>
              <a:rPr lang="en-US" sz="1400" i="1" dirty="0">
                <a:latin typeface="Avenir Next" panose="020B0503020202020204" pitchFamily="34" charset="0"/>
              </a:rPr>
              <a:t>V2</a:t>
            </a:r>
            <a:endParaRPr lang="en-US" sz="1400" b="1" i="1" dirty="0">
              <a:solidFill>
                <a:srgbClr val="C00000"/>
              </a:solidFill>
              <a:latin typeface="Avenir Next Demi Bold" panose="020B0503020202020204" pitchFamily="34" charset="0"/>
            </a:endParaRPr>
          </a:p>
        </p:txBody>
      </p:sp>
    </p:spTree>
    <p:extLst>
      <p:ext uri="{BB962C8B-B14F-4D97-AF65-F5344CB8AC3E}">
        <p14:creationId xmlns:p14="http://schemas.microsoft.com/office/powerpoint/2010/main" val="149124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 calcmode="lin" valueType="num">
                                      <p:cBhvr additive="base">
                                        <p:cTn id="17" dur="500" fill="hold"/>
                                        <p:tgtEl>
                                          <p:spTgt spid="49"/>
                                        </p:tgtEl>
                                        <p:attrNameLst>
                                          <p:attrName>ppt_x</p:attrName>
                                        </p:attrNameLst>
                                      </p:cBhvr>
                                      <p:tavLst>
                                        <p:tav tm="0">
                                          <p:val>
                                            <p:strVal val="#ppt_x"/>
                                          </p:val>
                                        </p:tav>
                                        <p:tav tm="100000">
                                          <p:val>
                                            <p:strVal val="#ppt_x"/>
                                          </p:val>
                                        </p:tav>
                                      </p:tavLst>
                                    </p:anim>
                                    <p:anim calcmode="lin" valueType="num">
                                      <p:cBhvr additive="base">
                                        <p:cTn id="1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0-#ppt_w/2"/>
                                          </p:val>
                                        </p:tav>
                                        <p:tav tm="100000">
                                          <p:val>
                                            <p:strVal val="#ppt_x"/>
                                          </p:val>
                                        </p:tav>
                                      </p:tavLst>
                                    </p:anim>
                                    <p:anim calcmode="lin" valueType="num">
                                      <p:cBhvr additive="base">
                                        <p:cTn id="30"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0-#ppt_w/2"/>
                                          </p:val>
                                        </p:tav>
                                        <p:tav tm="100000">
                                          <p:val>
                                            <p:strVal val="#ppt_x"/>
                                          </p:val>
                                        </p:tav>
                                      </p:tavLst>
                                    </p:anim>
                                    <p:anim calcmode="lin" valueType="num">
                                      <p:cBhvr additive="base">
                                        <p:cTn id="36"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1+#ppt_w/2"/>
                                          </p:val>
                                        </p:tav>
                                        <p:tav tm="100000">
                                          <p:val>
                                            <p:strVal val="#ppt_x"/>
                                          </p:val>
                                        </p:tav>
                                      </p:tavLst>
                                    </p:anim>
                                    <p:anim calcmode="lin" valueType="num">
                                      <p:cBhvr additive="base">
                                        <p:cTn id="42"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1+#ppt_w/2"/>
                                          </p:val>
                                        </p:tav>
                                        <p:tav tm="100000">
                                          <p:val>
                                            <p:strVal val="#ppt_x"/>
                                          </p:val>
                                        </p:tav>
                                      </p:tavLst>
                                    </p:anim>
                                    <p:anim calcmode="lin" valueType="num">
                                      <p:cBhvr additive="base">
                                        <p:cTn id="4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2"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1+#ppt_w/2"/>
                                          </p:val>
                                        </p:tav>
                                        <p:tav tm="100000">
                                          <p:val>
                                            <p:strVal val="#ppt_x"/>
                                          </p:val>
                                        </p:tav>
                                      </p:tavLst>
                                    </p:anim>
                                    <p:anim calcmode="lin" valueType="num">
                                      <p:cBhvr additive="base">
                                        <p:cTn id="54"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1" fill="hold" nodeType="clickEffect">
                                  <p:stCondLst>
                                    <p:cond delay="0"/>
                                  </p:stCondLst>
                                  <p:childTnLst>
                                    <p:set>
                                      <p:cBhvr>
                                        <p:cTn id="58" dur="1" fill="hold">
                                          <p:stCondLst>
                                            <p:cond delay="0"/>
                                          </p:stCondLst>
                                        </p:cTn>
                                        <p:tgtEl>
                                          <p:spTgt spid="4"/>
                                        </p:tgtEl>
                                        <p:attrNameLst>
                                          <p:attrName>style.visibility</p:attrName>
                                        </p:attrNameLst>
                                      </p:cBhvr>
                                      <p:to>
                                        <p:strVal val="visible"/>
                                      </p:to>
                                    </p:set>
                                    <p:anim calcmode="lin" valueType="num">
                                      <p:cBhvr additive="base">
                                        <p:cTn id="59" dur="500" fill="hold"/>
                                        <p:tgtEl>
                                          <p:spTgt spid="4"/>
                                        </p:tgtEl>
                                        <p:attrNameLst>
                                          <p:attrName>ppt_x</p:attrName>
                                        </p:attrNameLst>
                                      </p:cBhvr>
                                      <p:tavLst>
                                        <p:tav tm="0">
                                          <p:val>
                                            <p:strVal val="#ppt_x"/>
                                          </p:val>
                                        </p:tav>
                                        <p:tav tm="100000">
                                          <p:val>
                                            <p:strVal val="#ppt_x"/>
                                          </p:val>
                                        </p:tav>
                                      </p:tavLst>
                                    </p:anim>
                                    <p:anim calcmode="lin" valueType="num">
                                      <p:cBhvr additive="base">
                                        <p:cTn id="60"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46"/>
                                        </p:tgtEl>
                                        <p:attrNameLst>
                                          <p:attrName>style.visibility</p:attrName>
                                        </p:attrNameLst>
                                      </p:cBhvr>
                                      <p:to>
                                        <p:strVal val="visible"/>
                                      </p:to>
                                    </p:set>
                                    <p:anim calcmode="lin" valueType="num">
                                      <p:cBhvr additive="base">
                                        <p:cTn id="65" dur="500" fill="hold"/>
                                        <p:tgtEl>
                                          <p:spTgt spid="46"/>
                                        </p:tgtEl>
                                        <p:attrNameLst>
                                          <p:attrName>ppt_x</p:attrName>
                                        </p:attrNameLst>
                                      </p:cBhvr>
                                      <p:tavLst>
                                        <p:tav tm="0">
                                          <p:val>
                                            <p:strVal val="#ppt_x"/>
                                          </p:val>
                                        </p:tav>
                                        <p:tav tm="100000">
                                          <p:val>
                                            <p:strVal val="#ppt_x"/>
                                          </p:val>
                                        </p:tav>
                                      </p:tavLst>
                                    </p:anim>
                                    <p:anim calcmode="lin" valueType="num">
                                      <p:cBhvr additive="base">
                                        <p:cTn id="66"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8" fill="hold" grpId="0" nodeType="clickEffect">
                                  <p:stCondLst>
                                    <p:cond delay="0"/>
                                  </p:stCondLst>
                                  <p:childTnLst>
                                    <p:set>
                                      <p:cBhvr>
                                        <p:cTn id="70" dur="1" fill="hold">
                                          <p:stCondLst>
                                            <p:cond delay="0"/>
                                          </p:stCondLst>
                                        </p:cTn>
                                        <p:tgtEl>
                                          <p:spTgt spid="38"/>
                                        </p:tgtEl>
                                        <p:attrNameLst>
                                          <p:attrName>style.visibility</p:attrName>
                                        </p:attrNameLst>
                                      </p:cBhvr>
                                      <p:to>
                                        <p:strVal val="visible"/>
                                      </p:to>
                                    </p:set>
                                    <p:anim calcmode="lin" valueType="num">
                                      <p:cBhvr additive="base">
                                        <p:cTn id="71" dur="500" fill="hold"/>
                                        <p:tgtEl>
                                          <p:spTgt spid="38"/>
                                        </p:tgtEl>
                                        <p:attrNameLst>
                                          <p:attrName>ppt_x</p:attrName>
                                        </p:attrNameLst>
                                      </p:cBhvr>
                                      <p:tavLst>
                                        <p:tav tm="0">
                                          <p:val>
                                            <p:strVal val="0-#ppt_w/2"/>
                                          </p:val>
                                        </p:tav>
                                        <p:tav tm="100000">
                                          <p:val>
                                            <p:strVal val="#ppt_x"/>
                                          </p:val>
                                        </p:tav>
                                      </p:tavLst>
                                    </p:anim>
                                    <p:anim calcmode="lin" valueType="num">
                                      <p:cBhvr additive="base">
                                        <p:cTn id="72" dur="500" fill="hold"/>
                                        <p:tgtEl>
                                          <p:spTgt spid="38"/>
                                        </p:tgtEl>
                                        <p:attrNameLst>
                                          <p:attrName>ppt_y</p:attrName>
                                        </p:attrNameLst>
                                      </p:cBhvr>
                                      <p:tavLst>
                                        <p:tav tm="0">
                                          <p:val>
                                            <p:strVal val="#ppt_y"/>
                                          </p:val>
                                        </p:tav>
                                        <p:tav tm="100000">
                                          <p:val>
                                            <p:strVal val="#ppt_y"/>
                                          </p:val>
                                        </p:tav>
                                      </p:tavLst>
                                    </p:anim>
                                  </p:childTnLst>
                                </p:cTn>
                              </p:par>
                              <p:par>
                                <p:cTn id="73" presetID="2" presetClass="entr" presetSubtype="8" fill="hold" nodeType="withEffect">
                                  <p:stCondLst>
                                    <p:cond delay="0"/>
                                  </p:stCondLst>
                                  <p:childTnLst>
                                    <p:set>
                                      <p:cBhvr>
                                        <p:cTn id="74" dur="1" fill="hold">
                                          <p:stCondLst>
                                            <p:cond delay="0"/>
                                          </p:stCondLst>
                                        </p:cTn>
                                        <p:tgtEl>
                                          <p:spTgt spid="23"/>
                                        </p:tgtEl>
                                        <p:attrNameLst>
                                          <p:attrName>style.visibility</p:attrName>
                                        </p:attrNameLst>
                                      </p:cBhvr>
                                      <p:to>
                                        <p:strVal val="visible"/>
                                      </p:to>
                                    </p:set>
                                    <p:anim calcmode="lin" valueType="num">
                                      <p:cBhvr additive="base">
                                        <p:cTn id="75" dur="500" fill="hold"/>
                                        <p:tgtEl>
                                          <p:spTgt spid="23"/>
                                        </p:tgtEl>
                                        <p:attrNameLst>
                                          <p:attrName>ppt_x</p:attrName>
                                        </p:attrNameLst>
                                      </p:cBhvr>
                                      <p:tavLst>
                                        <p:tav tm="0">
                                          <p:val>
                                            <p:strVal val="0-#ppt_w/2"/>
                                          </p:val>
                                        </p:tav>
                                        <p:tav tm="100000">
                                          <p:val>
                                            <p:strVal val="#ppt_x"/>
                                          </p:val>
                                        </p:tav>
                                      </p:tavLst>
                                    </p:anim>
                                    <p:anim calcmode="lin" valueType="num">
                                      <p:cBhvr additive="base">
                                        <p:cTn id="76" dur="500" fill="hold"/>
                                        <p:tgtEl>
                                          <p:spTgt spid="23"/>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19"/>
                                        </p:tgtEl>
                                        <p:attrNameLst>
                                          <p:attrName>style.visibility</p:attrName>
                                        </p:attrNameLst>
                                      </p:cBhvr>
                                      <p:to>
                                        <p:strVal val="visible"/>
                                      </p:to>
                                    </p:set>
                                    <p:anim calcmode="lin" valueType="num">
                                      <p:cBhvr additive="base">
                                        <p:cTn id="79" dur="500" fill="hold"/>
                                        <p:tgtEl>
                                          <p:spTgt spid="19"/>
                                        </p:tgtEl>
                                        <p:attrNameLst>
                                          <p:attrName>ppt_x</p:attrName>
                                        </p:attrNameLst>
                                      </p:cBhvr>
                                      <p:tavLst>
                                        <p:tav tm="0">
                                          <p:val>
                                            <p:strVal val="0-#ppt_w/2"/>
                                          </p:val>
                                        </p:tav>
                                        <p:tav tm="100000">
                                          <p:val>
                                            <p:strVal val="#ppt_x"/>
                                          </p:val>
                                        </p:tav>
                                      </p:tavLst>
                                    </p:anim>
                                    <p:anim calcmode="lin" valueType="num">
                                      <p:cBhvr additive="base">
                                        <p:cTn id="80" dur="500" fill="hold"/>
                                        <p:tgtEl>
                                          <p:spTgt spid="19"/>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18"/>
                                        </p:tgtEl>
                                        <p:attrNameLst>
                                          <p:attrName>style.visibility</p:attrName>
                                        </p:attrNameLst>
                                      </p:cBhvr>
                                      <p:to>
                                        <p:strVal val="visible"/>
                                      </p:to>
                                    </p:set>
                                    <p:anim calcmode="lin" valueType="num">
                                      <p:cBhvr additive="base">
                                        <p:cTn id="83" dur="500" fill="hold"/>
                                        <p:tgtEl>
                                          <p:spTgt spid="18"/>
                                        </p:tgtEl>
                                        <p:attrNameLst>
                                          <p:attrName>ppt_x</p:attrName>
                                        </p:attrNameLst>
                                      </p:cBhvr>
                                      <p:tavLst>
                                        <p:tav tm="0">
                                          <p:val>
                                            <p:strVal val="0-#ppt_w/2"/>
                                          </p:val>
                                        </p:tav>
                                        <p:tav tm="100000">
                                          <p:val>
                                            <p:strVal val="#ppt_x"/>
                                          </p:val>
                                        </p:tav>
                                      </p:tavLst>
                                    </p:anim>
                                    <p:anim calcmode="lin" valueType="num">
                                      <p:cBhvr additive="base">
                                        <p:cTn id="84" dur="500" fill="hold"/>
                                        <p:tgtEl>
                                          <p:spTgt spid="18"/>
                                        </p:tgtEl>
                                        <p:attrNameLst>
                                          <p:attrName>ppt_y</p:attrName>
                                        </p:attrNameLst>
                                      </p:cBhvr>
                                      <p:tavLst>
                                        <p:tav tm="0">
                                          <p:val>
                                            <p:strVal val="#ppt_y"/>
                                          </p:val>
                                        </p:tav>
                                        <p:tav tm="100000">
                                          <p:val>
                                            <p:strVal val="#ppt_y"/>
                                          </p:val>
                                        </p:tav>
                                      </p:tavLst>
                                    </p:anim>
                                  </p:childTnLst>
                                </p:cTn>
                              </p:par>
                              <p:par>
                                <p:cTn id="85" presetID="2" presetClass="entr" presetSubtype="8" fill="hold" grpId="1" nodeType="withEffect">
                                  <p:stCondLst>
                                    <p:cond delay="0"/>
                                  </p:stCondLst>
                                  <p:childTnLst>
                                    <p:set>
                                      <p:cBhvr>
                                        <p:cTn id="86" dur="1" fill="hold">
                                          <p:stCondLst>
                                            <p:cond delay="0"/>
                                          </p:stCondLst>
                                        </p:cTn>
                                        <p:tgtEl>
                                          <p:spTgt spid="46"/>
                                        </p:tgtEl>
                                        <p:attrNameLst>
                                          <p:attrName>style.visibility</p:attrName>
                                        </p:attrNameLst>
                                      </p:cBhvr>
                                      <p:to>
                                        <p:strVal val="visible"/>
                                      </p:to>
                                    </p:set>
                                    <p:anim calcmode="lin" valueType="num">
                                      <p:cBhvr additive="base">
                                        <p:cTn id="87" dur="500" fill="hold"/>
                                        <p:tgtEl>
                                          <p:spTgt spid="46"/>
                                        </p:tgtEl>
                                        <p:attrNameLst>
                                          <p:attrName>ppt_x</p:attrName>
                                        </p:attrNameLst>
                                      </p:cBhvr>
                                      <p:tavLst>
                                        <p:tav tm="0">
                                          <p:val>
                                            <p:strVal val="0-#ppt_w/2"/>
                                          </p:val>
                                        </p:tav>
                                        <p:tav tm="100000">
                                          <p:val>
                                            <p:strVal val="#ppt_x"/>
                                          </p:val>
                                        </p:tav>
                                      </p:tavLst>
                                    </p:anim>
                                    <p:anim calcmode="lin" valueType="num">
                                      <p:cBhvr additive="base">
                                        <p:cTn id="88"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1" fill="hold" grpId="0" nodeType="clickEffect">
                                  <p:stCondLst>
                                    <p:cond delay="0"/>
                                  </p:stCondLst>
                                  <p:childTnLst>
                                    <p:set>
                                      <p:cBhvr>
                                        <p:cTn id="92" dur="1" fill="hold">
                                          <p:stCondLst>
                                            <p:cond delay="0"/>
                                          </p:stCondLst>
                                        </p:cTn>
                                        <p:tgtEl>
                                          <p:spTgt spid="21"/>
                                        </p:tgtEl>
                                        <p:attrNameLst>
                                          <p:attrName>style.visibility</p:attrName>
                                        </p:attrNameLst>
                                      </p:cBhvr>
                                      <p:to>
                                        <p:strVal val="visible"/>
                                      </p:to>
                                    </p:set>
                                    <p:anim calcmode="lin" valueType="num">
                                      <p:cBhvr additive="base">
                                        <p:cTn id="93" dur="500" fill="hold"/>
                                        <p:tgtEl>
                                          <p:spTgt spid="21"/>
                                        </p:tgtEl>
                                        <p:attrNameLst>
                                          <p:attrName>ppt_x</p:attrName>
                                        </p:attrNameLst>
                                      </p:cBhvr>
                                      <p:tavLst>
                                        <p:tav tm="0">
                                          <p:val>
                                            <p:strVal val="#ppt_x"/>
                                          </p:val>
                                        </p:tav>
                                        <p:tav tm="100000">
                                          <p:val>
                                            <p:strVal val="#ppt_x"/>
                                          </p:val>
                                        </p:tav>
                                      </p:tavLst>
                                    </p:anim>
                                    <p:anim calcmode="lin" valueType="num">
                                      <p:cBhvr additive="base">
                                        <p:cTn id="94" dur="500" fill="hold"/>
                                        <p:tgtEl>
                                          <p:spTgt spid="21"/>
                                        </p:tgtEl>
                                        <p:attrNameLst>
                                          <p:attrName>ppt_y</p:attrName>
                                        </p:attrNameLst>
                                      </p:cBhvr>
                                      <p:tavLst>
                                        <p:tav tm="0">
                                          <p:val>
                                            <p:strVal val="0-#ppt_h/2"/>
                                          </p:val>
                                        </p:tav>
                                        <p:tav tm="100000">
                                          <p:val>
                                            <p:strVal val="#ppt_y"/>
                                          </p:val>
                                        </p:tav>
                                      </p:tavLst>
                                    </p:anim>
                                  </p:childTnLst>
                                </p:cTn>
                              </p:par>
                              <p:par>
                                <p:cTn id="95" presetID="2" presetClass="entr" presetSubtype="1" fill="hold" nodeType="withEffect">
                                  <p:stCondLst>
                                    <p:cond delay="0"/>
                                  </p:stCondLst>
                                  <p:childTnLst>
                                    <p:set>
                                      <p:cBhvr>
                                        <p:cTn id="96" dur="1" fill="hold">
                                          <p:stCondLst>
                                            <p:cond delay="0"/>
                                          </p:stCondLst>
                                        </p:cTn>
                                        <p:tgtEl>
                                          <p:spTgt spid="27"/>
                                        </p:tgtEl>
                                        <p:attrNameLst>
                                          <p:attrName>style.visibility</p:attrName>
                                        </p:attrNameLst>
                                      </p:cBhvr>
                                      <p:to>
                                        <p:strVal val="visible"/>
                                      </p:to>
                                    </p:set>
                                    <p:anim calcmode="lin" valueType="num">
                                      <p:cBhvr additive="base">
                                        <p:cTn id="97" dur="500" fill="hold"/>
                                        <p:tgtEl>
                                          <p:spTgt spid="27"/>
                                        </p:tgtEl>
                                        <p:attrNameLst>
                                          <p:attrName>ppt_x</p:attrName>
                                        </p:attrNameLst>
                                      </p:cBhvr>
                                      <p:tavLst>
                                        <p:tav tm="0">
                                          <p:val>
                                            <p:strVal val="#ppt_x"/>
                                          </p:val>
                                        </p:tav>
                                        <p:tav tm="100000">
                                          <p:val>
                                            <p:strVal val="#ppt_x"/>
                                          </p:val>
                                        </p:tav>
                                      </p:tavLst>
                                    </p:anim>
                                    <p:anim calcmode="lin" valueType="num">
                                      <p:cBhvr additive="base">
                                        <p:cTn id="98" dur="500" fill="hold"/>
                                        <p:tgtEl>
                                          <p:spTgt spid="27"/>
                                        </p:tgtEl>
                                        <p:attrNameLst>
                                          <p:attrName>ppt_y</p:attrName>
                                        </p:attrNameLst>
                                      </p:cBhvr>
                                      <p:tavLst>
                                        <p:tav tm="0">
                                          <p:val>
                                            <p:strVal val="0-#ppt_h/2"/>
                                          </p:val>
                                        </p:tav>
                                        <p:tav tm="100000">
                                          <p:val>
                                            <p:strVal val="#ppt_y"/>
                                          </p:val>
                                        </p:tav>
                                      </p:tavLst>
                                    </p:anim>
                                  </p:childTnLst>
                                </p:cTn>
                              </p:par>
                              <p:par>
                                <p:cTn id="99" presetID="2" presetClass="entr" presetSubtype="1" fill="hold" grpId="0" nodeType="withEffect">
                                  <p:stCondLst>
                                    <p:cond delay="0"/>
                                  </p:stCondLst>
                                  <p:childTnLst>
                                    <p:set>
                                      <p:cBhvr>
                                        <p:cTn id="100" dur="1" fill="hold">
                                          <p:stCondLst>
                                            <p:cond delay="0"/>
                                          </p:stCondLst>
                                        </p:cTn>
                                        <p:tgtEl>
                                          <p:spTgt spid="39"/>
                                        </p:tgtEl>
                                        <p:attrNameLst>
                                          <p:attrName>style.visibility</p:attrName>
                                        </p:attrNameLst>
                                      </p:cBhvr>
                                      <p:to>
                                        <p:strVal val="visible"/>
                                      </p:to>
                                    </p:set>
                                    <p:anim calcmode="lin" valueType="num">
                                      <p:cBhvr additive="base">
                                        <p:cTn id="101" dur="500" fill="hold"/>
                                        <p:tgtEl>
                                          <p:spTgt spid="39"/>
                                        </p:tgtEl>
                                        <p:attrNameLst>
                                          <p:attrName>ppt_x</p:attrName>
                                        </p:attrNameLst>
                                      </p:cBhvr>
                                      <p:tavLst>
                                        <p:tav tm="0">
                                          <p:val>
                                            <p:strVal val="#ppt_x"/>
                                          </p:val>
                                        </p:tav>
                                        <p:tav tm="100000">
                                          <p:val>
                                            <p:strVal val="#ppt_x"/>
                                          </p:val>
                                        </p:tav>
                                      </p:tavLst>
                                    </p:anim>
                                    <p:anim calcmode="lin" valueType="num">
                                      <p:cBhvr additive="base">
                                        <p:cTn id="102" dur="500" fill="hold"/>
                                        <p:tgtEl>
                                          <p:spTgt spid="39"/>
                                        </p:tgtEl>
                                        <p:attrNameLst>
                                          <p:attrName>ppt_y</p:attrName>
                                        </p:attrNameLst>
                                      </p:cBhvr>
                                      <p:tavLst>
                                        <p:tav tm="0">
                                          <p:val>
                                            <p:strVal val="0-#ppt_h/2"/>
                                          </p:val>
                                        </p:tav>
                                        <p:tav tm="100000">
                                          <p:val>
                                            <p:strVal val="#ppt_y"/>
                                          </p:val>
                                        </p:tav>
                                      </p:tavLst>
                                    </p:anim>
                                  </p:childTnLst>
                                </p:cTn>
                              </p:par>
                              <p:par>
                                <p:cTn id="103" presetID="2" presetClass="entr" presetSubtype="1" fill="hold" grpId="0" nodeType="withEffect">
                                  <p:stCondLst>
                                    <p:cond delay="0"/>
                                  </p:stCondLst>
                                  <p:childTnLst>
                                    <p:set>
                                      <p:cBhvr>
                                        <p:cTn id="104" dur="1" fill="hold">
                                          <p:stCondLst>
                                            <p:cond delay="0"/>
                                          </p:stCondLst>
                                        </p:cTn>
                                        <p:tgtEl>
                                          <p:spTgt spid="26"/>
                                        </p:tgtEl>
                                        <p:attrNameLst>
                                          <p:attrName>style.visibility</p:attrName>
                                        </p:attrNameLst>
                                      </p:cBhvr>
                                      <p:to>
                                        <p:strVal val="visible"/>
                                      </p:to>
                                    </p:set>
                                    <p:anim calcmode="lin" valueType="num">
                                      <p:cBhvr additive="base">
                                        <p:cTn id="105" dur="500" fill="hold"/>
                                        <p:tgtEl>
                                          <p:spTgt spid="26"/>
                                        </p:tgtEl>
                                        <p:attrNameLst>
                                          <p:attrName>ppt_x</p:attrName>
                                        </p:attrNameLst>
                                      </p:cBhvr>
                                      <p:tavLst>
                                        <p:tav tm="0">
                                          <p:val>
                                            <p:strVal val="#ppt_x"/>
                                          </p:val>
                                        </p:tav>
                                        <p:tav tm="100000">
                                          <p:val>
                                            <p:strVal val="#ppt_x"/>
                                          </p:val>
                                        </p:tav>
                                      </p:tavLst>
                                    </p:anim>
                                    <p:anim calcmode="lin" valueType="num">
                                      <p:cBhvr additive="base">
                                        <p:cTn id="106"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1" fill="hold" grpId="0" nodeType="clickEffect">
                                  <p:stCondLst>
                                    <p:cond delay="0"/>
                                  </p:stCondLst>
                                  <p:childTnLst>
                                    <p:set>
                                      <p:cBhvr>
                                        <p:cTn id="110" dur="1" fill="hold">
                                          <p:stCondLst>
                                            <p:cond delay="0"/>
                                          </p:stCondLst>
                                        </p:cTn>
                                        <p:tgtEl>
                                          <p:spTgt spid="47"/>
                                        </p:tgtEl>
                                        <p:attrNameLst>
                                          <p:attrName>style.visibility</p:attrName>
                                        </p:attrNameLst>
                                      </p:cBhvr>
                                      <p:to>
                                        <p:strVal val="visible"/>
                                      </p:to>
                                    </p:set>
                                    <p:anim calcmode="lin" valueType="num">
                                      <p:cBhvr additive="base">
                                        <p:cTn id="111" dur="500" fill="hold"/>
                                        <p:tgtEl>
                                          <p:spTgt spid="47"/>
                                        </p:tgtEl>
                                        <p:attrNameLst>
                                          <p:attrName>ppt_x</p:attrName>
                                        </p:attrNameLst>
                                      </p:cBhvr>
                                      <p:tavLst>
                                        <p:tav tm="0">
                                          <p:val>
                                            <p:strVal val="#ppt_x"/>
                                          </p:val>
                                        </p:tav>
                                        <p:tav tm="100000">
                                          <p:val>
                                            <p:strVal val="#ppt_x"/>
                                          </p:val>
                                        </p:tav>
                                      </p:tavLst>
                                    </p:anim>
                                    <p:anim calcmode="lin" valueType="num">
                                      <p:cBhvr additive="base">
                                        <p:cTn id="112" dur="500" fill="hold"/>
                                        <p:tgtEl>
                                          <p:spTgt spid="47"/>
                                        </p:tgtEl>
                                        <p:attrNameLst>
                                          <p:attrName>ppt_y</p:attrName>
                                        </p:attrNameLst>
                                      </p:cBhvr>
                                      <p:tavLst>
                                        <p:tav tm="0">
                                          <p:val>
                                            <p:strVal val="0-#ppt_h/2"/>
                                          </p:val>
                                        </p:tav>
                                        <p:tav tm="100000">
                                          <p:val>
                                            <p:strVal val="#ppt_y"/>
                                          </p:val>
                                        </p:tav>
                                      </p:tavLst>
                                    </p:anim>
                                  </p:childTnLst>
                                </p:cTn>
                              </p:par>
                              <p:par>
                                <p:cTn id="113" presetID="2" presetClass="entr" presetSubtype="1" fill="hold" nodeType="withEffect">
                                  <p:stCondLst>
                                    <p:cond delay="0"/>
                                  </p:stCondLst>
                                  <p:childTnLst>
                                    <p:set>
                                      <p:cBhvr>
                                        <p:cTn id="114" dur="1" fill="hold">
                                          <p:stCondLst>
                                            <p:cond delay="0"/>
                                          </p:stCondLst>
                                        </p:cTn>
                                        <p:tgtEl>
                                          <p:spTgt spid="1034"/>
                                        </p:tgtEl>
                                        <p:attrNameLst>
                                          <p:attrName>style.visibility</p:attrName>
                                        </p:attrNameLst>
                                      </p:cBhvr>
                                      <p:to>
                                        <p:strVal val="visible"/>
                                      </p:to>
                                    </p:set>
                                    <p:anim calcmode="lin" valueType="num">
                                      <p:cBhvr additive="base">
                                        <p:cTn id="115" dur="500" fill="hold"/>
                                        <p:tgtEl>
                                          <p:spTgt spid="1034"/>
                                        </p:tgtEl>
                                        <p:attrNameLst>
                                          <p:attrName>ppt_x</p:attrName>
                                        </p:attrNameLst>
                                      </p:cBhvr>
                                      <p:tavLst>
                                        <p:tav tm="0">
                                          <p:val>
                                            <p:strVal val="#ppt_x"/>
                                          </p:val>
                                        </p:tav>
                                        <p:tav tm="100000">
                                          <p:val>
                                            <p:strVal val="#ppt_x"/>
                                          </p:val>
                                        </p:tav>
                                      </p:tavLst>
                                    </p:anim>
                                    <p:anim calcmode="lin" valueType="num">
                                      <p:cBhvr additive="base">
                                        <p:cTn id="116" dur="500" fill="hold"/>
                                        <p:tgtEl>
                                          <p:spTgt spid="1034"/>
                                        </p:tgtEl>
                                        <p:attrNameLst>
                                          <p:attrName>ppt_y</p:attrName>
                                        </p:attrNameLst>
                                      </p:cBhvr>
                                      <p:tavLst>
                                        <p:tav tm="0">
                                          <p:val>
                                            <p:strVal val="0-#ppt_h/2"/>
                                          </p:val>
                                        </p:tav>
                                        <p:tav tm="100000">
                                          <p:val>
                                            <p:strVal val="#ppt_y"/>
                                          </p:val>
                                        </p:tav>
                                      </p:tavLst>
                                    </p:anim>
                                  </p:childTnLst>
                                </p:cTn>
                              </p:par>
                              <p:par>
                                <p:cTn id="117" presetID="2" presetClass="entr" presetSubtype="1" fill="hold" grpId="0" nodeType="withEffect">
                                  <p:stCondLst>
                                    <p:cond delay="0"/>
                                  </p:stCondLst>
                                  <p:childTnLst>
                                    <p:set>
                                      <p:cBhvr>
                                        <p:cTn id="118" dur="1" fill="hold">
                                          <p:stCondLst>
                                            <p:cond delay="0"/>
                                          </p:stCondLst>
                                        </p:cTn>
                                        <p:tgtEl>
                                          <p:spTgt spid="35"/>
                                        </p:tgtEl>
                                        <p:attrNameLst>
                                          <p:attrName>style.visibility</p:attrName>
                                        </p:attrNameLst>
                                      </p:cBhvr>
                                      <p:to>
                                        <p:strVal val="visible"/>
                                      </p:to>
                                    </p:set>
                                    <p:anim calcmode="lin" valueType="num">
                                      <p:cBhvr additive="base">
                                        <p:cTn id="119" dur="500" fill="hold"/>
                                        <p:tgtEl>
                                          <p:spTgt spid="35"/>
                                        </p:tgtEl>
                                        <p:attrNameLst>
                                          <p:attrName>ppt_x</p:attrName>
                                        </p:attrNameLst>
                                      </p:cBhvr>
                                      <p:tavLst>
                                        <p:tav tm="0">
                                          <p:val>
                                            <p:strVal val="#ppt_x"/>
                                          </p:val>
                                        </p:tav>
                                        <p:tav tm="100000">
                                          <p:val>
                                            <p:strVal val="#ppt_x"/>
                                          </p:val>
                                        </p:tav>
                                      </p:tavLst>
                                    </p:anim>
                                    <p:anim calcmode="lin" valueType="num">
                                      <p:cBhvr additive="base">
                                        <p:cTn id="120" dur="500" fill="hold"/>
                                        <p:tgtEl>
                                          <p:spTgt spid="35"/>
                                        </p:tgtEl>
                                        <p:attrNameLst>
                                          <p:attrName>ppt_y</p:attrName>
                                        </p:attrNameLst>
                                      </p:cBhvr>
                                      <p:tavLst>
                                        <p:tav tm="0">
                                          <p:val>
                                            <p:strVal val="0-#ppt_h/2"/>
                                          </p:val>
                                        </p:tav>
                                        <p:tav tm="100000">
                                          <p:val>
                                            <p:strVal val="#ppt_y"/>
                                          </p:val>
                                        </p:tav>
                                      </p:tavLst>
                                    </p:anim>
                                  </p:childTnLst>
                                </p:cTn>
                              </p:par>
                              <p:par>
                                <p:cTn id="121" presetID="2" presetClass="entr" presetSubtype="1" fill="hold" grpId="0" nodeType="withEffect">
                                  <p:stCondLst>
                                    <p:cond delay="0"/>
                                  </p:stCondLst>
                                  <p:childTnLst>
                                    <p:set>
                                      <p:cBhvr>
                                        <p:cTn id="122" dur="1" fill="hold">
                                          <p:stCondLst>
                                            <p:cond delay="0"/>
                                          </p:stCondLst>
                                        </p:cTn>
                                        <p:tgtEl>
                                          <p:spTgt spid="43"/>
                                        </p:tgtEl>
                                        <p:attrNameLst>
                                          <p:attrName>style.visibility</p:attrName>
                                        </p:attrNameLst>
                                      </p:cBhvr>
                                      <p:to>
                                        <p:strVal val="visible"/>
                                      </p:to>
                                    </p:set>
                                    <p:anim calcmode="lin" valueType="num">
                                      <p:cBhvr additive="base">
                                        <p:cTn id="123" dur="500" fill="hold"/>
                                        <p:tgtEl>
                                          <p:spTgt spid="43"/>
                                        </p:tgtEl>
                                        <p:attrNameLst>
                                          <p:attrName>ppt_x</p:attrName>
                                        </p:attrNameLst>
                                      </p:cBhvr>
                                      <p:tavLst>
                                        <p:tav tm="0">
                                          <p:val>
                                            <p:strVal val="#ppt_x"/>
                                          </p:val>
                                        </p:tav>
                                        <p:tav tm="100000">
                                          <p:val>
                                            <p:strVal val="#ppt_x"/>
                                          </p:val>
                                        </p:tav>
                                      </p:tavLst>
                                    </p:anim>
                                    <p:anim calcmode="lin" valueType="num">
                                      <p:cBhvr additive="base">
                                        <p:cTn id="124" dur="500" fill="hold"/>
                                        <p:tgtEl>
                                          <p:spTgt spid="43"/>
                                        </p:tgtEl>
                                        <p:attrNameLst>
                                          <p:attrName>ppt_y</p:attrName>
                                        </p:attrNameLst>
                                      </p:cBhvr>
                                      <p:tavLst>
                                        <p:tav tm="0">
                                          <p:val>
                                            <p:strVal val="0-#ppt_h/2"/>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2" presetClass="entr" presetSubtype="1" fill="hold" grpId="0" nodeType="clickEffect">
                                  <p:stCondLst>
                                    <p:cond delay="0"/>
                                  </p:stCondLst>
                                  <p:childTnLst>
                                    <p:set>
                                      <p:cBhvr>
                                        <p:cTn id="128" dur="1" fill="hold">
                                          <p:stCondLst>
                                            <p:cond delay="0"/>
                                          </p:stCondLst>
                                        </p:cTn>
                                        <p:tgtEl>
                                          <p:spTgt spid="22"/>
                                        </p:tgtEl>
                                        <p:attrNameLst>
                                          <p:attrName>style.visibility</p:attrName>
                                        </p:attrNameLst>
                                      </p:cBhvr>
                                      <p:to>
                                        <p:strVal val="visible"/>
                                      </p:to>
                                    </p:set>
                                    <p:anim calcmode="lin" valueType="num">
                                      <p:cBhvr additive="base">
                                        <p:cTn id="129" dur="500" fill="hold"/>
                                        <p:tgtEl>
                                          <p:spTgt spid="22"/>
                                        </p:tgtEl>
                                        <p:attrNameLst>
                                          <p:attrName>ppt_x</p:attrName>
                                        </p:attrNameLst>
                                      </p:cBhvr>
                                      <p:tavLst>
                                        <p:tav tm="0">
                                          <p:val>
                                            <p:strVal val="#ppt_x"/>
                                          </p:val>
                                        </p:tav>
                                        <p:tav tm="100000">
                                          <p:val>
                                            <p:strVal val="#ppt_x"/>
                                          </p:val>
                                        </p:tav>
                                      </p:tavLst>
                                    </p:anim>
                                    <p:anim calcmode="lin" valueType="num">
                                      <p:cBhvr additive="base">
                                        <p:cTn id="130" dur="500" fill="hold"/>
                                        <p:tgtEl>
                                          <p:spTgt spid="22"/>
                                        </p:tgtEl>
                                        <p:attrNameLst>
                                          <p:attrName>ppt_y</p:attrName>
                                        </p:attrNameLst>
                                      </p:cBhvr>
                                      <p:tavLst>
                                        <p:tav tm="0">
                                          <p:val>
                                            <p:strVal val="0-#ppt_h/2"/>
                                          </p:val>
                                        </p:tav>
                                        <p:tav tm="100000">
                                          <p:val>
                                            <p:strVal val="#ppt_y"/>
                                          </p:val>
                                        </p:tav>
                                      </p:tavLst>
                                    </p:anim>
                                  </p:childTnLst>
                                </p:cTn>
                              </p:par>
                              <p:par>
                                <p:cTn id="131" presetID="2" presetClass="entr" presetSubtype="1" fill="hold" nodeType="withEffect">
                                  <p:stCondLst>
                                    <p:cond delay="0"/>
                                  </p:stCondLst>
                                  <p:childTnLst>
                                    <p:set>
                                      <p:cBhvr>
                                        <p:cTn id="132" dur="1" fill="hold">
                                          <p:stCondLst>
                                            <p:cond delay="0"/>
                                          </p:stCondLst>
                                        </p:cTn>
                                        <p:tgtEl>
                                          <p:spTgt spid="24"/>
                                        </p:tgtEl>
                                        <p:attrNameLst>
                                          <p:attrName>style.visibility</p:attrName>
                                        </p:attrNameLst>
                                      </p:cBhvr>
                                      <p:to>
                                        <p:strVal val="visible"/>
                                      </p:to>
                                    </p:set>
                                    <p:anim calcmode="lin" valueType="num">
                                      <p:cBhvr additive="base">
                                        <p:cTn id="133" dur="500" fill="hold"/>
                                        <p:tgtEl>
                                          <p:spTgt spid="24"/>
                                        </p:tgtEl>
                                        <p:attrNameLst>
                                          <p:attrName>ppt_x</p:attrName>
                                        </p:attrNameLst>
                                      </p:cBhvr>
                                      <p:tavLst>
                                        <p:tav tm="0">
                                          <p:val>
                                            <p:strVal val="#ppt_x"/>
                                          </p:val>
                                        </p:tav>
                                        <p:tav tm="100000">
                                          <p:val>
                                            <p:strVal val="#ppt_x"/>
                                          </p:val>
                                        </p:tav>
                                      </p:tavLst>
                                    </p:anim>
                                    <p:anim calcmode="lin" valueType="num">
                                      <p:cBhvr additive="base">
                                        <p:cTn id="134" dur="500" fill="hold"/>
                                        <p:tgtEl>
                                          <p:spTgt spid="24"/>
                                        </p:tgtEl>
                                        <p:attrNameLst>
                                          <p:attrName>ppt_y</p:attrName>
                                        </p:attrNameLst>
                                      </p:cBhvr>
                                      <p:tavLst>
                                        <p:tav tm="0">
                                          <p:val>
                                            <p:strVal val="0-#ppt_h/2"/>
                                          </p:val>
                                        </p:tav>
                                        <p:tav tm="100000">
                                          <p:val>
                                            <p:strVal val="#ppt_y"/>
                                          </p:val>
                                        </p:tav>
                                      </p:tavLst>
                                    </p:anim>
                                  </p:childTnLst>
                                </p:cTn>
                              </p:par>
                              <p:par>
                                <p:cTn id="135" presetID="2" presetClass="entr" presetSubtype="1" fill="hold" grpId="0" nodeType="withEffect">
                                  <p:stCondLst>
                                    <p:cond delay="0"/>
                                  </p:stCondLst>
                                  <p:childTnLst>
                                    <p:set>
                                      <p:cBhvr>
                                        <p:cTn id="136" dur="1" fill="hold">
                                          <p:stCondLst>
                                            <p:cond delay="0"/>
                                          </p:stCondLst>
                                        </p:cTn>
                                        <p:tgtEl>
                                          <p:spTgt spid="37"/>
                                        </p:tgtEl>
                                        <p:attrNameLst>
                                          <p:attrName>style.visibility</p:attrName>
                                        </p:attrNameLst>
                                      </p:cBhvr>
                                      <p:to>
                                        <p:strVal val="visible"/>
                                      </p:to>
                                    </p:set>
                                    <p:anim calcmode="lin" valueType="num">
                                      <p:cBhvr additive="base">
                                        <p:cTn id="137" dur="500" fill="hold"/>
                                        <p:tgtEl>
                                          <p:spTgt spid="37"/>
                                        </p:tgtEl>
                                        <p:attrNameLst>
                                          <p:attrName>ppt_x</p:attrName>
                                        </p:attrNameLst>
                                      </p:cBhvr>
                                      <p:tavLst>
                                        <p:tav tm="0">
                                          <p:val>
                                            <p:strVal val="#ppt_x"/>
                                          </p:val>
                                        </p:tav>
                                        <p:tav tm="100000">
                                          <p:val>
                                            <p:strVal val="#ppt_x"/>
                                          </p:val>
                                        </p:tav>
                                      </p:tavLst>
                                    </p:anim>
                                    <p:anim calcmode="lin" valueType="num">
                                      <p:cBhvr additive="base">
                                        <p:cTn id="138" dur="500" fill="hold"/>
                                        <p:tgtEl>
                                          <p:spTgt spid="37"/>
                                        </p:tgtEl>
                                        <p:attrNameLst>
                                          <p:attrName>ppt_y</p:attrName>
                                        </p:attrNameLst>
                                      </p:cBhvr>
                                      <p:tavLst>
                                        <p:tav tm="0">
                                          <p:val>
                                            <p:strVal val="0-#ppt_h/2"/>
                                          </p:val>
                                        </p:tav>
                                        <p:tav tm="100000">
                                          <p:val>
                                            <p:strVal val="#ppt_y"/>
                                          </p:val>
                                        </p:tav>
                                      </p:tavLst>
                                    </p:anim>
                                  </p:childTnLst>
                                </p:cTn>
                              </p:par>
                              <p:par>
                                <p:cTn id="139" presetID="2" presetClass="entr" presetSubtype="1" fill="hold" grpId="0" nodeType="withEffect">
                                  <p:stCondLst>
                                    <p:cond delay="0"/>
                                  </p:stCondLst>
                                  <p:childTnLst>
                                    <p:set>
                                      <p:cBhvr>
                                        <p:cTn id="140" dur="1" fill="hold">
                                          <p:stCondLst>
                                            <p:cond delay="0"/>
                                          </p:stCondLst>
                                        </p:cTn>
                                        <p:tgtEl>
                                          <p:spTgt spid="28"/>
                                        </p:tgtEl>
                                        <p:attrNameLst>
                                          <p:attrName>style.visibility</p:attrName>
                                        </p:attrNameLst>
                                      </p:cBhvr>
                                      <p:to>
                                        <p:strVal val="visible"/>
                                      </p:to>
                                    </p:set>
                                    <p:anim calcmode="lin" valueType="num">
                                      <p:cBhvr additive="base">
                                        <p:cTn id="141" dur="500" fill="hold"/>
                                        <p:tgtEl>
                                          <p:spTgt spid="28"/>
                                        </p:tgtEl>
                                        <p:attrNameLst>
                                          <p:attrName>ppt_x</p:attrName>
                                        </p:attrNameLst>
                                      </p:cBhvr>
                                      <p:tavLst>
                                        <p:tav tm="0">
                                          <p:val>
                                            <p:strVal val="#ppt_x"/>
                                          </p:val>
                                        </p:tav>
                                        <p:tav tm="100000">
                                          <p:val>
                                            <p:strVal val="#ppt_x"/>
                                          </p:val>
                                        </p:tav>
                                      </p:tavLst>
                                    </p:anim>
                                    <p:anim calcmode="lin" valueType="num">
                                      <p:cBhvr additive="base">
                                        <p:cTn id="142"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2" presetClass="entr" presetSubtype="2" fill="hold" grpId="0" nodeType="clickEffect">
                                  <p:stCondLst>
                                    <p:cond delay="0"/>
                                  </p:stCondLst>
                                  <p:childTnLst>
                                    <p:set>
                                      <p:cBhvr>
                                        <p:cTn id="146" dur="1" fill="hold">
                                          <p:stCondLst>
                                            <p:cond delay="0"/>
                                          </p:stCondLst>
                                        </p:cTn>
                                        <p:tgtEl>
                                          <p:spTgt spid="20"/>
                                        </p:tgtEl>
                                        <p:attrNameLst>
                                          <p:attrName>style.visibility</p:attrName>
                                        </p:attrNameLst>
                                      </p:cBhvr>
                                      <p:to>
                                        <p:strVal val="visible"/>
                                      </p:to>
                                    </p:set>
                                    <p:anim calcmode="lin" valueType="num">
                                      <p:cBhvr additive="base">
                                        <p:cTn id="147" dur="500" fill="hold"/>
                                        <p:tgtEl>
                                          <p:spTgt spid="20"/>
                                        </p:tgtEl>
                                        <p:attrNameLst>
                                          <p:attrName>ppt_x</p:attrName>
                                        </p:attrNameLst>
                                      </p:cBhvr>
                                      <p:tavLst>
                                        <p:tav tm="0">
                                          <p:val>
                                            <p:strVal val="1+#ppt_w/2"/>
                                          </p:val>
                                        </p:tav>
                                        <p:tav tm="100000">
                                          <p:val>
                                            <p:strVal val="#ppt_x"/>
                                          </p:val>
                                        </p:tav>
                                      </p:tavLst>
                                    </p:anim>
                                    <p:anim calcmode="lin" valueType="num">
                                      <p:cBhvr additive="base">
                                        <p:cTn id="148" dur="500" fill="hold"/>
                                        <p:tgtEl>
                                          <p:spTgt spid="20"/>
                                        </p:tgtEl>
                                        <p:attrNameLst>
                                          <p:attrName>ppt_y</p:attrName>
                                        </p:attrNameLst>
                                      </p:cBhvr>
                                      <p:tavLst>
                                        <p:tav tm="0">
                                          <p:val>
                                            <p:strVal val="#ppt_y"/>
                                          </p:val>
                                        </p:tav>
                                        <p:tav tm="100000">
                                          <p:val>
                                            <p:strVal val="#ppt_y"/>
                                          </p:val>
                                        </p:tav>
                                      </p:tavLst>
                                    </p:anim>
                                  </p:childTnLst>
                                </p:cTn>
                              </p:par>
                              <p:par>
                                <p:cTn id="149" presetID="2" presetClass="entr" presetSubtype="2" fill="hold" nodeType="withEffect">
                                  <p:stCondLst>
                                    <p:cond delay="0"/>
                                  </p:stCondLst>
                                  <p:childTnLst>
                                    <p:set>
                                      <p:cBhvr>
                                        <p:cTn id="150" dur="1" fill="hold">
                                          <p:stCondLst>
                                            <p:cond delay="0"/>
                                          </p:stCondLst>
                                        </p:cTn>
                                        <p:tgtEl>
                                          <p:spTgt spid="25"/>
                                        </p:tgtEl>
                                        <p:attrNameLst>
                                          <p:attrName>style.visibility</p:attrName>
                                        </p:attrNameLst>
                                      </p:cBhvr>
                                      <p:to>
                                        <p:strVal val="visible"/>
                                      </p:to>
                                    </p:set>
                                    <p:anim calcmode="lin" valueType="num">
                                      <p:cBhvr additive="base">
                                        <p:cTn id="151" dur="500" fill="hold"/>
                                        <p:tgtEl>
                                          <p:spTgt spid="25"/>
                                        </p:tgtEl>
                                        <p:attrNameLst>
                                          <p:attrName>ppt_x</p:attrName>
                                        </p:attrNameLst>
                                      </p:cBhvr>
                                      <p:tavLst>
                                        <p:tav tm="0">
                                          <p:val>
                                            <p:strVal val="1+#ppt_w/2"/>
                                          </p:val>
                                        </p:tav>
                                        <p:tav tm="100000">
                                          <p:val>
                                            <p:strVal val="#ppt_x"/>
                                          </p:val>
                                        </p:tav>
                                      </p:tavLst>
                                    </p:anim>
                                    <p:anim calcmode="lin" valueType="num">
                                      <p:cBhvr additive="base">
                                        <p:cTn id="152" dur="500" fill="hold"/>
                                        <p:tgtEl>
                                          <p:spTgt spid="25"/>
                                        </p:tgtEl>
                                        <p:attrNameLst>
                                          <p:attrName>ppt_y</p:attrName>
                                        </p:attrNameLst>
                                      </p:cBhvr>
                                      <p:tavLst>
                                        <p:tav tm="0">
                                          <p:val>
                                            <p:strVal val="#ppt_y"/>
                                          </p:val>
                                        </p:tav>
                                        <p:tav tm="100000">
                                          <p:val>
                                            <p:strVal val="#ppt_y"/>
                                          </p:val>
                                        </p:tav>
                                      </p:tavLst>
                                    </p:anim>
                                  </p:childTnLst>
                                </p:cTn>
                              </p:par>
                              <p:par>
                                <p:cTn id="153" presetID="2" presetClass="entr" presetSubtype="2" fill="hold" grpId="0" nodeType="withEffect">
                                  <p:stCondLst>
                                    <p:cond delay="0"/>
                                  </p:stCondLst>
                                  <p:childTnLst>
                                    <p:set>
                                      <p:cBhvr>
                                        <p:cTn id="154" dur="1" fill="hold">
                                          <p:stCondLst>
                                            <p:cond delay="0"/>
                                          </p:stCondLst>
                                        </p:cTn>
                                        <p:tgtEl>
                                          <p:spTgt spid="29"/>
                                        </p:tgtEl>
                                        <p:attrNameLst>
                                          <p:attrName>style.visibility</p:attrName>
                                        </p:attrNameLst>
                                      </p:cBhvr>
                                      <p:to>
                                        <p:strVal val="visible"/>
                                      </p:to>
                                    </p:set>
                                    <p:anim calcmode="lin" valueType="num">
                                      <p:cBhvr additive="base">
                                        <p:cTn id="155" dur="500" fill="hold"/>
                                        <p:tgtEl>
                                          <p:spTgt spid="29"/>
                                        </p:tgtEl>
                                        <p:attrNameLst>
                                          <p:attrName>ppt_x</p:attrName>
                                        </p:attrNameLst>
                                      </p:cBhvr>
                                      <p:tavLst>
                                        <p:tav tm="0">
                                          <p:val>
                                            <p:strVal val="1+#ppt_w/2"/>
                                          </p:val>
                                        </p:tav>
                                        <p:tav tm="100000">
                                          <p:val>
                                            <p:strVal val="#ppt_x"/>
                                          </p:val>
                                        </p:tav>
                                      </p:tavLst>
                                    </p:anim>
                                    <p:anim calcmode="lin" valueType="num">
                                      <p:cBhvr additive="base">
                                        <p:cTn id="156" dur="500" fill="hold"/>
                                        <p:tgtEl>
                                          <p:spTgt spid="29"/>
                                        </p:tgtEl>
                                        <p:attrNameLst>
                                          <p:attrName>ppt_y</p:attrName>
                                        </p:attrNameLst>
                                      </p:cBhvr>
                                      <p:tavLst>
                                        <p:tav tm="0">
                                          <p:val>
                                            <p:strVal val="#ppt_y"/>
                                          </p:val>
                                        </p:tav>
                                        <p:tav tm="100000">
                                          <p:val>
                                            <p:strVal val="#ppt_y"/>
                                          </p:val>
                                        </p:tav>
                                      </p:tavLst>
                                    </p:anim>
                                  </p:childTnLst>
                                </p:cTn>
                              </p:par>
                              <p:par>
                                <p:cTn id="157" presetID="2" presetClass="entr" presetSubtype="2" fill="hold" grpId="0" nodeType="withEffect">
                                  <p:stCondLst>
                                    <p:cond delay="0"/>
                                  </p:stCondLst>
                                  <p:childTnLst>
                                    <p:set>
                                      <p:cBhvr>
                                        <p:cTn id="158" dur="1" fill="hold">
                                          <p:stCondLst>
                                            <p:cond delay="0"/>
                                          </p:stCondLst>
                                        </p:cTn>
                                        <p:tgtEl>
                                          <p:spTgt spid="40"/>
                                        </p:tgtEl>
                                        <p:attrNameLst>
                                          <p:attrName>style.visibility</p:attrName>
                                        </p:attrNameLst>
                                      </p:cBhvr>
                                      <p:to>
                                        <p:strVal val="visible"/>
                                      </p:to>
                                    </p:set>
                                    <p:anim calcmode="lin" valueType="num">
                                      <p:cBhvr additive="base">
                                        <p:cTn id="159" dur="500" fill="hold"/>
                                        <p:tgtEl>
                                          <p:spTgt spid="40"/>
                                        </p:tgtEl>
                                        <p:attrNameLst>
                                          <p:attrName>ppt_x</p:attrName>
                                        </p:attrNameLst>
                                      </p:cBhvr>
                                      <p:tavLst>
                                        <p:tav tm="0">
                                          <p:val>
                                            <p:strVal val="1+#ppt_w/2"/>
                                          </p:val>
                                        </p:tav>
                                        <p:tav tm="100000">
                                          <p:val>
                                            <p:strVal val="#ppt_x"/>
                                          </p:val>
                                        </p:tav>
                                      </p:tavLst>
                                    </p:anim>
                                    <p:anim calcmode="lin" valueType="num">
                                      <p:cBhvr additive="base">
                                        <p:cTn id="160"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6" grpId="0" animBg="1"/>
      <p:bldP spid="46" grpId="1" animBg="1"/>
      <p:bldP spid="10" grpId="0"/>
      <p:bldP spid="11" grpId="0"/>
      <p:bldP spid="12" grpId="0"/>
      <p:bldP spid="14" grpId="0"/>
      <p:bldP spid="15" grpId="0"/>
      <p:bldP spid="16" grpId="0"/>
      <p:bldP spid="18" grpId="0"/>
      <p:bldP spid="19" grpId="0" animBg="1"/>
      <p:bldP spid="20" grpId="0" animBg="1"/>
      <p:bldP spid="21" grpId="0" animBg="1"/>
      <p:bldP spid="22" grpId="0" animBg="1"/>
      <p:bldP spid="26" grpId="0"/>
      <p:bldP spid="28" grpId="0"/>
      <p:bldP spid="29" grpId="0"/>
      <p:bldP spid="43" grpId="0"/>
      <p:bldP spid="47" grpId="0" animBg="1"/>
      <p:bldP spid="49" grpId="0"/>
      <p:bldP spid="35" grpId="0"/>
      <p:bldP spid="37" grpId="0"/>
      <p:bldP spid="38" grpId="0"/>
      <p:bldP spid="39" grpId="0"/>
      <p:bldP spid="4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graphics, drawing&#10;&#10;Description automatically generated">
            <a:extLst>
              <a:ext uri="{FF2B5EF4-FFF2-40B4-BE49-F238E27FC236}">
                <a16:creationId xmlns:a16="http://schemas.microsoft.com/office/drawing/2014/main" id="{8FA8CA01-B931-0044-BEBA-5EBBE02FD5B0}"/>
              </a:ext>
            </a:extLst>
          </p:cNvPr>
          <p:cNvPicPr>
            <a:picLocks noChangeAspect="1"/>
          </p:cNvPicPr>
          <p:nvPr/>
        </p:nvPicPr>
        <p:blipFill rotWithShape="1">
          <a:blip r:embed="rId2">
            <a:alphaModFix amt="10000"/>
          </a:blip>
          <a:srcRect t="-96" b="52"/>
          <a:stretch/>
        </p:blipFill>
        <p:spPr>
          <a:xfrm>
            <a:off x="3517488" y="0"/>
            <a:ext cx="5057266" cy="4981419"/>
          </a:xfrm>
          <a:prstGeom prst="rect">
            <a:avLst/>
          </a:prstGeom>
        </p:spPr>
      </p:pic>
      <p:pic>
        <p:nvPicPr>
          <p:cNvPr id="7" name="Picture 6" descr="A picture containing toy, doll, clock&#10;&#10;Description automatically generated">
            <a:extLst>
              <a:ext uri="{FF2B5EF4-FFF2-40B4-BE49-F238E27FC236}">
                <a16:creationId xmlns:a16="http://schemas.microsoft.com/office/drawing/2014/main" id="{1DCA040E-A5C9-7E43-9DFA-E4ABDFA48FA0}"/>
              </a:ext>
            </a:extLst>
          </p:cNvPr>
          <p:cNvPicPr>
            <a:picLocks noChangeAspect="1"/>
          </p:cNvPicPr>
          <p:nvPr/>
        </p:nvPicPr>
        <p:blipFill rotWithShape="1">
          <a:blip r:embed="rId3"/>
          <a:srcRect r="47897"/>
          <a:stretch/>
        </p:blipFill>
        <p:spPr>
          <a:xfrm>
            <a:off x="4863385" y="1219322"/>
            <a:ext cx="2365473" cy="3022869"/>
          </a:xfrm>
          <a:prstGeom prst="rect">
            <a:avLst/>
          </a:prstGeom>
        </p:spPr>
      </p:pic>
      <p:sp>
        <p:nvSpPr>
          <p:cNvPr id="10" name="Rectangle 9">
            <a:extLst>
              <a:ext uri="{FF2B5EF4-FFF2-40B4-BE49-F238E27FC236}">
                <a16:creationId xmlns:a16="http://schemas.microsoft.com/office/drawing/2014/main" id="{9B3ED33B-D7A8-A44B-ABDC-61D302CADF95}"/>
              </a:ext>
            </a:extLst>
          </p:cNvPr>
          <p:cNvSpPr/>
          <p:nvPr/>
        </p:nvSpPr>
        <p:spPr>
          <a:xfrm>
            <a:off x="584735" y="1120348"/>
            <a:ext cx="3289706" cy="759439"/>
          </a:xfrm>
          <a:prstGeom prst="rect">
            <a:avLst/>
          </a:prstGeom>
        </p:spPr>
        <p:txBody>
          <a:bodyPr wrap="square">
            <a:spAutoFit/>
          </a:bodyPr>
          <a:lstStyle/>
          <a:p>
            <a:pPr algn="r">
              <a:lnSpc>
                <a:spcPct val="130000"/>
              </a:lnSpc>
              <a:spcAft>
                <a:spcPts val="300"/>
              </a:spcAft>
            </a:pPr>
            <a:r>
              <a:rPr lang="en-US" sz="1200" b="1" dirty="0">
                <a:solidFill>
                  <a:srgbClr val="C00000"/>
                </a:solidFill>
                <a:latin typeface="Avenir Next Demi Bold" panose="020B0503020202020204" pitchFamily="34" charset="0"/>
              </a:rPr>
              <a:t>Financially Focused</a:t>
            </a:r>
          </a:p>
          <a:p>
            <a:pPr algn="r">
              <a:lnSpc>
                <a:spcPct val="130000"/>
              </a:lnSpc>
              <a:spcAft>
                <a:spcPts val="300"/>
              </a:spcAft>
            </a:pPr>
            <a:r>
              <a:rPr lang="en-IN" sz="1000" dirty="0">
                <a:latin typeface="Avenir Next" panose="020B0503020202020204" pitchFamily="34" charset="0"/>
              </a:rPr>
              <a:t>Views job as a means to an end and that work is performed for financial reasons</a:t>
            </a:r>
            <a:endParaRPr lang="en-US" sz="1000" dirty="0">
              <a:solidFill>
                <a:srgbClr val="C00000"/>
              </a:solidFill>
              <a:latin typeface="Avenir Next" panose="020B0503020202020204" pitchFamily="34" charset="0"/>
            </a:endParaRPr>
          </a:p>
        </p:txBody>
      </p:sp>
      <p:sp>
        <p:nvSpPr>
          <p:cNvPr id="11" name="Rectangle 10">
            <a:extLst>
              <a:ext uri="{FF2B5EF4-FFF2-40B4-BE49-F238E27FC236}">
                <a16:creationId xmlns:a16="http://schemas.microsoft.com/office/drawing/2014/main" id="{1BAC79F7-556B-A049-B1CA-38652CD752E8}"/>
              </a:ext>
            </a:extLst>
          </p:cNvPr>
          <p:cNvSpPr/>
          <p:nvPr/>
        </p:nvSpPr>
        <p:spPr>
          <a:xfrm>
            <a:off x="1661171" y="2428646"/>
            <a:ext cx="2558022" cy="759439"/>
          </a:xfrm>
          <a:prstGeom prst="rect">
            <a:avLst/>
          </a:prstGeom>
        </p:spPr>
        <p:txBody>
          <a:bodyPr wrap="square">
            <a:spAutoFit/>
          </a:bodyPr>
          <a:lstStyle/>
          <a:p>
            <a:pPr algn="r">
              <a:lnSpc>
                <a:spcPct val="130000"/>
              </a:lnSpc>
              <a:spcAft>
                <a:spcPts val="300"/>
              </a:spcAft>
            </a:pPr>
            <a:r>
              <a:rPr lang="en-US" sz="1200" b="1" dirty="0">
                <a:solidFill>
                  <a:srgbClr val="C00000"/>
                </a:solidFill>
                <a:latin typeface="Avenir Next Demi Bold" panose="020B0503020202020204" pitchFamily="34" charset="0"/>
              </a:rPr>
              <a:t>Entrepreneurial</a:t>
            </a:r>
          </a:p>
          <a:p>
            <a:pPr algn="r">
              <a:lnSpc>
                <a:spcPct val="130000"/>
              </a:lnSpc>
              <a:spcAft>
                <a:spcPts val="300"/>
              </a:spcAft>
            </a:pPr>
            <a:r>
              <a:rPr lang="en-IN" sz="1000" dirty="0">
                <a:latin typeface="Avenir Next" panose="020B0503020202020204" pitchFamily="34" charset="0"/>
              </a:rPr>
              <a:t>Zeal of trying something new and out of the box makes them high risk takers</a:t>
            </a:r>
            <a:endParaRPr lang="en-US" sz="1000" dirty="0">
              <a:solidFill>
                <a:srgbClr val="C00000"/>
              </a:solidFill>
              <a:latin typeface="Avenir Next" panose="020B0503020202020204" pitchFamily="34" charset="0"/>
            </a:endParaRPr>
          </a:p>
        </p:txBody>
      </p:sp>
      <p:sp>
        <p:nvSpPr>
          <p:cNvPr id="12" name="Rectangle 11">
            <a:extLst>
              <a:ext uri="{FF2B5EF4-FFF2-40B4-BE49-F238E27FC236}">
                <a16:creationId xmlns:a16="http://schemas.microsoft.com/office/drawing/2014/main" id="{5B1E1581-5240-6B4D-9118-9AB57208242B}"/>
              </a:ext>
            </a:extLst>
          </p:cNvPr>
          <p:cNvSpPr/>
          <p:nvPr/>
        </p:nvSpPr>
        <p:spPr>
          <a:xfrm>
            <a:off x="1147005" y="3743298"/>
            <a:ext cx="2558022" cy="959493"/>
          </a:xfrm>
          <a:prstGeom prst="rect">
            <a:avLst/>
          </a:prstGeom>
        </p:spPr>
        <p:txBody>
          <a:bodyPr wrap="square">
            <a:spAutoFit/>
          </a:bodyPr>
          <a:lstStyle/>
          <a:p>
            <a:pPr algn="r">
              <a:lnSpc>
                <a:spcPct val="130000"/>
              </a:lnSpc>
              <a:spcAft>
                <a:spcPts val="300"/>
              </a:spcAft>
            </a:pPr>
            <a:r>
              <a:rPr lang="en-US" sz="1200" b="1" dirty="0">
                <a:solidFill>
                  <a:srgbClr val="C00000"/>
                </a:solidFill>
                <a:latin typeface="Avenir Next Demi Bold" panose="020B0503020202020204" pitchFamily="34" charset="0"/>
              </a:rPr>
              <a:t>Tech </a:t>
            </a:r>
            <a:r>
              <a:rPr lang="en-US" sz="1200" b="1" dirty="0" err="1">
                <a:solidFill>
                  <a:srgbClr val="C00000"/>
                </a:solidFill>
                <a:latin typeface="Avenir Next Demi Bold" panose="020B0503020202020204" pitchFamily="34" charset="0"/>
              </a:rPr>
              <a:t>Savy</a:t>
            </a:r>
            <a:endParaRPr lang="en-US" sz="1200" b="1" dirty="0">
              <a:solidFill>
                <a:srgbClr val="C00000"/>
              </a:solidFill>
              <a:latin typeface="Avenir Next Demi Bold" panose="020B0503020202020204" pitchFamily="34" charset="0"/>
            </a:endParaRPr>
          </a:p>
          <a:p>
            <a:pPr algn="r">
              <a:lnSpc>
                <a:spcPct val="130000"/>
              </a:lnSpc>
              <a:spcAft>
                <a:spcPts val="300"/>
              </a:spcAft>
            </a:pPr>
            <a:r>
              <a:rPr lang="en-IN" sz="1000" dirty="0">
                <a:latin typeface="Avenir Next" panose="020B0503020202020204" pitchFamily="34" charset="0"/>
              </a:rPr>
              <a:t>Born with the devices in hand, they rely heavily on technology, from communication to gaining knowledge</a:t>
            </a:r>
            <a:endParaRPr lang="en-US" sz="1000" dirty="0">
              <a:latin typeface="Avenir Next" panose="020B0503020202020204" pitchFamily="34" charset="0"/>
            </a:endParaRPr>
          </a:p>
        </p:txBody>
      </p:sp>
      <p:sp>
        <p:nvSpPr>
          <p:cNvPr id="14" name="Rectangle 13">
            <a:extLst>
              <a:ext uri="{FF2B5EF4-FFF2-40B4-BE49-F238E27FC236}">
                <a16:creationId xmlns:a16="http://schemas.microsoft.com/office/drawing/2014/main" id="{0FC7E3DA-DA2B-FF4A-A848-DB6DD7233BAF}"/>
              </a:ext>
            </a:extLst>
          </p:cNvPr>
          <p:cNvSpPr/>
          <p:nvPr/>
        </p:nvSpPr>
        <p:spPr>
          <a:xfrm>
            <a:off x="7917099" y="1117711"/>
            <a:ext cx="2558022" cy="759439"/>
          </a:xfrm>
          <a:prstGeom prst="rect">
            <a:avLst/>
          </a:prstGeom>
        </p:spPr>
        <p:txBody>
          <a:bodyPr wrap="square">
            <a:spAutoFit/>
          </a:bodyPr>
          <a:lstStyle/>
          <a:p>
            <a:pPr>
              <a:lnSpc>
                <a:spcPct val="130000"/>
              </a:lnSpc>
              <a:spcAft>
                <a:spcPts val="300"/>
              </a:spcAft>
            </a:pPr>
            <a:r>
              <a:rPr lang="en-US" sz="1200" b="1" dirty="0">
                <a:solidFill>
                  <a:srgbClr val="C00000"/>
                </a:solidFill>
                <a:latin typeface="Avenir Next Demi Bold" panose="020B0503020202020204" pitchFamily="34" charset="0"/>
              </a:rPr>
              <a:t>Social Interaction</a:t>
            </a:r>
          </a:p>
          <a:p>
            <a:pPr>
              <a:lnSpc>
                <a:spcPct val="130000"/>
              </a:lnSpc>
              <a:spcAft>
                <a:spcPts val="300"/>
              </a:spcAft>
            </a:pPr>
            <a:r>
              <a:rPr lang="en-US" sz="1000" dirty="0">
                <a:latin typeface="Avenir Next" panose="020B0503020202020204" pitchFamily="34" charset="0"/>
              </a:rPr>
              <a:t>Loves interact mostly through social media platforms such as FB, Li &amp; Tw</a:t>
            </a:r>
          </a:p>
        </p:txBody>
      </p:sp>
      <p:sp>
        <p:nvSpPr>
          <p:cNvPr id="15" name="Rectangle 14">
            <a:extLst>
              <a:ext uri="{FF2B5EF4-FFF2-40B4-BE49-F238E27FC236}">
                <a16:creationId xmlns:a16="http://schemas.microsoft.com/office/drawing/2014/main" id="{51CC8E83-B794-3741-9098-5A8FD6379B0D}"/>
              </a:ext>
            </a:extLst>
          </p:cNvPr>
          <p:cNvSpPr/>
          <p:nvPr/>
        </p:nvSpPr>
        <p:spPr>
          <a:xfrm>
            <a:off x="7735849" y="2428646"/>
            <a:ext cx="2769378" cy="759439"/>
          </a:xfrm>
          <a:prstGeom prst="rect">
            <a:avLst/>
          </a:prstGeom>
        </p:spPr>
        <p:txBody>
          <a:bodyPr wrap="square">
            <a:spAutoFit/>
          </a:bodyPr>
          <a:lstStyle/>
          <a:p>
            <a:pPr>
              <a:lnSpc>
                <a:spcPct val="130000"/>
              </a:lnSpc>
              <a:spcAft>
                <a:spcPts val="300"/>
              </a:spcAft>
            </a:pPr>
            <a:r>
              <a:rPr lang="en-US" sz="1200" b="1" dirty="0">
                <a:solidFill>
                  <a:srgbClr val="C00000"/>
                </a:solidFill>
                <a:latin typeface="Avenir Next Demi Bold" panose="020B0503020202020204" pitchFamily="34" charset="0"/>
              </a:rPr>
              <a:t>Agile to changes</a:t>
            </a:r>
          </a:p>
          <a:p>
            <a:pPr>
              <a:lnSpc>
                <a:spcPct val="130000"/>
              </a:lnSpc>
              <a:spcAft>
                <a:spcPts val="300"/>
              </a:spcAft>
            </a:pPr>
            <a:r>
              <a:rPr lang="en-IN" sz="1000" dirty="0">
                <a:latin typeface="Avenir Next" panose="020B0503020202020204" pitchFamily="34" charset="0"/>
              </a:rPr>
              <a:t>Constantly seek new ideas and experiences and hence are open to changes</a:t>
            </a:r>
            <a:endParaRPr lang="en-US" sz="1000" dirty="0">
              <a:latin typeface="Avenir Next" panose="020B0503020202020204" pitchFamily="34" charset="0"/>
            </a:endParaRPr>
          </a:p>
        </p:txBody>
      </p:sp>
      <p:sp>
        <p:nvSpPr>
          <p:cNvPr id="16" name="Rectangle 15">
            <a:extLst>
              <a:ext uri="{FF2B5EF4-FFF2-40B4-BE49-F238E27FC236}">
                <a16:creationId xmlns:a16="http://schemas.microsoft.com/office/drawing/2014/main" id="{14F829A3-7983-5F49-8F53-78739ED5C1E4}"/>
              </a:ext>
            </a:extLst>
          </p:cNvPr>
          <p:cNvSpPr/>
          <p:nvPr/>
        </p:nvSpPr>
        <p:spPr>
          <a:xfrm>
            <a:off x="8173009" y="3746685"/>
            <a:ext cx="2558022" cy="759439"/>
          </a:xfrm>
          <a:prstGeom prst="rect">
            <a:avLst/>
          </a:prstGeom>
        </p:spPr>
        <p:txBody>
          <a:bodyPr wrap="square">
            <a:spAutoFit/>
          </a:bodyPr>
          <a:lstStyle/>
          <a:p>
            <a:pPr>
              <a:lnSpc>
                <a:spcPct val="130000"/>
              </a:lnSpc>
              <a:spcAft>
                <a:spcPts val="300"/>
              </a:spcAft>
            </a:pPr>
            <a:r>
              <a:rPr lang="en-US" sz="1200" b="1" dirty="0">
                <a:solidFill>
                  <a:srgbClr val="C00000"/>
                </a:solidFill>
                <a:latin typeface="Avenir Next Demi Bold" panose="020B0503020202020204" pitchFamily="34" charset="0"/>
              </a:rPr>
              <a:t>Learning new skills</a:t>
            </a:r>
          </a:p>
          <a:p>
            <a:pPr>
              <a:lnSpc>
                <a:spcPct val="130000"/>
              </a:lnSpc>
              <a:spcAft>
                <a:spcPts val="300"/>
              </a:spcAft>
            </a:pPr>
            <a:r>
              <a:rPr lang="en-IN" sz="1000" dirty="0">
                <a:latin typeface="Avenir Next" panose="020B0503020202020204" pitchFamily="34" charset="0"/>
              </a:rPr>
              <a:t>Believes in gaining skills than rote learning for high paced career growth</a:t>
            </a:r>
            <a:endParaRPr lang="en-US" sz="1000" dirty="0">
              <a:latin typeface="Avenir Next" panose="020B0503020202020204" pitchFamily="34" charset="0"/>
            </a:endParaRPr>
          </a:p>
        </p:txBody>
      </p:sp>
      <p:sp>
        <p:nvSpPr>
          <p:cNvPr id="17" name="TextBox 16">
            <a:extLst>
              <a:ext uri="{FF2B5EF4-FFF2-40B4-BE49-F238E27FC236}">
                <a16:creationId xmlns:a16="http://schemas.microsoft.com/office/drawing/2014/main" id="{935644F8-54C6-FB48-B7CE-B2F6D227E7CB}"/>
              </a:ext>
            </a:extLst>
          </p:cNvPr>
          <p:cNvSpPr txBox="1"/>
          <p:nvPr/>
        </p:nvSpPr>
        <p:spPr>
          <a:xfrm>
            <a:off x="163349" y="175695"/>
            <a:ext cx="9998290" cy="584775"/>
          </a:xfrm>
          <a:prstGeom prst="rect">
            <a:avLst/>
          </a:prstGeom>
          <a:noFill/>
        </p:spPr>
        <p:txBody>
          <a:bodyPr wrap="square" rtlCol="0">
            <a:spAutoFit/>
          </a:bodyPr>
          <a:lstStyle/>
          <a:p>
            <a:r>
              <a:rPr lang="en-US" sz="3200" dirty="0">
                <a:latin typeface="Avenir Next" panose="020B0503020202020204" pitchFamily="34" charset="0"/>
              </a:rPr>
              <a:t>PARADIGM SHIFT IN </a:t>
            </a:r>
            <a:r>
              <a:rPr lang="en-US" sz="3200" b="1" dirty="0">
                <a:solidFill>
                  <a:srgbClr val="C00000"/>
                </a:solidFill>
                <a:latin typeface="Avenir Next Demi Bold" panose="020B0503020202020204" pitchFamily="34" charset="0"/>
              </a:rPr>
              <a:t>HIGH SCHOOL EDUCATION</a:t>
            </a:r>
          </a:p>
        </p:txBody>
      </p:sp>
      <p:sp>
        <p:nvSpPr>
          <p:cNvPr id="18" name="Rectangle 17">
            <a:extLst>
              <a:ext uri="{FF2B5EF4-FFF2-40B4-BE49-F238E27FC236}">
                <a16:creationId xmlns:a16="http://schemas.microsoft.com/office/drawing/2014/main" id="{66B2F5A5-5523-1D41-9E5E-81472E8A853C}"/>
              </a:ext>
            </a:extLst>
          </p:cNvPr>
          <p:cNvSpPr/>
          <p:nvPr/>
        </p:nvSpPr>
        <p:spPr>
          <a:xfrm>
            <a:off x="1147005" y="5655585"/>
            <a:ext cx="1992133" cy="877933"/>
          </a:xfrm>
          <a:prstGeom prst="rect">
            <a:avLst/>
          </a:prstGeom>
        </p:spPr>
        <p:txBody>
          <a:bodyPr wrap="square">
            <a:spAutoFit/>
          </a:bodyPr>
          <a:lstStyle/>
          <a:p>
            <a:pPr>
              <a:lnSpc>
                <a:spcPct val="130000"/>
              </a:lnSpc>
              <a:spcAft>
                <a:spcPts val="300"/>
              </a:spcAft>
            </a:pPr>
            <a:r>
              <a:rPr lang="en-IN" sz="1000" dirty="0">
                <a:latin typeface="Avenir Next Medium" panose="020B0503020202020204" pitchFamily="34" charset="0"/>
              </a:rPr>
              <a:t>University Partnerships</a:t>
            </a:r>
          </a:p>
          <a:p>
            <a:pPr>
              <a:lnSpc>
                <a:spcPct val="130000"/>
              </a:lnSpc>
              <a:spcAft>
                <a:spcPts val="300"/>
              </a:spcAft>
            </a:pPr>
            <a:r>
              <a:rPr lang="en-IN" sz="800" i="1" dirty="0">
                <a:latin typeface="Avenir Next" panose="020B0503020202020204" pitchFamily="34" charset="0"/>
              </a:rPr>
              <a:t>For career tracks certification &amp; course credit transfer</a:t>
            </a:r>
          </a:p>
          <a:p>
            <a:pPr>
              <a:lnSpc>
                <a:spcPct val="130000"/>
              </a:lnSpc>
              <a:spcAft>
                <a:spcPts val="300"/>
              </a:spcAft>
            </a:pPr>
            <a:endParaRPr lang="en-IN" sz="1000" dirty="0">
              <a:latin typeface="Avenir Next Medium" panose="020B0503020202020204" pitchFamily="34" charset="0"/>
            </a:endParaRPr>
          </a:p>
        </p:txBody>
      </p:sp>
      <p:sp>
        <p:nvSpPr>
          <p:cNvPr id="19" name="Oval 18">
            <a:extLst>
              <a:ext uri="{FF2B5EF4-FFF2-40B4-BE49-F238E27FC236}">
                <a16:creationId xmlns:a16="http://schemas.microsoft.com/office/drawing/2014/main" id="{F1B6854D-E78F-8742-B3DD-36EE86374913}"/>
              </a:ext>
            </a:extLst>
          </p:cNvPr>
          <p:cNvSpPr/>
          <p:nvPr/>
        </p:nvSpPr>
        <p:spPr>
          <a:xfrm>
            <a:off x="749175" y="5760822"/>
            <a:ext cx="438411" cy="426027"/>
          </a:xfrm>
          <a:prstGeom prst="ellipse">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A091D251-9C6E-E345-80E8-331ADF4F19DD}"/>
              </a:ext>
            </a:extLst>
          </p:cNvPr>
          <p:cNvSpPr/>
          <p:nvPr/>
        </p:nvSpPr>
        <p:spPr>
          <a:xfrm>
            <a:off x="8909994" y="5542125"/>
            <a:ext cx="438411" cy="426027"/>
          </a:xfrm>
          <a:prstGeom prst="ellipse">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C49FA7F9-8981-9840-B9E6-0E0BF21F1619}"/>
              </a:ext>
            </a:extLst>
          </p:cNvPr>
          <p:cNvSpPr/>
          <p:nvPr/>
        </p:nvSpPr>
        <p:spPr>
          <a:xfrm>
            <a:off x="3721210" y="5669670"/>
            <a:ext cx="438411" cy="426027"/>
          </a:xfrm>
          <a:prstGeom prst="ellipse">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25C433A-4C73-0A4F-B91A-900CC6B4DB5F}"/>
              </a:ext>
            </a:extLst>
          </p:cNvPr>
          <p:cNvSpPr/>
          <p:nvPr/>
        </p:nvSpPr>
        <p:spPr>
          <a:xfrm>
            <a:off x="6199816" y="5592785"/>
            <a:ext cx="438411" cy="426027"/>
          </a:xfrm>
          <a:prstGeom prst="ellipse">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CE5D9AB7-DE79-E74A-8143-836693459BE5}"/>
              </a:ext>
            </a:extLst>
          </p:cNvPr>
          <p:cNvPicPr>
            <a:picLocks noChangeAspect="1"/>
          </p:cNvPicPr>
          <p:nvPr/>
        </p:nvPicPr>
        <p:blipFill>
          <a:blip r:embed="rId4">
            <a:duotone>
              <a:schemeClr val="accent2">
                <a:shade val="45000"/>
                <a:satMod val="135000"/>
              </a:schemeClr>
              <a:prstClr val="white"/>
            </a:duotone>
          </a:blip>
          <a:stretch>
            <a:fillRect/>
          </a:stretch>
        </p:blipFill>
        <p:spPr>
          <a:xfrm>
            <a:off x="813779" y="5806190"/>
            <a:ext cx="309199" cy="309199"/>
          </a:xfrm>
          <a:prstGeom prst="rect">
            <a:avLst/>
          </a:prstGeom>
        </p:spPr>
      </p:pic>
      <p:pic>
        <p:nvPicPr>
          <p:cNvPr id="24" name="Picture 23">
            <a:extLst>
              <a:ext uri="{FF2B5EF4-FFF2-40B4-BE49-F238E27FC236}">
                <a16:creationId xmlns:a16="http://schemas.microsoft.com/office/drawing/2014/main" id="{8B552D7A-4798-CE4A-9D95-5C90B47F78F9}"/>
              </a:ext>
            </a:extLst>
          </p:cNvPr>
          <p:cNvPicPr>
            <a:picLocks noChangeAspect="1"/>
          </p:cNvPicPr>
          <p:nvPr/>
        </p:nvPicPr>
        <p:blipFill>
          <a:blip r:embed="rId5">
            <a:duotone>
              <a:schemeClr val="accent2">
                <a:shade val="45000"/>
                <a:satMod val="135000"/>
              </a:schemeClr>
              <a:prstClr val="white"/>
            </a:duotone>
          </a:blip>
          <a:stretch>
            <a:fillRect/>
          </a:stretch>
        </p:blipFill>
        <p:spPr>
          <a:xfrm>
            <a:off x="6287004" y="5708226"/>
            <a:ext cx="264034" cy="264034"/>
          </a:xfrm>
          <a:prstGeom prst="rect">
            <a:avLst/>
          </a:prstGeom>
        </p:spPr>
      </p:pic>
      <p:pic>
        <p:nvPicPr>
          <p:cNvPr id="25" name="Picture 24">
            <a:extLst>
              <a:ext uri="{FF2B5EF4-FFF2-40B4-BE49-F238E27FC236}">
                <a16:creationId xmlns:a16="http://schemas.microsoft.com/office/drawing/2014/main" id="{F3986528-1A0A-7A40-AC7D-04CFF2836F88}"/>
              </a:ext>
            </a:extLst>
          </p:cNvPr>
          <p:cNvPicPr>
            <a:picLocks noChangeAspect="1"/>
          </p:cNvPicPr>
          <p:nvPr/>
        </p:nvPicPr>
        <p:blipFill>
          <a:blip r:embed="rId6">
            <a:duotone>
              <a:schemeClr val="accent2">
                <a:shade val="45000"/>
                <a:satMod val="135000"/>
              </a:schemeClr>
              <a:prstClr val="white"/>
            </a:duotone>
          </a:blip>
          <a:stretch>
            <a:fillRect/>
          </a:stretch>
        </p:blipFill>
        <p:spPr>
          <a:xfrm>
            <a:off x="8950570" y="5576510"/>
            <a:ext cx="357255" cy="357255"/>
          </a:xfrm>
          <a:prstGeom prst="rect">
            <a:avLst/>
          </a:prstGeom>
        </p:spPr>
      </p:pic>
      <p:sp>
        <p:nvSpPr>
          <p:cNvPr id="26" name="Rectangle 25">
            <a:extLst>
              <a:ext uri="{FF2B5EF4-FFF2-40B4-BE49-F238E27FC236}">
                <a16:creationId xmlns:a16="http://schemas.microsoft.com/office/drawing/2014/main" id="{6C9A2246-B771-DF43-B0FB-29A46E3A676D}"/>
              </a:ext>
            </a:extLst>
          </p:cNvPr>
          <p:cNvSpPr/>
          <p:nvPr/>
        </p:nvSpPr>
        <p:spPr>
          <a:xfrm>
            <a:off x="4178369" y="5530278"/>
            <a:ext cx="1229009" cy="801758"/>
          </a:xfrm>
          <a:prstGeom prst="rect">
            <a:avLst/>
          </a:prstGeom>
        </p:spPr>
        <p:txBody>
          <a:bodyPr wrap="square">
            <a:spAutoFit/>
          </a:bodyPr>
          <a:lstStyle/>
          <a:p>
            <a:pPr>
              <a:lnSpc>
                <a:spcPct val="130000"/>
              </a:lnSpc>
              <a:spcAft>
                <a:spcPts val="300"/>
              </a:spcAft>
            </a:pPr>
            <a:r>
              <a:rPr lang="en-IN" sz="1000" dirty="0">
                <a:latin typeface="Avenir Next Medium" panose="020B0503020202020204" pitchFamily="34" charset="0"/>
              </a:rPr>
              <a:t>Bootcamps</a:t>
            </a:r>
          </a:p>
          <a:p>
            <a:pPr>
              <a:lnSpc>
                <a:spcPct val="130000"/>
              </a:lnSpc>
              <a:spcAft>
                <a:spcPts val="300"/>
              </a:spcAft>
            </a:pPr>
            <a:r>
              <a:rPr lang="en-IN" sz="800" i="1" dirty="0">
                <a:latin typeface="Avenir Next" panose="020B0503020202020204" pitchFamily="34" charset="0"/>
              </a:rPr>
              <a:t>6 months career track certification post grade 12</a:t>
            </a:r>
          </a:p>
        </p:txBody>
      </p:sp>
      <p:pic>
        <p:nvPicPr>
          <p:cNvPr id="27" name="Picture 26">
            <a:extLst>
              <a:ext uri="{FF2B5EF4-FFF2-40B4-BE49-F238E27FC236}">
                <a16:creationId xmlns:a16="http://schemas.microsoft.com/office/drawing/2014/main" id="{7D915250-B92C-244C-9FA1-D487A6707582}"/>
              </a:ext>
            </a:extLst>
          </p:cNvPr>
          <p:cNvPicPr>
            <a:picLocks noChangeAspect="1"/>
          </p:cNvPicPr>
          <p:nvPr/>
        </p:nvPicPr>
        <p:blipFill>
          <a:blip r:embed="rId7">
            <a:duotone>
              <a:schemeClr val="accent2">
                <a:shade val="45000"/>
                <a:satMod val="135000"/>
              </a:schemeClr>
              <a:prstClr val="white"/>
            </a:duotone>
          </a:blip>
          <a:stretch>
            <a:fillRect/>
          </a:stretch>
        </p:blipFill>
        <p:spPr>
          <a:xfrm>
            <a:off x="3800259" y="5739446"/>
            <a:ext cx="310106" cy="310106"/>
          </a:xfrm>
          <a:prstGeom prst="rect">
            <a:avLst/>
          </a:prstGeom>
        </p:spPr>
      </p:pic>
      <p:sp>
        <p:nvSpPr>
          <p:cNvPr id="28" name="Rectangle 27">
            <a:extLst>
              <a:ext uri="{FF2B5EF4-FFF2-40B4-BE49-F238E27FC236}">
                <a16:creationId xmlns:a16="http://schemas.microsoft.com/office/drawing/2014/main" id="{54D2DCBF-91ED-DB4B-8850-D8B80257F0F1}"/>
              </a:ext>
            </a:extLst>
          </p:cNvPr>
          <p:cNvSpPr/>
          <p:nvPr/>
        </p:nvSpPr>
        <p:spPr>
          <a:xfrm>
            <a:off x="6586283" y="5530278"/>
            <a:ext cx="1285149" cy="801758"/>
          </a:xfrm>
          <a:prstGeom prst="rect">
            <a:avLst/>
          </a:prstGeom>
        </p:spPr>
        <p:txBody>
          <a:bodyPr wrap="square">
            <a:spAutoFit/>
          </a:bodyPr>
          <a:lstStyle/>
          <a:p>
            <a:pPr>
              <a:lnSpc>
                <a:spcPct val="130000"/>
              </a:lnSpc>
              <a:spcAft>
                <a:spcPts val="300"/>
              </a:spcAft>
            </a:pPr>
            <a:r>
              <a:rPr lang="en-IN" sz="1000" dirty="0">
                <a:latin typeface="Avenir Next Medium" panose="020B0503020202020204" pitchFamily="34" charset="0"/>
              </a:rPr>
              <a:t>Digital 1</a:t>
            </a:r>
            <a:r>
              <a:rPr lang="en-IN" sz="1000" baseline="30000" dirty="0">
                <a:latin typeface="Avenir Next Medium" panose="020B0503020202020204" pitchFamily="34" charset="0"/>
              </a:rPr>
              <a:t>st</a:t>
            </a:r>
            <a:r>
              <a:rPr lang="en-IN" sz="1000" dirty="0">
                <a:latin typeface="Avenir Next Medium" panose="020B0503020202020204" pitchFamily="34" charset="0"/>
              </a:rPr>
              <a:t> Careers</a:t>
            </a:r>
          </a:p>
          <a:p>
            <a:pPr>
              <a:lnSpc>
                <a:spcPct val="130000"/>
              </a:lnSpc>
              <a:spcAft>
                <a:spcPts val="300"/>
              </a:spcAft>
            </a:pPr>
            <a:r>
              <a:rPr lang="en-IN" sz="800" i="1" dirty="0">
                <a:latin typeface="Avenir Next" panose="020B0503020202020204" pitchFamily="34" charset="0"/>
              </a:rPr>
              <a:t>Top 10 in-demand career tracks curated by top academicians</a:t>
            </a:r>
          </a:p>
        </p:txBody>
      </p:sp>
      <p:sp>
        <p:nvSpPr>
          <p:cNvPr id="29" name="Rectangle 28">
            <a:extLst>
              <a:ext uri="{FF2B5EF4-FFF2-40B4-BE49-F238E27FC236}">
                <a16:creationId xmlns:a16="http://schemas.microsoft.com/office/drawing/2014/main" id="{9B3072E3-8748-E04C-A03C-31A4E1BA45D9}"/>
              </a:ext>
            </a:extLst>
          </p:cNvPr>
          <p:cNvSpPr/>
          <p:nvPr/>
        </p:nvSpPr>
        <p:spPr>
          <a:xfrm>
            <a:off x="9335656" y="5479818"/>
            <a:ext cx="1900963" cy="1077987"/>
          </a:xfrm>
          <a:prstGeom prst="rect">
            <a:avLst/>
          </a:prstGeom>
        </p:spPr>
        <p:txBody>
          <a:bodyPr wrap="square">
            <a:spAutoFit/>
          </a:bodyPr>
          <a:lstStyle/>
          <a:p>
            <a:pPr>
              <a:lnSpc>
                <a:spcPct val="130000"/>
              </a:lnSpc>
              <a:spcAft>
                <a:spcPts val="300"/>
              </a:spcAft>
            </a:pPr>
            <a:r>
              <a:rPr lang="en-IN" sz="1000" dirty="0">
                <a:latin typeface="Avenir Next Medium" panose="020B0503020202020204" pitchFamily="34" charset="0"/>
              </a:rPr>
              <a:t>Career Coach &amp; Mentorship support</a:t>
            </a:r>
          </a:p>
          <a:p>
            <a:pPr>
              <a:lnSpc>
                <a:spcPct val="130000"/>
              </a:lnSpc>
              <a:spcAft>
                <a:spcPts val="300"/>
              </a:spcAft>
            </a:pPr>
            <a:r>
              <a:rPr lang="en-IN" sz="800" i="1" dirty="0">
                <a:latin typeface="Avenir Next" panose="020B0503020202020204" pitchFamily="34" charset="0"/>
              </a:rPr>
              <a:t>dedicated success coach and mentor for student’s guidance</a:t>
            </a:r>
          </a:p>
          <a:p>
            <a:pPr>
              <a:lnSpc>
                <a:spcPct val="130000"/>
              </a:lnSpc>
              <a:spcAft>
                <a:spcPts val="300"/>
              </a:spcAft>
            </a:pPr>
            <a:endParaRPr lang="en-IN" sz="1000" dirty="0">
              <a:latin typeface="Avenir Next Medium" panose="020B0503020202020204" pitchFamily="34" charset="0"/>
            </a:endParaRPr>
          </a:p>
        </p:txBody>
      </p:sp>
      <p:sp>
        <p:nvSpPr>
          <p:cNvPr id="30" name="TextBox 29">
            <a:extLst>
              <a:ext uri="{FF2B5EF4-FFF2-40B4-BE49-F238E27FC236}">
                <a16:creationId xmlns:a16="http://schemas.microsoft.com/office/drawing/2014/main" id="{1386282A-A403-E143-8DA7-C82E927C3E55}"/>
              </a:ext>
            </a:extLst>
          </p:cNvPr>
          <p:cNvSpPr txBox="1"/>
          <p:nvPr/>
        </p:nvSpPr>
        <p:spPr>
          <a:xfrm>
            <a:off x="11556827" y="290946"/>
            <a:ext cx="635173" cy="307777"/>
          </a:xfrm>
          <a:prstGeom prst="rect">
            <a:avLst/>
          </a:prstGeom>
          <a:noFill/>
        </p:spPr>
        <p:txBody>
          <a:bodyPr wrap="square" rtlCol="0">
            <a:spAutoFit/>
          </a:bodyPr>
          <a:lstStyle/>
          <a:p>
            <a:pPr algn="r"/>
            <a:r>
              <a:rPr lang="en-US" sz="1400" i="1" dirty="0">
                <a:latin typeface="Avenir Next" panose="020B0503020202020204" pitchFamily="34" charset="0"/>
              </a:rPr>
              <a:t>V3</a:t>
            </a:r>
            <a:endParaRPr lang="en-US" sz="1400" b="1" i="1" dirty="0">
              <a:solidFill>
                <a:srgbClr val="C00000"/>
              </a:solidFill>
              <a:latin typeface="Avenir Next Demi Bold" panose="020B0503020202020204" pitchFamily="34" charset="0"/>
            </a:endParaRPr>
          </a:p>
        </p:txBody>
      </p:sp>
    </p:spTree>
    <p:extLst>
      <p:ext uri="{BB962C8B-B14F-4D97-AF65-F5344CB8AC3E}">
        <p14:creationId xmlns:p14="http://schemas.microsoft.com/office/powerpoint/2010/main" val="23275805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4F638CB-7610-C24B-8969-F88ABBC5ADCC}"/>
              </a:ext>
            </a:extLst>
          </p:cNvPr>
          <p:cNvSpPr/>
          <p:nvPr/>
        </p:nvSpPr>
        <p:spPr>
          <a:xfrm>
            <a:off x="2041318" y="899733"/>
            <a:ext cx="3461879" cy="5127387"/>
          </a:xfrm>
          <a:prstGeom prst="rect">
            <a:avLst/>
          </a:prstGeom>
          <a:gradFill>
            <a:gsLst>
              <a:gs pos="0">
                <a:schemeClr val="accent2">
                  <a:lumMod val="0"/>
                  <a:lumOff val="100000"/>
                </a:schemeClr>
              </a:gs>
              <a:gs pos="57000">
                <a:schemeClr val="accent2">
                  <a:lumMod val="10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B0621B66-BEE7-784E-847D-F9831C635871}"/>
              </a:ext>
            </a:extLst>
          </p:cNvPr>
          <p:cNvSpPr txBox="1"/>
          <p:nvPr/>
        </p:nvSpPr>
        <p:spPr>
          <a:xfrm>
            <a:off x="163349" y="175695"/>
            <a:ext cx="8606077" cy="584775"/>
          </a:xfrm>
          <a:prstGeom prst="rect">
            <a:avLst/>
          </a:prstGeom>
          <a:noFill/>
        </p:spPr>
        <p:txBody>
          <a:bodyPr wrap="square" rtlCol="0">
            <a:spAutoFit/>
          </a:bodyPr>
          <a:lstStyle/>
          <a:p>
            <a:r>
              <a:rPr lang="en-US" sz="3200" dirty="0">
                <a:latin typeface="Avenir Next" panose="020B0503020202020204" pitchFamily="34" charset="0"/>
              </a:rPr>
              <a:t>OVER</a:t>
            </a:r>
            <a:r>
              <a:rPr lang="en-US" sz="3200" b="1" dirty="0">
                <a:solidFill>
                  <a:srgbClr val="C00000"/>
                </a:solidFill>
                <a:latin typeface="Avenir Next Demi Bold" panose="020B0503020202020204" pitchFamily="34" charset="0"/>
              </a:rPr>
              <a:t>VIEW</a:t>
            </a:r>
          </a:p>
        </p:txBody>
      </p:sp>
      <p:sp>
        <p:nvSpPr>
          <p:cNvPr id="12" name="Rectangle 11">
            <a:extLst>
              <a:ext uri="{FF2B5EF4-FFF2-40B4-BE49-F238E27FC236}">
                <a16:creationId xmlns:a16="http://schemas.microsoft.com/office/drawing/2014/main" id="{A433DE9B-6F34-784D-8D92-82BDB791062C}"/>
              </a:ext>
            </a:extLst>
          </p:cNvPr>
          <p:cNvSpPr/>
          <p:nvPr/>
        </p:nvSpPr>
        <p:spPr>
          <a:xfrm>
            <a:off x="3626462" y="1138791"/>
            <a:ext cx="1992133" cy="877933"/>
          </a:xfrm>
          <a:prstGeom prst="rect">
            <a:avLst/>
          </a:prstGeom>
        </p:spPr>
        <p:txBody>
          <a:bodyPr wrap="square">
            <a:spAutoFit/>
          </a:bodyPr>
          <a:lstStyle/>
          <a:p>
            <a:pPr>
              <a:lnSpc>
                <a:spcPct val="130000"/>
              </a:lnSpc>
              <a:spcAft>
                <a:spcPts val="300"/>
              </a:spcAft>
            </a:pPr>
            <a:r>
              <a:rPr lang="en-IN" sz="1000" dirty="0">
                <a:latin typeface="Avenir Next Medium" panose="020B0503020202020204" pitchFamily="34" charset="0"/>
              </a:rPr>
              <a:t>University Partnerships</a:t>
            </a:r>
          </a:p>
          <a:p>
            <a:pPr>
              <a:lnSpc>
                <a:spcPct val="130000"/>
              </a:lnSpc>
              <a:spcAft>
                <a:spcPts val="300"/>
              </a:spcAft>
            </a:pPr>
            <a:r>
              <a:rPr lang="en-IN" sz="800" i="1" dirty="0">
                <a:latin typeface="Avenir Next" panose="020B0503020202020204" pitchFamily="34" charset="0"/>
              </a:rPr>
              <a:t>For career tracks certification &amp; course credit transfer</a:t>
            </a:r>
          </a:p>
          <a:p>
            <a:pPr>
              <a:lnSpc>
                <a:spcPct val="130000"/>
              </a:lnSpc>
              <a:spcAft>
                <a:spcPts val="300"/>
              </a:spcAft>
            </a:pPr>
            <a:endParaRPr lang="en-IN" sz="1000" dirty="0">
              <a:latin typeface="Avenir Next Medium" panose="020B0503020202020204" pitchFamily="34" charset="0"/>
            </a:endParaRPr>
          </a:p>
        </p:txBody>
      </p:sp>
      <p:sp>
        <p:nvSpPr>
          <p:cNvPr id="17" name="Oval 16">
            <a:extLst>
              <a:ext uri="{FF2B5EF4-FFF2-40B4-BE49-F238E27FC236}">
                <a16:creationId xmlns:a16="http://schemas.microsoft.com/office/drawing/2014/main" id="{DFFCEFAB-8F7E-914D-AB17-D8B61BD40F63}"/>
              </a:ext>
            </a:extLst>
          </p:cNvPr>
          <p:cNvSpPr/>
          <p:nvPr/>
        </p:nvSpPr>
        <p:spPr>
          <a:xfrm>
            <a:off x="272417" y="767219"/>
            <a:ext cx="3832964" cy="53235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picture containing graphics, drawing&#10;&#10;Description automatically generated">
            <a:extLst>
              <a:ext uri="{FF2B5EF4-FFF2-40B4-BE49-F238E27FC236}">
                <a16:creationId xmlns:a16="http://schemas.microsoft.com/office/drawing/2014/main" id="{4A337356-494C-5C46-AEDF-0FD15333161D}"/>
              </a:ext>
            </a:extLst>
          </p:cNvPr>
          <p:cNvPicPr>
            <a:picLocks noChangeAspect="1"/>
          </p:cNvPicPr>
          <p:nvPr/>
        </p:nvPicPr>
        <p:blipFill>
          <a:blip r:embed="rId3"/>
          <a:stretch>
            <a:fillRect/>
          </a:stretch>
        </p:blipFill>
        <p:spPr>
          <a:xfrm>
            <a:off x="2545656" y="2794304"/>
            <a:ext cx="991340" cy="976030"/>
          </a:xfrm>
          <a:prstGeom prst="rect">
            <a:avLst/>
          </a:prstGeom>
        </p:spPr>
      </p:pic>
      <p:sp>
        <p:nvSpPr>
          <p:cNvPr id="10" name="Right Arrow 9">
            <a:extLst>
              <a:ext uri="{FF2B5EF4-FFF2-40B4-BE49-F238E27FC236}">
                <a16:creationId xmlns:a16="http://schemas.microsoft.com/office/drawing/2014/main" id="{9874DB4C-E8F8-614F-90D3-6DE4DD7E8916}"/>
              </a:ext>
            </a:extLst>
          </p:cNvPr>
          <p:cNvSpPr/>
          <p:nvPr/>
        </p:nvSpPr>
        <p:spPr>
          <a:xfrm>
            <a:off x="1937403" y="3068351"/>
            <a:ext cx="409658" cy="452262"/>
          </a:xfrm>
          <a:prstGeom prst="rightArrow">
            <a:avLst>
              <a:gd name="adj1" fmla="val 21865"/>
              <a:gd name="adj2" fmla="val 31654"/>
            </a:avLst>
          </a:prstGeom>
          <a:gradFill flip="none" rotWithShape="1">
            <a:gsLst>
              <a:gs pos="0">
                <a:schemeClr val="accent2">
                  <a:lumMod val="0"/>
                  <a:lumOff val="100000"/>
                </a:schemeClr>
              </a:gs>
              <a:gs pos="57000">
                <a:schemeClr val="accent2">
                  <a:lumMod val="10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43DE7F85-39EB-0349-93A4-EB01AC092375}"/>
              </a:ext>
            </a:extLst>
          </p:cNvPr>
          <p:cNvSpPr/>
          <p:nvPr/>
        </p:nvSpPr>
        <p:spPr>
          <a:xfrm>
            <a:off x="3228632" y="1244028"/>
            <a:ext cx="438411" cy="426027"/>
          </a:xfrm>
          <a:prstGeom prst="ellipse">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505AB51B-2759-8541-BAF2-BD5488E04297}"/>
              </a:ext>
            </a:extLst>
          </p:cNvPr>
          <p:cNvSpPr/>
          <p:nvPr/>
        </p:nvSpPr>
        <p:spPr>
          <a:xfrm>
            <a:off x="3228631" y="5130051"/>
            <a:ext cx="438411" cy="426027"/>
          </a:xfrm>
          <a:prstGeom prst="ellipse">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65DEB1A7-5F94-6D4F-8B42-98F4CB993DE3}"/>
              </a:ext>
            </a:extLst>
          </p:cNvPr>
          <p:cNvSpPr/>
          <p:nvPr/>
        </p:nvSpPr>
        <p:spPr>
          <a:xfrm>
            <a:off x="3798281" y="2405985"/>
            <a:ext cx="438411" cy="426027"/>
          </a:xfrm>
          <a:prstGeom prst="ellipse">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50CB5CE6-B0EC-AE44-B159-8DCEB8240F0C}"/>
              </a:ext>
            </a:extLst>
          </p:cNvPr>
          <p:cNvSpPr/>
          <p:nvPr/>
        </p:nvSpPr>
        <p:spPr>
          <a:xfrm>
            <a:off x="3831581" y="3826811"/>
            <a:ext cx="438411" cy="426027"/>
          </a:xfrm>
          <a:prstGeom prst="ellipse">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09179D3F-6929-A943-8D2A-AFB7D8A12FB1}"/>
              </a:ext>
            </a:extLst>
          </p:cNvPr>
          <p:cNvPicPr>
            <a:picLocks noChangeAspect="1"/>
          </p:cNvPicPr>
          <p:nvPr/>
        </p:nvPicPr>
        <p:blipFill>
          <a:blip r:embed="rId4">
            <a:duotone>
              <a:schemeClr val="accent2">
                <a:shade val="45000"/>
                <a:satMod val="135000"/>
              </a:schemeClr>
              <a:prstClr val="white"/>
            </a:duotone>
          </a:blip>
          <a:stretch>
            <a:fillRect/>
          </a:stretch>
        </p:blipFill>
        <p:spPr>
          <a:xfrm>
            <a:off x="3293236" y="1289396"/>
            <a:ext cx="309199" cy="309199"/>
          </a:xfrm>
          <a:prstGeom prst="rect">
            <a:avLst/>
          </a:prstGeom>
        </p:spPr>
      </p:pic>
      <p:pic>
        <p:nvPicPr>
          <p:cNvPr id="25" name="Picture 24">
            <a:extLst>
              <a:ext uri="{FF2B5EF4-FFF2-40B4-BE49-F238E27FC236}">
                <a16:creationId xmlns:a16="http://schemas.microsoft.com/office/drawing/2014/main" id="{C605F30F-5471-6649-B0DE-7A42BDA256E5}"/>
              </a:ext>
            </a:extLst>
          </p:cNvPr>
          <p:cNvPicPr>
            <a:picLocks noChangeAspect="1"/>
          </p:cNvPicPr>
          <p:nvPr/>
        </p:nvPicPr>
        <p:blipFill>
          <a:blip r:embed="rId5">
            <a:duotone>
              <a:schemeClr val="accent2">
                <a:shade val="45000"/>
                <a:satMod val="135000"/>
              </a:schemeClr>
              <a:prstClr val="white"/>
            </a:duotone>
          </a:blip>
          <a:stretch>
            <a:fillRect/>
          </a:stretch>
        </p:blipFill>
        <p:spPr>
          <a:xfrm>
            <a:off x="3918769" y="3942252"/>
            <a:ext cx="264034" cy="264034"/>
          </a:xfrm>
          <a:prstGeom prst="rect">
            <a:avLst/>
          </a:prstGeom>
        </p:spPr>
      </p:pic>
      <p:pic>
        <p:nvPicPr>
          <p:cNvPr id="27" name="Picture 26">
            <a:extLst>
              <a:ext uri="{FF2B5EF4-FFF2-40B4-BE49-F238E27FC236}">
                <a16:creationId xmlns:a16="http://schemas.microsoft.com/office/drawing/2014/main" id="{D4C7172A-2935-DA43-B1EF-DA9DAE5EA2A8}"/>
              </a:ext>
            </a:extLst>
          </p:cNvPr>
          <p:cNvPicPr>
            <a:picLocks noChangeAspect="1"/>
          </p:cNvPicPr>
          <p:nvPr/>
        </p:nvPicPr>
        <p:blipFill>
          <a:blip r:embed="rId6">
            <a:duotone>
              <a:schemeClr val="accent2">
                <a:shade val="45000"/>
                <a:satMod val="135000"/>
              </a:schemeClr>
              <a:prstClr val="white"/>
            </a:duotone>
          </a:blip>
          <a:stretch>
            <a:fillRect/>
          </a:stretch>
        </p:blipFill>
        <p:spPr>
          <a:xfrm>
            <a:off x="3269207" y="5164436"/>
            <a:ext cx="357255" cy="357255"/>
          </a:xfrm>
          <a:prstGeom prst="rect">
            <a:avLst/>
          </a:prstGeom>
        </p:spPr>
      </p:pic>
      <p:sp>
        <p:nvSpPr>
          <p:cNvPr id="28" name="Rectangle 27">
            <a:extLst>
              <a:ext uri="{FF2B5EF4-FFF2-40B4-BE49-F238E27FC236}">
                <a16:creationId xmlns:a16="http://schemas.microsoft.com/office/drawing/2014/main" id="{3194D479-EB2E-354A-A61E-C88E17681A58}"/>
              </a:ext>
            </a:extLst>
          </p:cNvPr>
          <p:cNvSpPr/>
          <p:nvPr/>
        </p:nvSpPr>
        <p:spPr>
          <a:xfrm>
            <a:off x="4255440" y="2266593"/>
            <a:ext cx="1229009" cy="801758"/>
          </a:xfrm>
          <a:prstGeom prst="rect">
            <a:avLst/>
          </a:prstGeom>
        </p:spPr>
        <p:txBody>
          <a:bodyPr wrap="square">
            <a:spAutoFit/>
          </a:bodyPr>
          <a:lstStyle/>
          <a:p>
            <a:pPr>
              <a:lnSpc>
                <a:spcPct val="130000"/>
              </a:lnSpc>
              <a:spcAft>
                <a:spcPts val="300"/>
              </a:spcAft>
            </a:pPr>
            <a:r>
              <a:rPr lang="en-IN" sz="1000" dirty="0">
                <a:latin typeface="Avenir Next Medium" panose="020B0503020202020204" pitchFamily="34" charset="0"/>
              </a:rPr>
              <a:t>Bootcamps</a:t>
            </a:r>
          </a:p>
          <a:p>
            <a:pPr>
              <a:lnSpc>
                <a:spcPct val="130000"/>
              </a:lnSpc>
              <a:spcAft>
                <a:spcPts val="300"/>
              </a:spcAft>
            </a:pPr>
            <a:r>
              <a:rPr lang="en-IN" sz="800" i="1" dirty="0">
                <a:latin typeface="Avenir Next" panose="020B0503020202020204" pitchFamily="34" charset="0"/>
              </a:rPr>
              <a:t>6 months career track certification post grade 12</a:t>
            </a:r>
          </a:p>
        </p:txBody>
      </p:sp>
      <p:pic>
        <p:nvPicPr>
          <p:cNvPr id="29" name="Picture 28">
            <a:extLst>
              <a:ext uri="{FF2B5EF4-FFF2-40B4-BE49-F238E27FC236}">
                <a16:creationId xmlns:a16="http://schemas.microsoft.com/office/drawing/2014/main" id="{0D266D72-BC28-3540-B5EF-EBA7E9F4B591}"/>
              </a:ext>
            </a:extLst>
          </p:cNvPr>
          <p:cNvPicPr>
            <a:picLocks noChangeAspect="1"/>
          </p:cNvPicPr>
          <p:nvPr/>
        </p:nvPicPr>
        <p:blipFill>
          <a:blip r:embed="rId7">
            <a:duotone>
              <a:schemeClr val="accent2">
                <a:shade val="45000"/>
                <a:satMod val="135000"/>
              </a:schemeClr>
              <a:prstClr val="white"/>
            </a:duotone>
          </a:blip>
          <a:stretch>
            <a:fillRect/>
          </a:stretch>
        </p:blipFill>
        <p:spPr>
          <a:xfrm>
            <a:off x="3877330" y="2475761"/>
            <a:ext cx="310106" cy="310106"/>
          </a:xfrm>
          <a:prstGeom prst="rect">
            <a:avLst/>
          </a:prstGeom>
        </p:spPr>
      </p:pic>
      <p:sp>
        <p:nvSpPr>
          <p:cNvPr id="30" name="Rectangle 29">
            <a:extLst>
              <a:ext uri="{FF2B5EF4-FFF2-40B4-BE49-F238E27FC236}">
                <a16:creationId xmlns:a16="http://schemas.microsoft.com/office/drawing/2014/main" id="{FD4C3497-E5A5-9844-9272-03D35CB7A6DE}"/>
              </a:ext>
            </a:extLst>
          </p:cNvPr>
          <p:cNvSpPr/>
          <p:nvPr/>
        </p:nvSpPr>
        <p:spPr>
          <a:xfrm>
            <a:off x="4218048" y="3764304"/>
            <a:ext cx="1285149" cy="801758"/>
          </a:xfrm>
          <a:prstGeom prst="rect">
            <a:avLst/>
          </a:prstGeom>
        </p:spPr>
        <p:txBody>
          <a:bodyPr wrap="square">
            <a:spAutoFit/>
          </a:bodyPr>
          <a:lstStyle/>
          <a:p>
            <a:pPr>
              <a:lnSpc>
                <a:spcPct val="130000"/>
              </a:lnSpc>
              <a:spcAft>
                <a:spcPts val="300"/>
              </a:spcAft>
            </a:pPr>
            <a:r>
              <a:rPr lang="en-IN" sz="1000" dirty="0">
                <a:latin typeface="Avenir Next Medium" panose="020B0503020202020204" pitchFamily="34" charset="0"/>
              </a:rPr>
              <a:t>Digital 1</a:t>
            </a:r>
            <a:r>
              <a:rPr lang="en-IN" sz="1000" baseline="30000" dirty="0">
                <a:latin typeface="Avenir Next Medium" panose="020B0503020202020204" pitchFamily="34" charset="0"/>
              </a:rPr>
              <a:t>st</a:t>
            </a:r>
            <a:r>
              <a:rPr lang="en-IN" sz="1000" dirty="0">
                <a:latin typeface="Avenir Next Medium" panose="020B0503020202020204" pitchFamily="34" charset="0"/>
              </a:rPr>
              <a:t> Careers</a:t>
            </a:r>
          </a:p>
          <a:p>
            <a:pPr>
              <a:lnSpc>
                <a:spcPct val="130000"/>
              </a:lnSpc>
              <a:spcAft>
                <a:spcPts val="300"/>
              </a:spcAft>
            </a:pPr>
            <a:r>
              <a:rPr lang="en-IN" sz="800" i="1" dirty="0">
                <a:latin typeface="Avenir Next" panose="020B0503020202020204" pitchFamily="34" charset="0"/>
              </a:rPr>
              <a:t>Top 10 in-demand career tracks curated by top academicians</a:t>
            </a:r>
          </a:p>
        </p:txBody>
      </p:sp>
      <p:sp>
        <p:nvSpPr>
          <p:cNvPr id="31" name="Rectangle 30">
            <a:extLst>
              <a:ext uri="{FF2B5EF4-FFF2-40B4-BE49-F238E27FC236}">
                <a16:creationId xmlns:a16="http://schemas.microsoft.com/office/drawing/2014/main" id="{FEEC80F8-3FF4-0441-B61F-5F6A27DBD090}"/>
              </a:ext>
            </a:extLst>
          </p:cNvPr>
          <p:cNvSpPr/>
          <p:nvPr/>
        </p:nvSpPr>
        <p:spPr>
          <a:xfrm>
            <a:off x="3654293" y="5067744"/>
            <a:ext cx="1900963" cy="1077987"/>
          </a:xfrm>
          <a:prstGeom prst="rect">
            <a:avLst/>
          </a:prstGeom>
        </p:spPr>
        <p:txBody>
          <a:bodyPr wrap="square">
            <a:spAutoFit/>
          </a:bodyPr>
          <a:lstStyle/>
          <a:p>
            <a:pPr>
              <a:lnSpc>
                <a:spcPct val="130000"/>
              </a:lnSpc>
              <a:spcAft>
                <a:spcPts val="300"/>
              </a:spcAft>
            </a:pPr>
            <a:r>
              <a:rPr lang="en-IN" sz="1000" dirty="0">
                <a:latin typeface="Avenir Next Medium" panose="020B0503020202020204" pitchFamily="34" charset="0"/>
              </a:rPr>
              <a:t>Career Coach &amp; Mentorship support</a:t>
            </a:r>
          </a:p>
          <a:p>
            <a:pPr>
              <a:lnSpc>
                <a:spcPct val="130000"/>
              </a:lnSpc>
              <a:spcAft>
                <a:spcPts val="300"/>
              </a:spcAft>
            </a:pPr>
            <a:r>
              <a:rPr lang="en-IN" sz="800" i="1" dirty="0">
                <a:latin typeface="Avenir Next" panose="020B0503020202020204" pitchFamily="34" charset="0"/>
              </a:rPr>
              <a:t>dedicated success coach and mentor for student’s guidance</a:t>
            </a:r>
          </a:p>
          <a:p>
            <a:pPr>
              <a:lnSpc>
                <a:spcPct val="130000"/>
              </a:lnSpc>
              <a:spcAft>
                <a:spcPts val="300"/>
              </a:spcAft>
            </a:pPr>
            <a:endParaRPr lang="en-IN" sz="1000" dirty="0">
              <a:latin typeface="Avenir Next Medium" panose="020B0503020202020204" pitchFamily="34" charset="0"/>
            </a:endParaRPr>
          </a:p>
        </p:txBody>
      </p:sp>
      <p:sp>
        <p:nvSpPr>
          <p:cNvPr id="33" name="Right Arrow 32">
            <a:extLst>
              <a:ext uri="{FF2B5EF4-FFF2-40B4-BE49-F238E27FC236}">
                <a16:creationId xmlns:a16="http://schemas.microsoft.com/office/drawing/2014/main" id="{C2ABFECE-3FFE-9544-A8A2-3D8EDF4DE65F}"/>
              </a:ext>
            </a:extLst>
          </p:cNvPr>
          <p:cNvSpPr/>
          <p:nvPr/>
        </p:nvSpPr>
        <p:spPr>
          <a:xfrm>
            <a:off x="5802706" y="3055651"/>
            <a:ext cx="409658" cy="452262"/>
          </a:xfrm>
          <a:prstGeom prst="rightArrow">
            <a:avLst>
              <a:gd name="adj1" fmla="val 21865"/>
              <a:gd name="adj2" fmla="val 31654"/>
            </a:avLst>
          </a:prstGeom>
          <a:gradFill flip="none" rotWithShape="1">
            <a:gsLst>
              <a:gs pos="0">
                <a:schemeClr val="accent2">
                  <a:lumMod val="0"/>
                  <a:lumOff val="100000"/>
                </a:schemeClr>
              </a:gs>
              <a:gs pos="57000">
                <a:schemeClr val="accent2">
                  <a:lumMod val="10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8844D4BA-FC05-5040-9BEF-F9ED289DCEE0}"/>
              </a:ext>
            </a:extLst>
          </p:cNvPr>
          <p:cNvPicPr>
            <a:picLocks noChangeAspect="1"/>
          </p:cNvPicPr>
          <p:nvPr/>
        </p:nvPicPr>
        <p:blipFill>
          <a:blip r:embed="rId8"/>
          <a:stretch>
            <a:fillRect/>
          </a:stretch>
        </p:blipFill>
        <p:spPr>
          <a:xfrm>
            <a:off x="6007535" y="1715806"/>
            <a:ext cx="2615041" cy="2615041"/>
          </a:xfrm>
          <a:prstGeom prst="rect">
            <a:avLst/>
          </a:prstGeom>
        </p:spPr>
      </p:pic>
      <p:sp>
        <p:nvSpPr>
          <p:cNvPr id="36" name="Rectangle 35">
            <a:extLst>
              <a:ext uri="{FF2B5EF4-FFF2-40B4-BE49-F238E27FC236}">
                <a16:creationId xmlns:a16="http://schemas.microsoft.com/office/drawing/2014/main" id="{2130354B-FF2E-A240-AA3B-202BC7D787B3}"/>
              </a:ext>
            </a:extLst>
          </p:cNvPr>
          <p:cNvSpPr/>
          <p:nvPr/>
        </p:nvSpPr>
        <p:spPr>
          <a:xfrm>
            <a:off x="6096000" y="4508231"/>
            <a:ext cx="2933700" cy="1154162"/>
          </a:xfrm>
          <a:prstGeom prst="rect">
            <a:avLst/>
          </a:prstGeom>
        </p:spPr>
        <p:txBody>
          <a:bodyPr wrap="square">
            <a:spAutoFit/>
          </a:bodyPr>
          <a:lstStyle/>
          <a:p>
            <a:pPr marL="285750" indent="-285750">
              <a:lnSpc>
                <a:spcPct val="130000"/>
              </a:lnSpc>
              <a:spcAft>
                <a:spcPts val="300"/>
              </a:spcAft>
              <a:buFont typeface="Arial" panose="020B0604020202020204" pitchFamily="34" charset="0"/>
              <a:buChar char="•"/>
            </a:pPr>
            <a:r>
              <a:rPr lang="en-US" sz="1200" dirty="0">
                <a:latin typeface="Avenir Next Medium" panose="020B0503020202020204" pitchFamily="34" charset="0"/>
              </a:rPr>
              <a:t>Highly Employable</a:t>
            </a:r>
          </a:p>
          <a:p>
            <a:pPr marL="285750" indent="-285750">
              <a:lnSpc>
                <a:spcPct val="130000"/>
              </a:lnSpc>
              <a:spcAft>
                <a:spcPts val="300"/>
              </a:spcAft>
              <a:buFont typeface="Arial" panose="020B0604020202020204" pitchFamily="34" charset="0"/>
              <a:buChar char="•"/>
            </a:pPr>
            <a:r>
              <a:rPr lang="en-US" sz="1200" dirty="0">
                <a:latin typeface="Avenir Next Medium" panose="020B0503020202020204" pitchFamily="34" charset="0"/>
              </a:rPr>
              <a:t>Skilled in new age careers</a:t>
            </a:r>
          </a:p>
          <a:p>
            <a:pPr marL="285750" indent="-285750">
              <a:lnSpc>
                <a:spcPct val="130000"/>
              </a:lnSpc>
              <a:spcAft>
                <a:spcPts val="300"/>
              </a:spcAft>
              <a:buFont typeface="Arial" panose="020B0604020202020204" pitchFamily="34" charset="0"/>
              <a:buChar char="•"/>
            </a:pPr>
            <a:r>
              <a:rPr lang="en-US" sz="1200" dirty="0">
                <a:latin typeface="Avenir Next Medium" panose="020B0503020202020204" pitchFamily="34" charset="0"/>
              </a:rPr>
              <a:t>Preferred choice of top universities</a:t>
            </a:r>
          </a:p>
          <a:p>
            <a:pPr marL="285750" indent="-285750">
              <a:lnSpc>
                <a:spcPct val="130000"/>
              </a:lnSpc>
              <a:spcAft>
                <a:spcPts val="300"/>
              </a:spcAft>
              <a:buFont typeface="Arial" panose="020B0604020202020204" pitchFamily="34" charset="0"/>
              <a:buChar char="•"/>
            </a:pPr>
            <a:r>
              <a:rPr lang="en-US" sz="1200" dirty="0">
                <a:latin typeface="Avenir Next Medium" panose="020B0503020202020204" pitchFamily="34" charset="0"/>
              </a:rPr>
              <a:t>Agile in work-study approach</a:t>
            </a:r>
          </a:p>
        </p:txBody>
      </p:sp>
      <p:cxnSp>
        <p:nvCxnSpPr>
          <p:cNvPr id="38" name="Straight Connector 37">
            <a:extLst>
              <a:ext uri="{FF2B5EF4-FFF2-40B4-BE49-F238E27FC236}">
                <a16:creationId xmlns:a16="http://schemas.microsoft.com/office/drawing/2014/main" id="{7AA283E6-2612-3643-A509-5FD7A206EF5E}"/>
              </a:ext>
            </a:extLst>
          </p:cNvPr>
          <p:cNvCxnSpPr>
            <a:cxnSpLocks/>
          </p:cNvCxnSpPr>
          <p:nvPr/>
        </p:nvCxnSpPr>
        <p:spPr>
          <a:xfrm>
            <a:off x="9029700" y="841485"/>
            <a:ext cx="0" cy="4621958"/>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E3B297F3-4B6C-3F47-90C6-F96EA70AB13B}"/>
              </a:ext>
            </a:extLst>
          </p:cNvPr>
          <p:cNvSpPr/>
          <p:nvPr/>
        </p:nvSpPr>
        <p:spPr>
          <a:xfrm>
            <a:off x="9167256" y="760470"/>
            <a:ext cx="2558022" cy="759439"/>
          </a:xfrm>
          <a:prstGeom prst="rect">
            <a:avLst/>
          </a:prstGeom>
        </p:spPr>
        <p:txBody>
          <a:bodyPr wrap="square">
            <a:spAutoFit/>
          </a:bodyPr>
          <a:lstStyle/>
          <a:p>
            <a:pPr>
              <a:lnSpc>
                <a:spcPct val="130000"/>
              </a:lnSpc>
              <a:spcAft>
                <a:spcPts val="300"/>
              </a:spcAft>
            </a:pPr>
            <a:r>
              <a:rPr lang="en-US" sz="1200" b="1" dirty="0">
                <a:solidFill>
                  <a:srgbClr val="C00000"/>
                </a:solidFill>
                <a:latin typeface="Avenir Next Demi Bold" panose="020B0503020202020204" pitchFamily="34" charset="0"/>
              </a:rPr>
              <a:t>62% require skilled labor</a:t>
            </a:r>
          </a:p>
          <a:p>
            <a:pPr>
              <a:lnSpc>
                <a:spcPct val="130000"/>
              </a:lnSpc>
              <a:spcAft>
                <a:spcPts val="300"/>
              </a:spcAft>
            </a:pPr>
            <a:r>
              <a:rPr lang="en-US" sz="1000" dirty="0">
                <a:latin typeface="Avenir Next" panose="020B0503020202020204" pitchFamily="34" charset="0"/>
              </a:rPr>
              <a:t>As compared to 22% that require professional degree in modern day jobs</a:t>
            </a:r>
          </a:p>
        </p:txBody>
      </p:sp>
      <p:sp>
        <p:nvSpPr>
          <p:cNvPr id="41" name="Rectangle 40">
            <a:extLst>
              <a:ext uri="{FF2B5EF4-FFF2-40B4-BE49-F238E27FC236}">
                <a16:creationId xmlns:a16="http://schemas.microsoft.com/office/drawing/2014/main" id="{170AEBE2-30A9-D84B-A3AC-C213E1B60F8B}"/>
              </a:ext>
            </a:extLst>
          </p:cNvPr>
          <p:cNvSpPr/>
          <p:nvPr/>
        </p:nvSpPr>
        <p:spPr>
          <a:xfrm>
            <a:off x="9167256" y="2018230"/>
            <a:ext cx="2558022" cy="759439"/>
          </a:xfrm>
          <a:prstGeom prst="rect">
            <a:avLst/>
          </a:prstGeom>
        </p:spPr>
        <p:txBody>
          <a:bodyPr wrap="square">
            <a:spAutoFit/>
          </a:bodyPr>
          <a:lstStyle/>
          <a:p>
            <a:pPr>
              <a:lnSpc>
                <a:spcPct val="130000"/>
              </a:lnSpc>
              <a:spcAft>
                <a:spcPts val="300"/>
              </a:spcAft>
            </a:pPr>
            <a:r>
              <a:rPr lang="en-US" sz="1200" b="1" dirty="0">
                <a:solidFill>
                  <a:srgbClr val="C00000"/>
                </a:solidFill>
                <a:latin typeface="Avenir Next Demi Bold" panose="020B0503020202020204" pitchFamily="34" charset="0"/>
              </a:rPr>
              <a:t>93% graduation rate</a:t>
            </a:r>
          </a:p>
          <a:p>
            <a:pPr>
              <a:lnSpc>
                <a:spcPct val="130000"/>
              </a:lnSpc>
              <a:spcAft>
                <a:spcPts val="300"/>
              </a:spcAft>
            </a:pPr>
            <a:r>
              <a:rPr lang="en-US" sz="1000" dirty="0">
                <a:latin typeface="Avenir Next" panose="020B0503020202020204" pitchFamily="34" charset="0"/>
              </a:rPr>
              <a:t>For students engaged in career education as compared to 80% without it</a:t>
            </a:r>
          </a:p>
        </p:txBody>
      </p:sp>
      <p:sp>
        <p:nvSpPr>
          <p:cNvPr id="42" name="Rectangle 41">
            <a:extLst>
              <a:ext uri="{FF2B5EF4-FFF2-40B4-BE49-F238E27FC236}">
                <a16:creationId xmlns:a16="http://schemas.microsoft.com/office/drawing/2014/main" id="{54018D9F-14B5-A547-A3D3-7DE6CF3611FF}"/>
              </a:ext>
            </a:extLst>
          </p:cNvPr>
          <p:cNvSpPr/>
          <p:nvPr/>
        </p:nvSpPr>
        <p:spPr>
          <a:xfrm>
            <a:off x="9167256" y="3314830"/>
            <a:ext cx="2558022" cy="759439"/>
          </a:xfrm>
          <a:prstGeom prst="rect">
            <a:avLst/>
          </a:prstGeom>
        </p:spPr>
        <p:txBody>
          <a:bodyPr wrap="square">
            <a:spAutoFit/>
          </a:bodyPr>
          <a:lstStyle/>
          <a:p>
            <a:pPr>
              <a:lnSpc>
                <a:spcPct val="130000"/>
              </a:lnSpc>
              <a:spcAft>
                <a:spcPts val="300"/>
              </a:spcAft>
            </a:pPr>
            <a:r>
              <a:rPr lang="en-US" sz="1200" b="1" dirty="0">
                <a:solidFill>
                  <a:srgbClr val="C00000"/>
                </a:solidFill>
                <a:latin typeface="Avenir Next Demi Bold" panose="020B0503020202020204" pitchFamily="34" charset="0"/>
              </a:rPr>
              <a:t>Higher Employment rate</a:t>
            </a:r>
          </a:p>
          <a:p>
            <a:pPr>
              <a:lnSpc>
                <a:spcPct val="130000"/>
              </a:lnSpc>
              <a:spcAft>
                <a:spcPts val="300"/>
              </a:spcAft>
            </a:pPr>
            <a:r>
              <a:rPr lang="en-US" sz="1000" dirty="0">
                <a:latin typeface="Avenir Next" panose="020B0503020202020204" pitchFamily="34" charset="0"/>
              </a:rPr>
              <a:t>For students having more credits related to career education</a:t>
            </a:r>
          </a:p>
        </p:txBody>
      </p:sp>
      <p:sp>
        <p:nvSpPr>
          <p:cNvPr id="43" name="Rectangle 42">
            <a:extLst>
              <a:ext uri="{FF2B5EF4-FFF2-40B4-BE49-F238E27FC236}">
                <a16:creationId xmlns:a16="http://schemas.microsoft.com/office/drawing/2014/main" id="{CF7691D9-4119-2A41-99FA-72B88CEFE973}"/>
              </a:ext>
            </a:extLst>
          </p:cNvPr>
          <p:cNvSpPr/>
          <p:nvPr/>
        </p:nvSpPr>
        <p:spPr>
          <a:xfrm>
            <a:off x="9167256" y="4705592"/>
            <a:ext cx="2558022" cy="759439"/>
          </a:xfrm>
          <a:prstGeom prst="rect">
            <a:avLst/>
          </a:prstGeom>
        </p:spPr>
        <p:txBody>
          <a:bodyPr wrap="square">
            <a:spAutoFit/>
          </a:bodyPr>
          <a:lstStyle/>
          <a:p>
            <a:pPr>
              <a:lnSpc>
                <a:spcPct val="130000"/>
              </a:lnSpc>
              <a:spcAft>
                <a:spcPts val="300"/>
              </a:spcAft>
            </a:pPr>
            <a:r>
              <a:rPr lang="en-US" sz="1200" b="1" dirty="0">
                <a:solidFill>
                  <a:srgbClr val="C00000"/>
                </a:solidFill>
                <a:latin typeface="Avenir Next Demi Bold" panose="020B0503020202020204" pitchFamily="34" charset="0"/>
              </a:rPr>
              <a:t>3X more unemployment</a:t>
            </a:r>
          </a:p>
          <a:p>
            <a:pPr>
              <a:lnSpc>
                <a:spcPct val="130000"/>
              </a:lnSpc>
              <a:spcAft>
                <a:spcPts val="300"/>
              </a:spcAft>
            </a:pPr>
            <a:r>
              <a:rPr lang="en-IN" sz="1000" dirty="0">
                <a:latin typeface="Avenir Next" panose="020B0503020202020204" pitchFamily="34" charset="0"/>
              </a:rPr>
              <a:t>Even before the pandemic, youngsters are 3X more likely to be unemployed</a:t>
            </a:r>
            <a:endParaRPr lang="en-US" sz="1000" dirty="0">
              <a:latin typeface="Avenir Next" panose="020B0503020202020204" pitchFamily="34" charset="0"/>
            </a:endParaRPr>
          </a:p>
        </p:txBody>
      </p:sp>
      <p:pic>
        <p:nvPicPr>
          <p:cNvPr id="48" name="Picture 47">
            <a:extLst>
              <a:ext uri="{FF2B5EF4-FFF2-40B4-BE49-F238E27FC236}">
                <a16:creationId xmlns:a16="http://schemas.microsoft.com/office/drawing/2014/main" id="{0676993C-C510-AC44-9271-3E138327CD78}"/>
              </a:ext>
            </a:extLst>
          </p:cNvPr>
          <p:cNvPicPr>
            <a:picLocks noChangeAspect="1"/>
          </p:cNvPicPr>
          <p:nvPr/>
        </p:nvPicPr>
        <p:blipFill>
          <a:blip r:embed="rId9">
            <a:biLevel thresh="75000"/>
          </a:blip>
          <a:stretch>
            <a:fillRect/>
          </a:stretch>
        </p:blipFill>
        <p:spPr>
          <a:xfrm>
            <a:off x="521090" y="2577998"/>
            <a:ext cx="1364254" cy="1364254"/>
          </a:xfrm>
          <a:prstGeom prst="rect">
            <a:avLst/>
          </a:prstGeom>
        </p:spPr>
      </p:pic>
    </p:spTree>
    <p:extLst>
      <p:ext uri="{BB962C8B-B14F-4D97-AF65-F5344CB8AC3E}">
        <p14:creationId xmlns:p14="http://schemas.microsoft.com/office/powerpoint/2010/main" val="11792823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C5AA17C-6EAA-D547-9DF2-28B1C1B5BD1A}"/>
              </a:ext>
            </a:extLst>
          </p:cNvPr>
          <p:cNvSpPr txBox="1"/>
          <p:nvPr/>
        </p:nvSpPr>
        <p:spPr>
          <a:xfrm>
            <a:off x="260065" y="1212970"/>
            <a:ext cx="8383757" cy="3528658"/>
          </a:xfrm>
          <a:prstGeom prst="rect">
            <a:avLst/>
          </a:prstGeom>
          <a:noFill/>
        </p:spPr>
        <p:txBody>
          <a:bodyPr wrap="square" rtlCol="0">
            <a:spAutoFit/>
          </a:bodyPr>
          <a:lstStyle/>
          <a:p>
            <a:pPr marL="285750" indent="-285750">
              <a:buFont typeface="Arial" panose="020B0604020202020204" pitchFamily="34" charset="0"/>
              <a:buChar char="•"/>
            </a:pPr>
            <a:r>
              <a:rPr lang="en-IN" sz="1200" dirty="0">
                <a:solidFill>
                  <a:schemeClr val="tx1">
                    <a:lumMod val="75000"/>
                    <a:lumOff val="25000"/>
                  </a:schemeClr>
                </a:solidFill>
                <a:latin typeface="Avenir Next" panose="020B0503020202020204" pitchFamily="34" charset="0"/>
                <a:hlinkClick r:id="rId2">
                  <a:extLst>
                    <a:ext uri="{A12FA001-AC4F-418D-AE19-62706E023703}">
                      <ahyp:hlinkClr xmlns:ahyp="http://schemas.microsoft.com/office/drawing/2018/hyperlinkcolor" val="tx"/>
                    </a:ext>
                  </a:extLst>
                </a:hlinkClick>
              </a:rPr>
              <a:t>https://www.dosomething.org/us/facts/11-facts-about-high-school-dropout-rates#fn1</a:t>
            </a:r>
            <a:endParaRPr lang="en-IN" sz="1200" dirty="0">
              <a:solidFill>
                <a:schemeClr val="tx1">
                  <a:lumMod val="75000"/>
                  <a:lumOff val="25000"/>
                </a:schemeClr>
              </a:solidFill>
              <a:latin typeface="Avenir Next" panose="020B0503020202020204" pitchFamily="34" charset="0"/>
            </a:endParaRPr>
          </a:p>
          <a:p>
            <a:pPr marL="285750" indent="-285750">
              <a:buFont typeface="Arial" panose="020B0604020202020204" pitchFamily="34" charset="0"/>
              <a:buChar char="•"/>
            </a:pPr>
            <a:r>
              <a:rPr lang="en-IN" sz="1200" dirty="0">
                <a:solidFill>
                  <a:schemeClr val="tx1">
                    <a:lumMod val="75000"/>
                    <a:lumOff val="25000"/>
                  </a:schemeClr>
                </a:solidFill>
                <a:latin typeface="Avenir Next" panose="020B0503020202020204" pitchFamily="34" charset="0"/>
                <a:hlinkClick r:id="rId3">
                  <a:extLst>
                    <a:ext uri="{A12FA001-AC4F-418D-AE19-62706E023703}">
                      <ahyp:hlinkClr xmlns:ahyp="http://schemas.microsoft.com/office/drawing/2018/hyperlinkcolor" val="tx"/>
                    </a:ext>
                  </a:extLst>
                </a:hlinkClick>
              </a:rPr>
              <a:t>https://nces.ed.gov/programs/dropout/ind_01.asp</a:t>
            </a:r>
            <a:endParaRPr lang="en-IN" sz="1200" dirty="0">
              <a:solidFill>
                <a:schemeClr val="tx1">
                  <a:lumMod val="75000"/>
                  <a:lumOff val="25000"/>
                </a:schemeClr>
              </a:solidFill>
              <a:latin typeface="Avenir Next" panose="020B0503020202020204" pitchFamily="34" charset="0"/>
            </a:endParaRPr>
          </a:p>
          <a:p>
            <a:pPr marL="285750" indent="-285750">
              <a:buFont typeface="Arial" panose="020B0604020202020204" pitchFamily="34" charset="0"/>
              <a:buChar char="•"/>
            </a:pPr>
            <a:r>
              <a:rPr lang="en-IN" sz="1200" dirty="0">
                <a:solidFill>
                  <a:schemeClr val="tx1">
                    <a:lumMod val="75000"/>
                    <a:lumOff val="25000"/>
                  </a:schemeClr>
                </a:solidFill>
                <a:latin typeface="Avenir Next" panose="020B0503020202020204" pitchFamily="34" charset="0"/>
                <a:hlinkClick r:id="rId4">
                  <a:extLst>
                    <a:ext uri="{A12FA001-AC4F-418D-AE19-62706E023703}">
                      <ahyp:hlinkClr xmlns:ahyp="http://schemas.microsoft.com/office/drawing/2018/hyperlinkcolor" val="tx"/>
                    </a:ext>
                  </a:extLst>
                </a:hlinkClick>
              </a:rPr>
              <a:t>https://nces.ed.gov/fastfacts/display.asp?id=16</a:t>
            </a:r>
            <a:endParaRPr lang="en-IN" sz="1200" dirty="0">
              <a:solidFill>
                <a:schemeClr val="tx1">
                  <a:lumMod val="75000"/>
                  <a:lumOff val="25000"/>
                </a:schemeClr>
              </a:solidFill>
              <a:latin typeface="Avenir Next" panose="020B0503020202020204" pitchFamily="34" charset="0"/>
            </a:endParaRPr>
          </a:p>
          <a:p>
            <a:pPr marL="285750" indent="-285750">
              <a:buFont typeface="Arial" panose="020B0604020202020204" pitchFamily="34" charset="0"/>
              <a:buChar char="•"/>
            </a:pPr>
            <a:r>
              <a:rPr lang="en-IN" sz="1200" dirty="0">
                <a:solidFill>
                  <a:schemeClr val="tx1">
                    <a:lumMod val="75000"/>
                    <a:lumOff val="25000"/>
                  </a:schemeClr>
                </a:solidFill>
                <a:latin typeface="Avenir Next" panose="020B0503020202020204" pitchFamily="34" charset="0"/>
                <a:hlinkClick r:id="rId5">
                  <a:extLst>
                    <a:ext uri="{A12FA001-AC4F-418D-AE19-62706E023703}">
                      <ahyp:hlinkClr xmlns:ahyp="http://schemas.microsoft.com/office/drawing/2018/hyperlinkcolor" val="tx"/>
                    </a:ext>
                  </a:extLst>
                </a:hlinkClick>
              </a:rPr>
              <a:t>https://dropoutprevention.org/resources/statistics/</a:t>
            </a:r>
            <a:endParaRPr lang="en-IN" sz="1200" dirty="0">
              <a:solidFill>
                <a:schemeClr val="tx1">
                  <a:lumMod val="75000"/>
                  <a:lumOff val="25000"/>
                </a:schemeClr>
              </a:solidFill>
              <a:latin typeface="Avenir Next" panose="020B0503020202020204" pitchFamily="34" charset="0"/>
            </a:endParaRPr>
          </a:p>
          <a:p>
            <a:pPr marL="285750" indent="-285750">
              <a:lnSpc>
                <a:spcPct val="120000"/>
              </a:lnSpc>
              <a:spcAft>
                <a:spcPts val="300"/>
              </a:spcAft>
              <a:buFont typeface="Arial" panose="020B0604020202020204" pitchFamily="34" charset="0"/>
              <a:buChar char="•"/>
            </a:pPr>
            <a:r>
              <a:rPr lang="en-IN" sz="1200" dirty="0">
                <a:solidFill>
                  <a:schemeClr val="tx1">
                    <a:lumMod val="75000"/>
                    <a:lumOff val="25000"/>
                  </a:schemeClr>
                </a:solidFill>
                <a:latin typeface="Avenir Next" panose="020B0503020202020204" pitchFamily="34" charset="0"/>
                <a:hlinkClick r:id="rId6">
                  <a:extLst>
                    <a:ext uri="{A12FA001-AC4F-418D-AE19-62706E023703}">
                      <ahyp:hlinkClr xmlns:ahyp="http://schemas.microsoft.com/office/drawing/2018/hyperlinkcolor" val="tx"/>
                    </a:ext>
                  </a:extLst>
                </a:hlinkClick>
              </a:rPr>
              <a:t>https://www.infodocket.com/2020/01/14/new-report-trends-in-high-school-dropout-and-completion-rates-in-the-united-states-2019/</a:t>
            </a:r>
            <a:endParaRPr lang="en-IN" sz="1200" dirty="0">
              <a:solidFill>
                <a:schemeClr val="tx1">
                  <a:lumMod val="75000"/>
                  <a:lumOff val="25000"/>
                </a:schemeClr>
              </a:solidFill>
              <a:latin typeface="Avenir Next" panose="020B0503020202020204" pitchFamily="34" charset="0"/>
            </a:endParaRPr>
          </a:p>
          <a:p>
            <a:pPr marL="285750" indent="-285750">
              <a:buFont typeface="Arial" panose="020B0604020202020204" pitchFamily="34" charset="0"/>
              <a:buChar char="•"/>
            </a:pPr>
            <a:r>
              <a:rPr lang="en-IN" sz="1200" dirty="0">
                <a:solidFill>
                  <a:schemeClr val="tx1">
                    <a:lumMod val="75000"/>
                    <a:lumOff val="25000"/>
                  </a:schemeClr>
                </a:solidFill>
                <a:latin typeface="Avenir Next" panose="020B0503020202020204" pitchFamily="34" charset="0"/>
                <a:hlinkClick r:id="rId7">
                  <a:extLst>
                    <a:ext uri="{A12FA001-AC4F-418D-AE19-62706E023703}">
                      <ahyp:hlinkClr xmlns:ahyp="http://schemas.microsoft.com/office/drawing/2018/hyperlinkcolor" val="tx"/>
                    </a:ext>
                  </a:extLst>
                </a:hlinkClick>
              </a:rPr>
              <a:t>https://www.americanprogress.org/issues/education-k-12/reports/2020/08/05/488493/creating-strong-building-blocks-every-student/</a:t>
            </a:r>
            <a:endParaRPr lang="en-IN" sz="1200" dirty="0">
              <a:solidFill>
                <a:schemeClr val="tx1">
                  <a:lumMod val="75000"/>
                  <a:lumOff val="25000"/>
                </a:schemeClr>
              </a:solidFill>
              <a:latin typeface="Avenir Next" panose="020B0503020202020204" pitchFamily="34" charset="0"/>
            </a:endParaRPr>
          </a:p>
          <a:p>
            <a:pPr marL="285750" indent="-285750">
              <a:buFont typeface="Arial" panose="020B0604020202020204" pitchFamily="34" charset="0"/>
              <a:buChar char="•"/>
            </a:pPr>
            <a:r>
              <a:rPr lang="en-IN" sz="1200" dirty="0">
                <a:solidFill>
                  <a:schemeClr val="tx1">
                    <a:lumMod val="75000"/>
                    <a:lumOff val="25000"/>
                  </a:schemeClr>
                </a:solidFill>
                <a:latin typeface="Avenir Next" panose="020B0503020202020204" pitchFamily="34" charset="0"/>
                <a:hlinkClick r:id="rId8">
                  <a:extLst>
                    <a:ext uri="{A12FA001-AC4F-418D-AE19-62706E023703}">
                      <ahyp:hlinkClr xmlns:ahyp="http://schemas.microsoft.com/office/drawing/2018/hyperlinkcolor" val="tx"/>
                    </a:ext>
                  </a:extLst>
                </a:hlinkClick>
              </a:rPr>
              <a:t>https://www.insidehighered.com/news/2020/07/30/survey-data-reveal-impact-covid-19-perceptions-online-education</a:t>
            </a:r>
            <a:endParaRPr lang="en-IN" sz="1200" dirty="0">
              <a:solidFill>
                <a:schemeClr val="tx1">
                  <a:lumMod val="75000"/>
                  <a:lumOff val="25000"/>
                </a:schemeClr>
              </a:solidFill>
              <a:latin typeface="Avenir Next" panose="020B0503020202020204" pitchFamily="34" charset="0"/>
            </a:endParaRPr>
          </a:p>
          <a:p>
            <a:pPr marL="285750" indent="-285750">
              <a:buFont typeface="Arial" panose="020B0604020202020204" pitchFamily="34" charset="0"/>
              <a:buChar char="•"/>
            </a:pPr>
            <a:r>
              <a:rPr lang="en-IN" sz="1200" dirty="0">
                <a:solidFill>
                  <a:schemeClr val="tx1">
                    <a:lumMod val="75000"/>
                    <a:lumOff val="25000"/>
                  </a:schemeClr>
                </a:solidFill>
                <a:latin typeface="Avenir Next" panose="020B0503020202020204" pitchFamily="34" charset="0"/>
                <a:hlinkClick r:id="rId9">
                  <a:extLst>
                    <a:ext uri="{A12FA001-AC4F-418D-AE19-62706E023703}">
                      <ahyp:hlinkClr xmlns:ahyp="http://schemas.microsoft.com/office/drawing/2018/hyperlinkcolor" val="tx"/>
                    </a:ext>
                  </a:extLst>
                </a:hlinkClick>
              </a:rPr>
              <a:t>https://www.learningliftoff.com/why-kids-drop-out-of-high-school-and-how-to-prevent-it/</a:t>
            </a:r>
            <a:r>
              <a:rPr lang="en-IN" sz="1200" dirty="0">
                <a:solidFill>
                  <a:schemeClr val="tx1">
                    <a:lumMod val="75000"/>
                    <a:lumOff val="25000"/>
                  </a:schemeClr>
                </a:solidFill>
                <a:latin typeface="Avenir Next" panose="020B0503020202020204" pitchFamily="34" charset="0"/>
              </a:rPr>
              <a:t> (Important)</a:t>
            </a:r>
          </a:p>
          <a:p>
            <a:pPr marL="285750" indent="-285750">
              <a:buFont typeface="Arial" panose="020B0604020202020204" pitchFamily="34" charset="0"/>
              <a:buChar char="•"/>
            </a:pPr>
            <a:r>
              <a:rPr lang="en-IN" sz="1200" dirty="0">
                <a:solidFill>
                  <a:schemeClr val="tx1">
                    <a:lumMod val="75000"/>
                    <a:lumOff val="25000"/>
                  </a:schemeClr>
                </a:solidFill>
                <a:latin typeface="Avenir Next" panose="020B0503020202020204" pitchFamily="34" charset="0"/>
                <a:hlinkClick r:id="rId10">
                  <a:extLst>
                    <a:ext uri="{A12FA001-AC4F-418D-AE19-62706E023703}">
                      <ahyp:hlinkClr xmlns:ahyp="http://schemas.microsoft.com/office/drawing/2018/hyperlinkcolor" val="tx"/>
                    </a:ext>
                  </a:extLst>
                </a:hlinkClick>
              </a:rPr>
              <a:t>https://educationdata.org/high-school-dropout-rate/</a:t>
            </a:r>
            <a:endParaRPr lang="en-IN" sz="1200" dirty="0">
              <a:solidFill>
                <a:schemeClr val="tx1">
                  <a:lumMod val="75000"/>
                  <a:lumOff val="25000"/>
                </a:schemeClr>
              </a:solidFill>
              <a:latin typeface="Avenir Next" panose="020B0503020202020204" pitchFamily="34" charset="0"/>
            </a:endParaRPr>
          </a:p>
          <a:p>
            <a:pPr marL="285750" indent="-285750">
              <a:buFont typeface="Arial" panose="020B0604020202020204" pitchFamily="34" charset="0"/>
              <a:buChar char="•"/>
            </a:pPr>
            <a:r>
              <a:rPr lang="en-IN" sz="1200" dirty="0">
                <a:solidFill>
                  <a:schemeClr val="tx1">
                    <a:lumMod val="75000"/>
                    <a:lumOff val="25000"/>
                  </a:schemeClr>
                </a:solidFill>
                <a:latin typeface="Avenir Next" panose="020B0503020202020204" pitchFamily="34" charset="0"/>
                <a:hlinkClick r:id="rId11">
                  <a:extLst>
                    <a:ext uri="{A12FA001-AC4F-418D-AE19-62706E023703}">
                      <ahyp:hlinkClr xmlns:ahyp="http://schemas.microsoft.com/office/drawing/2018/hyperlinkcolor" val="tx"/>
                    </a:ext>
                  </a:extLst>
                </a:hlinkClick>
              </a:rPr>
              <a:t>https://www.weforum.org/agenda/2020/08/covid-19-young-biggest-concerns/</a:t>
            </a:r>
            <a:endParaRPr lang="en-IN" sz="1200" dirty="0">
              <a:solidFill>
                <a:schemeClr val="tx1">
                  <a:lumMod val="75000"/>
                  <a:lumOff val="25000"/>
                </a:schemeClr>
              </a:solidFill>
              <a:latin typeface="Avenir Next" panose="020B0503020202020204" pitchFamily="34" charset="0"/>
            </a:endParaRPr>
          </a:p>
          <a:p>
            <a:pPr marL="285750" indent="-285750">
              <a:buFont typeface="Arial" panose="020B0604020202020204" pitchFamily="34" charset="0"/>
              <a:buChar char="•"/>
            </a:pPr>
            <a:r>
              <a:rPr lang="en-IN" sz="1200" dirty="0">
                <a:solidFill>
                  <a:schemeClr val="tx1">
                    <a:lumMod val="75000"/>
                    <a:lumOff val="25000"/>
                  </a:schemeClr>
                </a:solidFill>
                <a:latin typeface="Avenir Next" panose="020B0503020202020204" pitchFamily="34" charset="0"/>
                <a:hlinkClick r:id="rId12">
                  <a:extLst>
                    <a:ext uri="{A12FA001-AC4F-418D-AE19-62706E023703}">
                      <ahyp:hlinkClr xmlns:ahyp="http://schemas.microsoft.com/office/drawing/2018/hyperlinkcolor" val="tx"/>
                    </a:ext>
                  </a:extLst>
                </a:hlinkClick>
              </a:rPr>
              <a:t>https://www.mckinsey.com/industries/public-and-social-sector/our-insights/covid-19-and-student-learning-in-the-united-states-the-hurt-could-last-a-lifetime</a:t>
            </a:r>
            <a:r>
              <a:rPr lang="en-IN" sz="1200" dirty="0">
                <a:solidFill>
                  <a:schemeClr val="tx1">
                    <a:lumMod val="75000"/>
                    <a:lumOff val="25000"/>
                  </a:schemeClr>
                </a:solidFill>
                <a:latin typeface="Avenir Next" panose="020B0503020202020204" pitchFamily="34" charset="0"/>
              </a:rPr>
              <a:t> </a:t>
            </a:r>
          </a:p>
          <a:p>
            <a:pPr marL="285750" indent="-285750">
              <a:buFont typeface="Arial" panose="020B0604020202020204" pitchFamily="34" charset="0"/>
              <a:buChar char="•"/>
            </a:pPr>
            <a:r>
              <a:rPr lang="en-US" sz="1200" dirty="0">
                <a:solidFill>
                  <a:schemeClr val="tx1">
                    <a:lumMod val="75000"/>
                    <a:lumOff val="25000"/>
                  </a:schemeClr>
                </a:solidFill>
                <a:latin typeface="Avenir Next" panose="020B0503020202020204" pitchFamily="34" charset="0"/>
                <a:hlinkClick r:id="rId13">
                  <a:extLst>
                    <a:ext uri="{A12FA001-AC4F-418D-AE19-62706E023703}">
                      <ahyp:hlinkClr xmlns:ahyp="http://schemas.microsoft.com/office/drawing/2018/hyperlinkcolor" val="tx"/>
                    </a:ext>
                  </a:extLst>
                </a:hlinkClick>
              </a:rPr>
              <a:t>https://www.weareteachers.com/teacher-overtime/</a:t>
            </a:r>
            <a:r>
              <a:rPr lang="en-US" sz="1200" dirty="0">
                <a:solidFill>
                  <a:schemeClr val="tx1">
                    <a:lumMod val="75000"/>
                    <a:lumOff val="25000"/>
                  </a:schemeClr>
                </a:solidFill>
                <a:latin typeface="Avenir Next" panose="020B0503020202020204" pitchFamily="34" charset="0"/>
              </a:rPr>
              <a:t> </a:t>
            </a:r>
          </a:p>
          <a:p>
            <a:pPr marL="285750" indent="-285750">
              <a:buFont typeface="Arial" panose="020B0604020202020204" pitchFamily="34" charset="0"/>
              <a:buChar char="•"/>
            </a:pPr>
            <a:r>
              <a:rPr lang="en-US" sz="1200" dirty="0">
                <a:solidFill>
                  <a:schemeClr val="tx1">
                    <a:lumMod val="75000"/>
                    <a:lumOff val="25000"/>
                  </a:schemeClr>
                </a:solidFill>
                <a:latin typeface="Avenir Next" panose="020B0503020202020204" pitchFamily="34" charset="0"/>
                <a:hlinkClick r:id="rId14">
                  <a:extLst>
                    <a:ext uri="{A12FA001-AC4F-418D-AE19-62706E023703}">
                      <ahyp:hlinkClr xmlns:ahyp="http://schemas.microsoft.com/office/drawing/2018/hyperlinkcolor" val="tx"/>
                    </a:ext>
                  </a:extLst>
                </a:hlinkClick>
              </a:rPr>
              <a:t>https://nces.ed.gov/pubs2020/2020060.pdf</a:t>
            </a:r>
            <a:r>
              <a:rPr lang="en-US" sz="1200" dirty="0">
                <a:solidFill>
                  <a:schemeClr val="tx1">
                    <a:lumMod val="75000"/>
                    <a:lumOff val="25000"/>
                  </a:schemeClr>
                </a:solidFill>
                <a:latin typeface="Avenir Next" panose="020B0503020202020204" pitchFamily="34" charset="0"/>
              </a:rPr>
              <a:t> </a:t>
            </a:r>
          </a:p>
          <a:p>
            <a:pPr marL="285750" indent="-285750">
              <a:buFont typeface="Arial" panose="020B0604020202020204" pitchFamily="34" charset="0"/>
              <a:buChar char="•"/>
            </a:pPr>
            <a:r>
              <a:rPr lang="en-US" sz="1200" dirty="0">
                <a:solidFill>
                  <a:schemeClr val="tx1">
                    <a:lumMod val="75000"/>
                    <a:lumOff val="25000"/>
                  </a:schemeClr>
                </a:solidFill>
                <a:latin typeface="Avenir Next" panose="020B0503020202020204" pitchFamily="34" charset="0"/>
                <a:hlinkClick r:id="rId15">
                  <a:extLst>
                    <a:ext uri="{A12FA001-AC4F-418D-AE19-62706E023703}">
                      <ahyp:hlinkClr xmlns:ahyp="http://schemas.microsoft.com/office/drawing/2018/hyperlinkcolor" val="tx"/>
                    </a:ext>
                  </a:extLst>
                </a:hlinkClick>
              </a:rPr>
              <a:t>https://www.k12courses.com/course-pricing/</a:t>
            </a:r>
            <a:r>
              <a:rPr lang="en-US" sz="1200" dirty="0">
                <a:solidFill>
                  <a:schemeClr val="tx1">
                    <a:lumMod val="75000"/>
                    <a:lumOff val="25000"/>
                  </a:schemeClr>
                </a:solidFill>
                <a:latin typeface="Avenir Next" panose="020B0503020202020204" pitchFamily="34" charset="0"/>
              </a:rPr>
              <a:t> </a:t>
            </a:r>
          </a:p>
        </p:txBody>
      </p:sp>
      <p:sp>
        <p:nvSpPr>
          <p:cNvPr id="2" name="Rectangle 1">
            <a:extLst>
              <a:ext uri="{FF2B5EF4-FFF2-40B4-BE49-F238E27FC236}">
                <a16:creationId xmlns:a16="http://schemas.microsoft.com/office/drawing/2014/main" id="{FD806088-E90F-5D43-937C-B2DB4A3391A9}"/>
              </a:ext>
            </a:extLst>
          </p:cNvPr>
          <p:cNvSpPr/>
          <p:nvPr/>
        </p:nvSpPr>
        <p:spPr>
          <a:xfrm>
            <a:off x="128682" y="273372"/>
            <a:ext cx="1854995" cy="523220"/>
          </a:xfrm>
          <a:prstGeom prst="rect">
            <a:avLst/>
          </a:prstGeom>
        </p:spPr>
        <p:txBody>
          <a:bodyPr wrap="none">
            <a:spAutoFit/>
          </a:bodyPr>
          <a:lstStyle/>
          <a:p>
            <a:r>
              <a:rPr lang="en-US" sz="2800" dirty="0">
                <a:latin typeface="Avenir Next" panose="020B0503020202020204" pitchFamily="34" charset="0"/>
              </a:rPr>
              <a:t>SOU</a:t>
            </a:r>
            <a:r>
              <a:rPr lang="en-US" sz="2800" b="1" dirty="0">
                <a:solidFill>
                  <a:srgbClr val="C00000"/>
                </a:solidFill>
                <a:latin typeface="Avenir Next Demi Bold" panose="020B0503020202020204" pitchFamily="34" charset="0"/>
              </a:rPr>
              <a:t>RCES</a:t>
            </a:r>
          </a:p>
        </p:txBody>
      </p:sp>
    </p:spTree>
    <p:extLst>
      <p:ext uri="{BB962C8B-B14F-4D97-AF65-F5344CB8AC3E}">
        <p14:creationId xmlns:p14="http://schemas.microsoft.com/office/powerpoint/2010/main" val="3784810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ounded Rectangle 49">
            <a:extLst>
              <a:ext uri="{FF2B5EF4-FFF2-40B4-BE49-F238E27FC236}">
                <a16:creationId xmlns:a16="http://schemas.microsoft.com/office/drawing/2014/main" id="{A6B79AE9-C1B9-8E4B-B8D3-E2A64F5BD4CB}"/>
              </a:ext>
            </a:extLst>
          </p:cNvPr>
          <p:cNvSpPr/>
          <p:nvPr/>
        </p:nvSpPr>
        <p:spPr>
          <a:xfrm>
            <a:off x="623118" y="4440548"/>
            <a:ext cx="4199432" cy="1359971"/>
          </a:xfrm>
          <a:prstGeom prst="roundRect">
            <a:avLst>
              <a:gd name="adj" fmla="val 9613"/>
            </a:avLst>
          </a:prstGeom>
          <a:solidFill>
            <a:schemeClr val="accent3">
              <a:lumMod val="40000"/>
              <a:lumOff val="6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ounded Rectangle 48">
            <a:extLst>
              <a:ext uri="{FF2B5EF4-FFF2-40B4-BE49-F238E27FC236}">
                <a16:creationId xmlns:a16="http://schemas.microsoft.com/office/drawing/2014/main" id="{29732756-5CD5-9545-B3AA-297E0C4440E1}"/>
              </a:ext>
            </a:extLst>
          </p:cNvPr>
          <p:cNvSpPr/>
          <p:nvPr/>
        </p:nvSpPr>
        <p:spPr>
          <a:xfrm>
            <a:off x="623118" y="2747412"/>
            <a:ext cx="4199432" cy="1359971"/>
          </a:xfrm>
          <a:prstGeom prst="roundRect">
            <a:avLst>
              <a:gd name="adj" fmla="val 9613"/>
            </a:avLst>
          </a:prstGeom>
          <a:solidFill>
            <a:schemeClr val="accent3">
              <a:lumMod val="40000"/>
              <a:lumOff val="6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Rounded Rectangle 148">
            <a:extLst>
              <a:ext uri="{FF2B5EF4-FFF2-40B4-BE49-F238E27FC236}">
                <a16:creationId xmlns:a16="http://schemas.microsoft.com/office/drawing/2014/main" id="{0EC542E3-68A3-9F4F-912B-692E2E47A371}"/>
              </a:ext>
            </a:extLst>
          </p:cNvPr>
          <p:cNvSpPr/>
          <p:nvPr/>
        </p:nvSpPr>
        <p:spPr>
          <a:xfrm>
            <a:off x="623118" y="1052495"/>
            <a:ext cx="4199432" cy="1359971"/>
          </a:xfrm>
          <a:prstGeom prst="roundRect">
            <a:avLst>
              <a:gd name="adj" fmla="val 9613"/>
            </a:avLst>
          </a:prstGeom>
          <a:solidFill>
            <a:schemeClr val="accent3">
              <a:lumMod val="40000"/>
              <a:lumOff val="6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Rounded Rectangle 130">
            <a:extLst>
              <a:ext uri="{FF2B5EF4-FFF2-40B4-BE49-F238E27FC236}">
                <a16:creationId xmlns:a16="http://schemas.microsoft.com/office/drawing/2014/main" id="{38C114F7-30B9-5245-8997-084F99621FCE}"/>
              </a:ext>
            </a:extLst>
          </p:cNvPr>
          <p:cNvSpPr/>
          <p:nvPr/>
        </p:nvSpPr>
        <p:spPr>
          <a:xfrm>
            <a:off x="9196477" y="2681218"/>
            <a:ext cx="2175909" cy="1414824"/>
          </a:xfrm>
          <a:prstGeom prst="roundRect">
            <a:avLst>
              <a:gd name="adj" fmla="val 9613"/>
            </a:avLst>
          </a:prstGeom>
          <a:solidFill>
            <a:schemeClr val="accent2">
              <a:lumMod val="60000"/>
              <a:lumOff val="4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ounded Rectangle 112">
            <a:extLst>
              <a:ext uri="{FF2B5EF4-FFF2-40B4-BE49-F238E27FC236}">
                <a16:creationId xmlns:a16="http://schemas.microsoft.com/office/drawing/2014/main" id="{66E07933-33E0-8648-8BCE-219B3EB44E26}"/>
              </a:ext>
            </a:extLst>
          </p:cNvPr>
          <p:cNvSpPr/>
          <p:nvPr/>
        </p:nvSpPr>
        <p:spPr>
          <a:xfrm>
            <a:off x="9164951" y="1036758"/>
            <a:ext cx="2173691" cy="1194015"/>
          </a:xfrm>
          <a:prstGeom prst="roundRect">
            <a:avLst>
              <a:gd name="adj" fmla="val 9613"/>
            </a:avLst>
          </a:prstGeom>
          <a:solidFill>
            <a:schemeClr val="accent2">
              <a:lumMod val="60000"/>
              <a:lumOff val="4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B0621B66-BEE7-784E-847D-F9831C635871}"/>
              </a:ext>
            </a:extLst>
          </p:cNvPr>
          <p:cNvSpPr txBox="1"/>
          <p:nvPr/>
        </p:nvSpPr>
        <p:spPr>
          <a:xfrm>
            <a:off x="163349" y="175695"/>
            <a:ext cx="8606077" cy="584775"/>
          </a:xfrm>
          <a:prstGeom prst="rect">
            <a:avLst/>
          </a:prstGeom>
          <a:noFill/>
        </p:spPr>
        <p:txBody>
          <a:bodyPr wrap="square" rtlCol="0">
            <a:spAutoFit/>
          </a:bodyPr>
          <a:lstStyle/>
          <a:p>
            <a:r>
              <a:rPr lang="en-US" sz="3200" dirty="0">
                <a:latin typeface="Avenir Next" panose="020B0503020202020204" pitchFamily="34" charset="0"/>
              </a:rPr>
              <a:t>KNOWAH OVERVIEW </a:t>
            </a:r>
            <a:r>
              <a:rPr lang="en-US" sz="3200" b="1" dirty="0">
                <a:solidFill>
                  <a:srgbClr val="C00000"/>
                </a:solidFill>
                <a:latin typeface="Avenir Next Demi Bold" panose="020B0503020202020204" pitchFamily="34" charset="0"/>
              </a:rPr>
              <a:t>ARCHITECTURE</a:t>
            </a:r>
          </a:p>
        </p:txBody>
      </p:sp>
      <p:pic>
        <p:nvPicPr>
          <p:cNvPr id="55" name="Picture 54" descr="A picture containing drawing, clock&#10;&#10;Description automatically generated">
            <a:extLst>
              <a:ext uri="{FF2B5EF4-FFF2-40B4-BE49-F238E27FC236}">
                <a16:creationId xmlns:a16="http://schemas.microsoft.com/office/drawing/2014/main" id="{BABD9EAE-FCC0-8C47-9D69-184F81D2E172}"/>
              </a:ext>
            </a:extLst>
          </p:cNvPr>
          <p:cNvPicPr>
            <a:picLocks noChangeAspect="1"/>
          </p:cNvPicPr>
          <p:nvPr/>
        </p:nvPicPr>
        <p:blipFill>
          <a:blip r:embed="rId3"/>
          <a:stretch>
            <a:fillRect/>
          </a:stretch>
        </p:blipFill>
        <p:spPr>
          <a:xfrm>
            <a:off x="5924788" y="2505898"/>
            <a:ext cx="1704559" cy="1680551"/>
          </a:xfrm>
          <a:prstGeom prst="rect">
            <a:avLst/>
          </a:prstGeom>
        </p:spPr>
      </p:pic>
      <p:sp>
        <p:nvSpPr>
          <p:cNvPr id="61" name="TextBox 60">
            <a:extLst>
              <a:ext uri="{FF2B5EF4-FFF2-40B4-BE49-F238E27FC236}">
                <a16:creationId xmlns:a16="http://schemas.microsoft.com/office/drawing/2014/main" id="{8171CC09-7A6A-394F-968A-B819C66B6F28}"/>
              </a:ext>
            </a:extLst>
          </p:cNvPr>
          <p:cNvSpPr txBox="1"/>
          <p:nvPr/>
        </p:nvSpPr>
        <p:spPr>
          <a:xfrm>
            <a:off x="10266612" y="1184401"/>
            <a:ext cx="1203699" cy="287002"/>
          </a:xfrm>
          <a:prstGeom prst="rect">
            <a:avLst/>
          </a:prstGeom>
          <a:noFill/>
        </p:spPr>
        <p:txBody>
          <a:bodyPr wrap="square" rtlCol="0">
            <a:spAutoFit/>
          </a:bodyPr>
          <a:lstStyle/>
          <a:p>
            <a:pPr>
              <a:lnSpc>
                <a:spcPct val="120000"/>
              </a:lnSpc>
              <a:spcAft>
                <a:spcPts val="300"/>
              </a:spcAft>
            </a:pPr>
            <a:r>
              <a:rPr lang="en-US" sz="1100" b="1" dirty="0">
                <a:latin typeface="Avenir Next Demi Bold" panose="020B0503020202020204" pitchFamily="34" charset="0"/>
              </a:rPr>
              <a:t>Parents</a:t>
            </a:r>
          </a:p>
        </p:txBody>
      </p:sp>
      <p:sp>
        <p:nvSpPr>
          <p:cNvPr id="63" name="TextBox 62">
            <a:extLst>
              <a:ext uri="{FF2B5EF4-FFF2-40B4-BE49-F238E27FC236}">
                <a16:creationId xmlns:a16="http://schemas.microsoft.com/office/drawing/2014/main" id="{40222A40-67CE-1C4A-A318-75D189858600}"/>
              </a:ext>
            </a:extLst>
          </p:cNvPr>
          <p:cNvSpPr txBox="1"/>
          <p:nvPr/>
        </p:nvSpPr>
        <p:spPr>
          <a:xfrm>
            <a:off x="10266610" y="1514995"/>
            <a:ext cx="1203699" cy="287002"/>
          </a:xfrm>
          <a:prstGeom prst="rect">
            <a:avLst/>
          </a:prstGeom>
          <a:noFill/>
        </p:spPr>
        <p:txBody>
          <a:bodyPr wrap="square" rtlCol="0">
            <a:spAutoFit/>
          </a:bodyPr>
          <a:lstStyle/>
          <a:p>
            <a:pPr>
              <a:lnSpc>
                <a:spcPct val="120000"/>
              </a:lnSpc>
              <a:spcAft>
                <a:spcPts val="300"/>
              </a:spcAft>
            </a:pPr>
            <a:r>
              <a:rPr lang="en-US" sz="1100" b="1" dirty="0">
                <a:latin typeface="Avenir Next Demi Bold" panose="020B0503020202020204" pitchFamily="34" charset="0"/>
              </a:rPr>
              <a:t>Teachers</a:t>
            </a:r>
          </a:p>
        </p:txBody>
      </p:sp>
      <p:sp>
        <p:nvSpPr>
          <p:cNvPr id="66" name="TextBox 65">
            <a:extLst>
              <a:ext uri="{FF2B5EF4-FFF2-40B4-BE49-F238E27FC236}">
                <a16:creationId xmlns:a16="http://schemas.microsoft.com/office/drawing/2014/main" id="{E8E2A2B8-BF78-3141-A939-1F7C7B7C7A85}"/>
              </a:ext>
            </a:extLst>
          </p:cNvPr>
          <p:cNvSpPr txBox="1"/>
          <p:nvPr/>
        </p:nvSpPr>
        <p:spPr>
          <a:xfrm>
            <a:off x="10310450" y="1870537"/>
            <a:ext cx="1203699" cy="287002"/>
          </a:xfrm>
          <a:prstGeom prst="rect">
            <a:avLst/>
          </a:prstGeom>
          <a:noFill/>
        </p:spPr>
        <p:txBody>
          <a:bodyPr wrap="square" rtlCol="0">
            <a:spAutoFit/>
          </a:bodyPr>
          <a:lstStyle/>
          <a:p>
            <a:pPr>
              <a:lnSpc>
                <a:spcPct val="120000"/>
              </a:lnSpc>
              <a:spcAft>
                <a:spcPts val="300"/>
              </a:spcAft>
            </a:pPr>
            <a:r>
              <a:rPr lang="en-US" sz="1100" b="1" dirty="0">
                <a:latin typeface="Avenir Next Demi Bold" panose="020B0503020202020204" pitchFamily="34" charset="0"/>
              </a:rPr>
              <a:t>Students</a:t>
            </a:r>
          </a:p>
        </p:txBody>
      </p:sp>
      <p:sp>
        <p:nvSpPr>
          <p:cNvPr id="68" name="TextBox 67">
            <a:extLst>
              <a:ext uri="{FF2B5EF4-FFF2-40B4-BE49-F238E27FC236}">
                <a16:creationId xmlns:a16="http://schemas.microsoft.com/office/drawing/2014/main" id="{DA821AF7-184D-414D-BBA5-FA1182F7887A}"/>
              </a:ext>
            </a:extLst>
          </p:cNvPr>
          <p:cNvSpPr txBox="1"/>
          <p:nvPr/>
        </p:nvSpPr>
        <p:spPr>
          <a:xfrm>
            <a:off x="9172412" y="1044479"/>
            <a:ext cx="1203699" cy="287002"/>
          </a:xfrm>
          <a:prstGeom prst="rect">
            <a:avLst/>
          </a:prstGeom>
          <a:noFill/>
        </p:spPr>
        <p:txBody>
          <a:bodyPr wrap="square" rtlCol="0">
            <a:spAutoFit/>
          </a:bodyPr>
          <a:lstStyle/>
          <a:p>
            <a:pPr>
              <a:lnSpc>
                <a:spcPct val="120000"/>
              </a:lnSpc>
              <a:spcAft>
                <a:spcPts val="300"/>
              </a:spcAft>
            </a:pPr>
            <a:r>
              <a:rPr lang="en-US" sz="1100" b="1" dirty="0">
                <a:latin typeface="Avenir Next Demi Bold" panose="020B0503020202020204" pitchFamily="34" charset="0"/>
              </a:rPr>
              <a:t>School Admin</a:t>
            </a:r>
          </a:p>
        </p:txBody>
      </p:sp>
      <p:cxnSp>
        <p:nvCxnSpPr>
          <p:cNvPr id="86" name="Straight Arrow Connector 85">
            <a:extLst>
              <a:ext uri="{FF2B5EF4-FFF2-40B4-BE49-F238E27FC236}">
                <a16:creationId xmlns:a16="http://schemas.microsoft.com/office/drawing/2014/main" id="{ED9C15F2-B8AE-1748-8037-87C805B60C9A}"/>
              </a:ext>
            </a:extLst>
          </p:cNvPr>
          <p:cNvCxnSpPr>
            <a:cxnSpLocks/>
          </p:cNvCxnSpPr>
          <p:nvPr/>
        </p:nvCxnSpPr>
        <p:spPr>
          <a:xfrm flipV="1">
            <a:off x="5071168" y="4107381"/>
            <a:ext cx="805201" cy="104594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4DDA1D4B-6790-A240-B5E4-A150EE47D22E}"/>
              </a:ext>
            </a:extLst>
          </p:cNvPr>
          <p:cNvCxnSpPr>
            <a:cxnSpLocks/>
          </p:cNvCxnSpPr>
          <p:nvPr/>
        </p:nvCxnSpPr>
        <p:spPr>
          <a:xfrm>
            <a:off x="7649354" y="3424577"/>
            <a:ext cx="1297767" cy="28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56" name="Picture 8" descr="High school icon png download number: #14043 - Daily updated free icons and  png images for your projects. All images use to free … | School icon, Logo  ig, Png icons">
            <a:extLst>
              <a:ext uri="{FF2B5EF4-FFF2-40B4-BE49-F238E27FC236}">
                <a16:creationId xmlns:a16="http://schemas.microsoft.com/office/drawing/2014/main" id="{12781DE5-FDF6-3C43-8696-3083516E9EB8}"/>
              </a:ext>
            </a:extLst>
          </p:cNvPr>
          <p:cNvPicPr>
            <a:picLocks noChangeAspect="1" noChangeArrowheads="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9543754" y="1481847"/>
            <a:ext cx="461016" cy="461016"/>
          </a:xfrm>
          <a:prstGeom prst="rect">
            <a:avLst/>
          </a:prstGeom>
          <a:noFill/>
          <a:extLst>
            <a:ext uri="{909E8E84-426E-40DD-AFC4-6F175D3DCCD1}">
              <a14:hiddenFill xmlns:a14="http://schemas.microsoft.com/office/drawing/2010/main">
                <a:solidFill>
                  <a:srgbClr val="FFFFFF"/>
                </a:solidFill>
              </a14:hiddenFill>
            </a:ext>
          </a:extLst>
        </p:spPr>
      </p:pic>
      <p:cxnSp>
        <p:nvCxnSpPr>
          <p:cNvPr id="90" name="Straight Arrow Connector 89">
            <a:extLst>
              <a:ext uri="{FF2B5EF4-FFF2-40B4-BE49-F238E27FC236}">
                <a16:creationId xmlns:a16="http://schemas.microsoft.com/office/drawing/2014/main" id="{80094394-0E6B-8A4F-ABA2-A529B1EC589E}"/>
              </a:ext>
            </a:extLst>
          </p:cNvPr>
          <p:cNvCxnSpPr>
            <a:cxnSpLocks/>
          </p:cNvCxnSpPr>
          <p:nvPr/>
        </p:nvCxnSpPr>
        <p:spPr>
          <a:xfrm>
            <a:off x="9771812" y="1295122"/>
            <a:ext cx="2449" cy="158064"/>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E860EB41-983C-D543-8DED-39059036850D}"/>
              </a:ext>
            </a:extLst>
          </p:cNvPr>
          <p:cNvCxnSpPr>
            <a:cxnSpLocks/>
          </p:cNvCxnSpPr>
          <p:nvPr/>
        </p:nvCxnSpPr>
        <p:spPr>
          <a:xfrm flipV="1">
            <a:off x="10007781" y="1351966"/>
            <a:ext cx="270863" cy="20197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CAF594B-2E17-AD44-A441-274EB345196E}"/>
              </a:ext>
            </a:extLst>
          </p:cNvPr>
          <p:cNvCxnSpPr>
            <a:cxnSpLocks/>
            <a:endCxn id="63" idx="1"/>
          </p:cNvCxnSpPr>
          <p:nvPr/>
        </p:nvCxnSpPr>
        <p:spPr>
          <a:xfrm flipV="1">
            <a:off x="10030488" y="1658496"/>
            <a:ext cx="236122" cy="864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569E5EDB-74D7-464E-B042-B1AB587C5D3F}"/>
              </a:ext>
            </a:extLst>
          </p:cNvPr>
          <p:cNvCxnSpPr>
            <a:cxnSpLocks/>
          </p:cNvCxnSpPr>
          <p:nvPr/>
        </p:nvCxnSpPr>
        <p:spPr>
          <a:xfrm>
            <a:off x="10015482" y="1837815"/>
            <a:ext cx="315752" cy="12555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4BB9529F-49E6-8749-B329-94D979E2B219}"/>
              </a:ext>
            </a:extLst>
          </p:cNvPr>
          <p:cNvSpPr txBox="1"/>
          <p:nvPr/>
        </p:nvSpPr>
        <p:spPr>
          <a:xfrm>
            <a:off x="7411163" y="3109873"/>
            <a:ext cx="1535958" cy="251607"/>
          </a:xfrm>
          <a:prstGeom prst="rect">
            <a:avLst/>
          </a:prstGeom>
          <a:noFill/>
        </p:spPr>
        <p:txBody>
          <a:bodyPr wrap="square" rtlCol="0">
            <a:spAutoFit/>
          </a:bodyPr>
          <a:lstStyle/>
          <a:p>
            <a:pPr algn="r">
              <a:lnSpc>
                <a:spcPct val="120000"/>
              </a:lnSpc>
              <a:spcAft>
                <a:spcPts val="300"/>
              </a:spcAft>
            </a:pPr>
            <a:r>
              <a:rPr lang="en-US" sz="900" i="1" dirty="0">
                <a:latin typeface="Avenir Next" panose="020B0503020202020204" pitchFamily="34" charset="0"/>
              </a:rPr>
              <a:t>Knowah.ai/bootcamps</a:t>
            </a:r>
          </a:p>
        </p:txBody>
      </p:sp>
      <p:pic>
        <p:nvPicPr>
          <p:cNvPr id="2058" name="Picture 10" descr="Bootcamp For Entrepreneurs!">
            <a:extLst>
              <a:ext uri="{FF2B5EF4-FFF2-40B4-BE49-F238E27FC236}">
                <a16:creationId xmlns:a16="http://schemas.microsoft.com/office/drawing/2014/main" id="{24A7B1EA-64B0-0847-902B-364F1C88B484}"/>
              </a:ext>
            </a:extLst>
          </p:cNvPr>
          <p:cNvPicPr>
            <a:picLocks noChangeAspect="1" noChangeArrowheads="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9226475" y="3080200"/>
            <a:ext cx="674701" cy="620725"/>
          </a:xfrm>
          <a:prstGeom prst="rect">
            <a:avLst/>
          </a:prstGeom>
          <a:noFill/>
          <a:extLst>
            <a:ext uri="{909E8E84-426E-40DD-AFC4-6F175D3DCCD1}">
              <a14:hiddenFill xmlns:a14="http://schemas.microsoft.com/office/drawing/2010/main">
                <a:solidFill>
                  <a:srgbClr val="FFFFFF"/>
                </a:solidFill>
              </a14:hiddenFill>
            </a:ext>
          </a:extLst>
        </p:spPr>
      </p:pic>
      <p:sp>
        <p:nvSpPr>
          <p:cNvPr id="119" name="TextBox 118">
            <a:extLst>
              <a:ext uri="{FF2B5EF4-FFF2-40B4-BE49-F238E27FC236}">
                <a16:creationId xmlns:a16="http://schemas.microsoft.com/office/drawing/2014/main" id="{39E19357-2B9F-9E47-B500-0C245A6B01E5}"/>
              </a:ext>
            </a:extLst>
          </p:cNvPr>
          <p:cNvSpPr txBox="1"/>
          <p:nvPr/>
        </p:nvSpPr>
        <p:spPr>
          <a:xfrm>
            <a:off x="9173069" y="2672037"/>
            <a:ext cx="1203699" cy="287002"/>
          </a:xfrm>
          <a:prstGeom prst="rect">
            <a:avLst/>
          </a:prstGeom>
          <a:noFill/>
        </p:spPr>
        <p:txBody>
          <a:bodyPr wrap="square" rtlCol="0">
            <a:spAutoFit/>
          </a:bodyPr>
          <a:lstStyle/>
          <a:p>
            <a:pPr>
              <a:lnSpc>
                <a:spcPct val="120000"/>
              </a:lnSpc>
              <a:spcAft>
                <a:spcPts val="300"/>
              </a:spcAft>
            </a:pPr>
            <a:r>
              <a:rPr lang="en-US" sz="1100" b="1" dirty="0">
                <a:latin typeface="Avenir Next Demi Bold" panose="020B0503020202020204" pitchFamily="34" charset="0"/>
              </a:rPr>
              <a:t>Knowah Admin</a:t>
            </a:r>
          </a:p>
        </p:txBody>
      </p:sp>
      <p:cxnSp>
        <p:nvCxnSpPr>
          <p:cNvPr id="120" name="Straight Arrow Connector 119">
            <a:extLst>
              <a:ext uri="{FF2B5EF4-FFF2-40B4-BE49-F238E27FC236}">
                <a16:creationId xmlns:a16="http://schemas.microsoft.com/office/drawing/2014/main" id="{0BED12DC-E02D-AC46-836F-3DF340FACA32}"/>
              </a:ext>
            </a:extLst>
          </p:cNvPr>
          <p:cNvCxnSpPr>
            <a:cxnSpLocks/>
          </p:cNvCxnSpPr>
          <p:nvPr/>
        </p:nvCxnSpPr>
        <p:spPr>
          <a:xfrm>
            <a:off x="9641372" y="2899600"/>
            <a:ext cx="2449" cy="158064"/>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D8B55711-30AE-A34E-A248-021385D9F10D}"/>
              </a:ext>
            </a:extLst>
          </p:cNvPr>
          <p:cNvSpPr txBox="1"/>
          <p:nvPr/>
        </p:nvSpPr>
        <p:spPr>
          <a:xfrm>
            <a:off x="10043545" y="3002627"/>
            <a:ext cx="1449417" cy="287002"/>
          </a:xfrm>
          <a:prstGeom prst="rect">
            <a:avLst/>
          </a:prstGeom>
          <a:noFill/>
        </p:spPr>
        <p:txBody>
          <a:bodyPr wrap="square" rtlCol="0">
            <a:spAutoFit/>
          </a:bodyPr>
          <a:lstStyle/>
          <a:p>
            <a:pPr>
              <a:lnSpc>
                <a:spcPct val="120000"/>
              </a:lnSpc>
              <a:spcAft>
                <a:spcPts val="300"/>
              </a:spcAft>
            </a:pPr>
            <a:r>
              <a:rPr lang="en-US" sz="1100" b="1" dirty="0">
                <a:latin typeface="Avenir Next Demi Bold" panose="020B0503020202020204" pitchFamily="34" charset="0"/>
              </a:rPr>
              <a:t>Consultants/ Prof.</a:t>
            </a:r>
          </a:p>
        </p:txBody>
      </p:sp>
      <p:sp>
        <p:nvSpPr>
          <p:cNvPr id="123" name="TextBox 122">
            <a:extLst>
              <a:ext uri="{FF2B5EF4-FFF2-40B4-BE49-F238E27FC236}">
                <a16:creationId xmlns:a16="http://schemas.microsoft.com/office/drawing/2014/main" id="{B0AE48BA-DA6A-5846-95C9-4557A02CEE7B}"/>
              </a:ext>
            </a:extLst>
          </p:cNvPr>
          <p:cNvSpPr txBox="1"/>
          <p:nvPr/>
        </p:nvSpPr>
        <p:spPr>
          <a:xfrm>
            <a:off x="10039227" y="3358169"/>
            <a:ext cx="1203699" cy="287002"/>
          </a:xfrm>
          <a:prstGeom prst="rect">
            <a:avLst/>
          </a:prstGeom>
          <a:noFill/>
        </p:spPr>
        <p:txBody>
          <a:bodyPr wrap="square" rtlCol="0">
            <a:spAutoFit/>
          </a:bodyPr>
          <a:lstStyle/>
          <a:p>
            <a:pPr>
              <a:lnSpc>
                <a:spcPct val="120000"/>
              </a:lnSpc>
              <a:spcAft>
                <a:spcPts val="300"/>
              </a:spcAft>
            </a:pPr>
            <a:r>
              <a:rPr lang="en-US" sz="1100" b="1" dirty="0">
                <a:latin typeface="Avenir Next Demi Bold" panose="020B0503020202020204" pitchFamily="34" charset="0"/>
              </a:rPr>
              <a:t>Students</a:t>
            </a:r>
          </a:p>
        </p:txBody>
      </p:sp>
      <p:sp>
        <p:nvSpPr>
          <p:cNvPr id="125" name="TextBox 124">
            <a:extLst>
              <a:ext uri="{FF2B5EF4-FFF2-40B4-BE49-F238E27FC236}">
                <a16:creationId xmlns:a16="http://schemas.microsoft.com/office/drawing/2014/main" id="{D775EDE7-3C67-E741-92D8-BD310FA547DB}"/>
              </a:ext>
            </a:extLst>
          </p:cNvPr>
          <p:cNvSpPr txBox="1"/>
          <p:nvPr/>
        </p:nvSpPr>
        <p:spPr>
          <a:xfrm>
            <a:off x="10039227" y="3557144"/>
            <a:ext cx="1138037" cy="233910"/>
          </a:xfrm>
          <a:prstGeom prst="rect">
            <a:avLst/>
          </a:prstGeom>
          <a:noFill/>
        </p:spPr>
        <p:txBody>
          <a:bodyPr wrap="square" rtlCol="0">
            <a:spAutoFit/>
          </a:bodyPr>
          <a:lstStyle/>
          <a:p>
            <a:pPr>
              <a:lnSpc>
                <a:spcPct val="120000"/>
              </a:lnSpc>
              <a:spcAft>
                <a:spcPts val="300"/>
              </a:spcAft>
            </a:pPr>
            <a:r>
              <a:rPr lang="en-US" sz="800" i="1" dirty="0">
                <a:latin typeface="Avenir Next" panose="020B0503020202020204" pitchFamily="34" charset="0"/>
              </a:rPr>
              <a:t>Grade 12 complete</a:t>
            </a:r>
          </a:p>
        </p:txBody>
      </p:sp>
      <p:sp>
        <p:nvSpPr>
          <p:cNvPr id="126" name="TextBox 125">
            <a:extLst>
              <a:ext uri="{FF2B5EF4-FFF2-40B4-BE49-F238E27FC236}">
                <a16:creationId xmlns:a16="http://schemas.microsoft.com/office/drawing/2014/main" id="{2425DA7D-0DCD-7B4A-9AB5-351D8F439157}"/>
              </a:ext>
            </a:extLst>
          </p:cNvPr>
          <p:cNvSpPr txBox="1"/>
          <p:nvPr/>
        </p:nvSpPr>
        <p:spPr>
          <a:xfrm>
            <a:off x="10054867" y="3691350"/>
            <a:ext cx="1260448" cy="233910"/>
          </a:xfrm>
          <a:prstGeom prst="rect">
            <a:avLst/>
          </a:prstGeom>
          <a:noFill/>
        </p:spPr>
        <p:txBody>
          <a:bodyPr wrap="square" rtlCol="0">
            <a:spAutoFit/>
          </a:bodyPr>
          <a:lstStyle/>
          <a:p>
            <a:pPr>
              <a:lnSpc>
                <a:spcPct val="120000"/>
              </a:lnSpc>
              <a:spcAft>
                <a:spcPts val="300"/>
              </a:spcAft>
            </a:pPr>
            <a:r>
              <a:rPr lang="en-US" sz="800" i="1" dirty="0">
                <a:latin typeface="Avenir Next" panose="020B0503020202020204" pitchFamily="34" charset="0"/>
              </a:rPr>
              <a:t>Bachelor’s 2</a:t>
            </a:r>
            <a:r>
              <a:rPr lang="en-US" sz="800" i="1" baseline="30000" dirty="0">
                <a:latin typeface="Avenir Next" panose="020B0503020202020204" pitchFamily="34" charset="0"/>
              </a:rPr>
              <a:t>nd</a:t>
            </a:r>
            <a:r>
              <a:rPr lang="en-US" sz="800" i="1" dirty="0">
                <a:latin typeface="Avenir Next" panose="020B0503020202020204" pitchFamily="34" charset="0"/>
              </a:rPr>
              <a:t> year</a:t>
            </a:r>
          </a:p>
        </p:txBody>
      </p:sp>
      <p:sp>
        <p:nvSpPr>
          <p:cNvPr id="127" name="TextBox 126">
            <a:extLst>
              <a:ext uri="{FF2B5EF4-FFF2-40B4-BE49-F238E27FC236}">
                <a16:creationId xmlns:a16="http://schemas.microsoft.com/office/drawing/2014/main" id="{66E97613-6660-A147-BA7F-DFC733A2A271}"/>
              </a:ext>
            </a:extLst>
          </p:cNvPr>
          <p:cNvSpPr txBox="1"/>
          <p:nvPr/>
        </p:nvSpPr>
        <p:spPr>
          <a:xfrm>
            <a:off x="10039227" y="3827766"/>
            <a:ext cx="1980810" cy="233910"/>
          </a:xfrm>
          <a:prstGeom prst="rect">
            <a:avLst/>
          </a:prstGeom>
          <a:noFill/>
        </p:spPr>
        <p:txBody>
          <a:bodyPr wrap="square" rtlCol="0">
            <a:spAutoFit/>
          </a:bodyPr>
          <a:lstStyle/>
          <a:p>
            <a:pPr>
              <a:lnSpc>
                <a:spcPct val="120000"/>
              </a:lnSpc>
              <a:spcAft>
                <a:spcPts val="300"/>
              </a:spcAft>
            </a:pPr>
            <a:r>
              <a:rPr lang="en-US" sz="800" i="1" dirty="0">
                <a:latin typeface="Avenir Next" panose="020B0503020202020204" pitchFamily="34" charset="0"/>
              </a:rPr>
              <a:t>Master’s completed</a:t>
            </a:r>
          </a:p>
        </p:txBody>
      </p:sp>
      <p:cxnSp>
        <p:nvCxnSpPr>
          <p:cNvPr id="128" name="Straight Connector 127">
            <a:extLst>
              <a:ext uri="{FF2B5EF4-FFF2-40B4-BE49-F238E27FC236}">
                <a16:creationId xmlns:a16="http://schemas.microsoft.com/office/drawing/2014/main" id="{E89EC07D-FA32-4E4C-872B-2A40DD51E9FC}"/>
              </a:ext>
            </a:extLst>
          </p:cNvPr>
          <p:cNvCxnSpPr>
            <a:cxnSpLocks/>
            <a:endCxn id="121" idx="1"/>
          </p:cNvCxnSpPr>
          <p:nvPr/>
        </p:nvCxnSpPr>
        <p:spPr>
          <a:xfrm flipV="1">
            <a:off x="9889352" y="3146128"/>
            <a:ext cx="154193" cy="9673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B62C56B1-321B-8846-A374-5AC565AC7FB1}"/>
              </a:ext>
            </a:extLst>
          </p:cNvPr>
          <p:cNvCxnSpPr>
            <a:cxnSpLocks/>
          </p:cNvCxnSpPr>
          <p:nvPr/>
        </p:nvCxnSpPr>
        <p:spPr>
          <a:xfrm>
            <a:off x="9893931" y="3475575"/>
            <a:ext cx="145296" cy="7440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3" name="Rounded Rectangle 132">
            <a:extLst>
              <a:ext uri="{FF2B5EF4-FFF2-40B4-BE49-F238E27FC236}">
                <a16:creationId xmlns:a16="http://schemas.microsoft.com/office/drawing/2014/main" id="{76A46692-F9C8-6E4F-B0C5-9A35A21C72C7}"/>
              </a:ext>
            </a:extLst>
          </p:cNvPr>
          <p:cNvSpPr/>
          <p:nvPr/>
        </p:nvSpPr>
        <p:spPr>
          <a:xfrm>
            <a:off x="9230613" y="4556615"/>
            <a:ext cx="2132912" cy="1194015"/>
          </a:xfrm>
          <a:prstGeom prst="roundRect">
            <a:avLst>
              <a:gd name="adj" fmla="val 9613"/>
            </a:avLst>
          </a:prstGeom>
          <a:solidFill>
            <a:schemeClr val="accent2">
              <a:lumMod val="60000"/>
              <a:lumOff val="4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TextBox 135">
            <a:extLst>
              <a:ext uri="{FF2B5EF4-FFF2-40B4-BE49-F238E27FC236}">
                <a16:creationId xmlns:a16="http://schemas.microsoft.com/office/drawing/2014/main" id="{35BF2A25-84D3-A743-9EB9-C837F62E10B2}"/>
              </a:ext>
            </a:extLst>
          </p:cNvPr>
          <p:cNvSpPr txBox="1"/>
          <p:nvPr/>
        </p:nvSpPr>
        <p:spPr>
          <a:xfrm>
            <a:off x="10319210" y="5319219"/>
            <a:ext cx="1203699" cy="287002"/>
          </a:xfrm>
          <a:prstGeom prst="rect">
            <a:avLst/>
          </a:prstGeom>
          <a:noFill/>
        </p:spPr>
        <p:txBody>
          <a:bodyPr wrap="square" rtlCol="0">
            <a:spAutoFit/>
          </a:bodyPr>
          <a:lstStyle/>
          <a:p>
            <a:pPr>
              <a:lnSpc>
                <a:spcPct val="120000"/>
              </a:lnSpc>
              <a:spcAft>
                <a:spcPts val="300"/>
              </a:spcAft>
            </a:pPr>
            <a:r>
              <a:rPr lang="en-US" sz="1100" b="1" dirty="0">
                <a:latin typeface="Avenir Next Demi Bold" panose="020B0503020202020204" pitchFamily="34" charset="0"/>
              </a:rPr>
              <a:t>Students</a:t>
            </a:r>
          </a:p>
        </p:txBody>
      </p:sp>
      <p:sp>
        <p:nvSpPr>
          <p:cNvPr id="137" name="TextBox 136">
            <a:extLst>
              <a:ext uri="{FF2B5EF4-FFF2-40B4-BE49-F238E27FC236}">
                <a16:creationId xmlns:a16="http://schemas.microsoft.com/office/drawing/2014/main" id="{59160286-E534-1642-81B9-325567EDD0BF}"/>
              </a:ext>
            </a:extLst>
          </p:cNvPr>
          <p:cNvSpPr txBox="1"/>
          <p:nvPr/>
        </p:nvSpPr>
        <p:spPr>
          <a:xfrm>
            <a:off x="9238073" y="4564336"/>
            <a:ext cx="2008567" cy="287002"/>
          </a:xfrm>
          <a:prstGeom prst="rect">
            <a:avLst/>
          </a:prstGeom>
          <a:noFill/>
        </p:spPr>
        <p:txBody>
          <a:bodyPr wrap="square" rtlCol="0">
            <a:spAutoFit/>
          </a:bodyPr>
          <a:lstStyle/>
          <a:p>
            <a:pPr>
              <a:lnSpc>
                <a:spcPct val="120000"/>
              </a:lnSpc>
              <a:spcAft>
                <a:spcPts val="300"/>
              </a:spcAft>
            </a:pPr>
            <a:r>
              <a:rPr lang="en-US" sz="1100" b="1" dirty="0">
                <a:latin typeface="Avenir Next Demi Bold" panose="020B0503020202020204" pitchFamily="34" charset="0"/>
              </a:rPr>
              <a:t>University/ Knowah Admin</a:t>
            </a:r>
          </a:p>
        </p:txBody>
      </p:sp>
      <p:pic>
        <p:nvPicPr>
          <p:cNvPr id="138" name="Picture 8" descr="High school icon png download number: #14043 - Daily updated free icons and  png images for your projects. All images use to free … | School icon, Logo  ig, Png icons">
            <a:extLst>
              <a:ext uri="{FF2B5EF4-FFF2-40B4-BE49-F238E27FC236}">
                <a16:creationId xmlns:a16="http://schemas.microsoft.com/office/drawing/2014/main" id="{76300670-0A28-3A4E-A18B-0CB31C4B1C87}"/>
              </a:ext>
            </a:extLst>
          </p:cNvPr>
          <p:cNvPicPr>
            <a:picLocks noChangeAspect="1" noChangeArrowheads="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9609415" y="5001704"/>
            <a:ext cx="461016" cy="461016"/>
          </a:xfrm>
          <a:prstGeom prst="rect">
            <a:avLst/>
          </a:prstGeom>
          <a:noFill/>
          <a:extLst>
            <a:ext uri="{909E8E84-426E-40DD-AFC4-6F175D3DCCD1}">
              <a14:hiddenFill xmlns:a14="http://schemas.microsoft.com/office/drawing/2010/main">
                <a:solidFill>
                  <a:srgbClr val="FFFFFF"/>
                </a:solidFill>
              </a14:hiddenFill>
            </a:ext>
          </a:extLst>
        </p:spPr>
      </p:pic>
      <p:cxnSp>
        <p:nvCxnSpPr>
          <p:cNvPr id="139" name="Straight Arrow Connector 138">
            <a:extLst>
              <a:ext uri="{FF2B5EF4-FFF2-40B4-BE49-F238E27FC236}">
                <a16:creationId xmlns:a16="http://schemas.microsoft.com/office/drawing/2014/main" id="{4C96CB7C-F618-EE44-9C69-6530F6FC73E1}"/>
              </a:ext>
            </a:extLst>
          </p:cNvPr>
          <p:cNvCxnSpPr>
            <a:cxnSpLocks/>
          </p:cNvCxnSpPr>
          <p:nvPr/>
        </p:nvCxnSpPr>
        <p:spPr>
          <a:xfrm>
            <a:off x="9837473" y="4814979"/>
            <a:ext cx="2449" cy="158064"/>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AF26E33C-413D-A448-A48B-1342F97945CA}"/>
              </a:ext>
            </a:extLst>
          </p:cNvPr>
          <p:cNvCxnSpPr>
            <a:cxnSpLocks/>
          </p:cNvCxnSpPr>
          <p:nvPr/>
        </p:nvCxnSpPr>
        <p:spPr>
          <a:xfrm>
            <a:off x="10081143" y="5357672"/>
            <a:ext cx="294968" cy="1050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69203B15-1B91-EE4B-9484-1575F3A19E7D}"/>
              </a:ext>
            </a:extLst>
          </p:cNvPr>
          <p:cNvSpPr txBox="1"/>
          <p:nvPr/>
        </p:nvSpPr>
        <p:spPr>
          <a:xfrm>
            <a:off x="7817099" y="5127109"/>
            <a:ext cx="1312124" cy="456279"/>
          </a:xfrm>
          <a:prstGeom prst="rect">
            <a:avLst/>
          </a:prstGeom>
          <a:noFill/>
        </p:spPr>
        <p:txBody>
          <a:bodyPr wrap="square" rtlCol="0">
            <a:spAutoFit/>
          </a:bodyPr>
          <a:lstStyle/>
          <a:p>
            <a:pPr algn="r">
              <a:lnSpc>
                <a:spcPct val="120000"/>
              </a:lnSpc>
              <a:spcAft>
                <a:spcPts val="300"/>
              </a:spcAft>
            </a:pPr>
            <a:r>
              <a:rPr lang="en-US" sz="900" i="1" dirty="0">
                <a:latin typeface="Avenir Next" panose="020B0503020202020204" pitchFamily="34" charset="0"/>
              </a:rPr>
              <a:t>Knowah.ai/e-degrees</a:t>
            </a:r>
          </a:p>
          <a:p>
            <a:pPr algn="r">
              <a:lnSpc>
                <a:spcPct val="120000"/>
              </a:lnSpc>
              <a:spcAft>
                <a:spcPts val="300"/>
              </a:spcAft>
            </a:pPr>
            <a:r>
              <a:rPr lang="en-US" sz="900" i="1" dirty="0">
                <a:latin typeface="Avenir Next" panose="020B0503020202020204" pitchFamily="34" charset="0"/>
              </a:rPr>
              <a:t>BBA, MBA</a:t>
            </a:r>
          </a:p>
        </p:txBody>
      </p:sp>
      <p:sp>
        <p:nvSpPr>
          <p:cNvPr id="145" name="TextBox 144">
            <a:extLst>
              <a:ext uri="{FF2B5EF4-FFF2-40B4-BE49-F238E27FC236}">
                <a16:creationId xmlns:a16="http://schemas.microsoft.com/office/drawing/2014/main" id="{FE96D00D-F573-B042-B0F0-323BAC7FF555}"/>
              </a:ext>
            </a:extLst>
          </p:cNvPr>
          <p:cNvSpPr txBox="1"/>
          <p:nvPr/>
        </p:nvSpPr>
        <p:spPr>
          <a:xfrm>
            <a:off x="10284432" y="4893789"/>
            <a:ext cx="1449417" cy="287002"/>
          </a:xfrm>
          <a:prstGeom prst="rect">
            <a:avLst/>
          </a:prstGeom>
          <a:noFill/>
        </p:spPr>
        <p:txBody>
          <a:bodyPr wrap="square" rtlCol="0">
            <a:spAutoFit/>
          </a:bodyPr>
          <a:lstStyle/>
          <a:p>
            <a:pPr>
              <a:lnSpc>
                <a:spcPct val="120000"/>
              </a:lnSpc>
              <a:spcAft>
                <a:spcPts val="300"/>
              </a:spcAft>
            </a:pPr>
            <a:r>
              <a:rPr lang="en-US" sz="1100" b="1" dirty="0">
                <a:latin typeface="Avenir Next Demi Bold" panose="020B0503020202020204" pitchFamily="34" charset="0"/>
              </a:rPr>
              <a:t>Professors</a:t>
            </a:r>
          </a:p>
        </p:txBody>
      </p:sp>
      <p:cxnSp>
        <p:nvCxnSpPr>
          <p:cNvPr id="146" name="Straight Connector 145">
            <a:extLst>
              <a:ext uri="{FF2B5EF4-FFF2-40B4-BE49-F238E27FC236}">
                <a16:creationId xmlns:a16="http://schemas.microsoft.com/office/drawing/2014/main" id="{073CD72C-523A-AB4C-89E3-F59AC231A1B8}"/>
              </a:ext>
            </a:extLst>
          </p:cNvPr>
          <p:cNvCxnSpPr>
            <a:cxnSpLocks/>
          </p:cNvCxnSpPr>
          <p:nvPr/>
        </p:nvCxnSpPr>
        <p:spPr>
          <a:xfrm flipV="1">
            <a:off x="10046365" y="5037290"/>
            <a:ext cx="238067" cy="13196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8933519E-E059-024A-9745-31951731AD7F}"/>
              </a:ext>
            </a:extLst>
          </p:cNvPr>
          <p:cNvSpPr txBox="1"/>
          <p:nvPr/>
        </p:nvSpPr>
        <p:spPr>
          <a:xfrm>
            <a:off x="681012" y="4607077"/>
            <a:ext cx="4049963" cy="957185"/>
          </a:xfrm>
          <a:prstGeom prst="rect">
            <a:avLst/>
          </a:prstGeom>
          <a:noFill/>
        </p:spPr>
        <p:txBody>
          <a:bodyPr wrap="square" rtlCol="0">
            <a:spAutoFit/>
          </a:bodyPr>
          <a:lstStyle/>
          <a:p>
            <a:pPr>
              <a:lnSpc>
                <a:spcPct val="120000"/>
              </a:lnSpc>
              <a:spcAft>
                <a:spcPts val="300"/>
              </a:spcAft>
            </a:pPr>
            <a:r>
              <a:rPr lang="en-US" sz="1100" b="1" dirty="0">
                <a:latin typeface="Avenir Next Demi Bold" panose="020B0503020202020204" pitchFamily="34" charset="0"/>
              </a:rPr>
              <a:t>Universities/ Corporates/ Individual Admin</a:t>
            </a:r>
          </a:p>
          <a:p>
            <a:pPr marL="171450" indent="-171450">
              <a:lnSpc>
                <a:spcPct val="120000"/>
              </a:lnSpc>
              <a:spcAft>
                <a:spcPts val="300"/>
              </a:spcAft>
              <a:buFont typeface="Arial" panose="020B0604020202020204" pitchFamily="34" charset="0"/>
              <a:buChar char="•"/>
            </a:pPr>
            <a:r>
              <a:rPr lang="en-US" sz="1000" dirty="0">
                <a:latin typeface="Avenir Next" panose="020B0503020202020204" pitchFamily="34" charset="0"/>
              </a:rPr>
              <a:t>Launch Career Tracks, bootcamps &amp; individual courses</a:t>
            </a:r>
          </a:p>
          <a:p>
            <a:pPr marL="171450" indent="-171450">
              <a:lnSpc>
                <a:spcPct val="120000"/>
              </a:lnSpc>
              <a:spcAft>
                <a:spcPts val="300"/>
              </a:spcAft>
              <a:buFont typeface="Arial" panose="020B0604020202020204" pitchFamily="34" charset="0"/>
              <a:buChar char="•"/>
            </a:pPr>
            <a:r>
              <a:rPr lang="en-US" sz="1000" dirty="0">
                <a:latin typeface="Avenir Next" panose="020B0503020202020204" pitchFamily="34" charset="0"/>
              </a:rPr>
              <a:t>Select teachers/ consultant for career tracks/ courses</a:t>
            </a:r>
          </a:p>
          <a:p>
            <a:pPr marL="171450" indent="-171450">
              <a:lnSpc>
                <a:spcPct val="120000"/>
              </a:lnSpc>
              <a:spcAft>
                <a:spcPts val="300"/>
              </a:spcAft>
              <a:buFont typeface="Arial" panose="020B0604020202020204" pitchFamily="34" charset="0"/>
              <a:buChar char="•"/>
            </a:pPr>
            <a:r>
              <a:rPr lang="en-US" sz="1000" dirty="0">
                <a:latin typeface="Avenir Next" panose="020B0503020202020204" pitchFamily="34" charset="0"/>
              </a:rPr>
              <a:t>Generate Career Certificates to students on completion</a:t>
            </a:r>
          </a:p>
        </p:txBody>
      </p:sp>
      <p:sp>
        <p:nvSpPr>
          <p:cNvPr id="148" name="TextBox 147">
            <a:extLst>
              <a:ext uri="{FF2B5EF4-FFF2-40B4-BE49-F238E27FC236}">
                <a16:creationId xmlns:a16="http://schemas.microsoft.com/office/drawing/2014/main" id="{CB39DAF2-E9FA-9C47-8D9E-F954BF5C7763}"/>
              </a:ext>
            </a:extLst>
          </p:cNvPr>
          <p:cNvSpPr txBox="1"/>
          <p:nvPr/>
        </p:nvSpPr>
        <p:spPr>
          <a:xfrm>
            <a:off x="640010" y="1149583"/>
            <a:ext cx="4137252" cy="1141851"/>
          </a:xfrm>
          <a:prstGeom prst="rect">
            <a:avLst/>
          </a:prstGeom>
          <a:noFill/>
        </p:spPr>
        <p:txBody>
          <a:bodyPr wrap="square" rtlCol="0">
            <a:spAutoFit/>
          </a:bodyPr>
          <a:lstStyle/>
          <a:p>
            <a:pPr>
              <a:lnSpc>
                <a:spcPct val="120000"/>
              </a:lnSpc>
              <a:spcAft>
                <a:spcPts val="300"/>
              </a:spcAft>
            </a:pPr>
            <a:r>
              <a:rPr lang="en-US" sz="1100" b="1" dirty="0">
                <a:latin typeface="Avenir Next Demi Bold" panose="020B0503020202020204" pitchFamily="34" charset="0"/>
              </a:rPr>
              <a:t>Knowah Admin</a:t>
            </a:r>
          </a:p>
          <a:p>
            <a:pPr marL="171450" indent="-171450">
              <a:lnSpc>
                <a:spcPct val="120000"/>
              </a:lnSpc>
              <a:spcAft>
                <a:spcPts val="300"/>
              </a:spcAft>
              <a:buFont typeface="Arial" panose="020B0604020202020204" pitchFamily="34" charset="0"/>
              <a:buChar char="•"/>
            </a:pPr>
            <a:r>
              <a:rPr lang="en-US" sz="1000" dirty="0">
                <a:latin typeface="Avenir Next" panose="020B0503020202020204" pitchFamily="34" charset="0"/>
              </a:rPr>
              <a:t>Manage (Add, update or delete) universities, school communities, individuals, teachers &amp; career tracks</a:t>
            </a:r>
          </a:p>
          <a:p>
            <a:pPr marL="171450" indent="-171450">
              <a:lnSpc>
                <a:spcPct val="120000"/>
              </a:lnSpc>
              <a:spcAft>
                <a:spcPts val="300"/>
              </a:spcAft>
              <a:buFont typeface="Arial" panose="020B0604020202020204" pitchFamily="34" charset="0"/>
              <a:buChar char="•"/>
            </a:pPr>
            <a:r>
              <a:rPr lang="en-US" sz="1000" dirty="0">
                <a:latin typeface="Avenir Next" panose="020B0503020202020204" pitchFamily="34" charset="0"/>
              </a:rPr>
              <a:t>Generate high school certificate alongside partner school</a:t>
            </a:r>
          </a:p>
          <a:p>
            <a:pPr marL="171450" indent="-171450">
              <a:lnSpc>
                <a:spcPct val="120000"/>
              </a:lnSpc>
              <a:spcAft>
                <a:spcPts val="300"/>
              </a:spcAft>
              <a:buFont typeface="Arial" panose="020B0604020202020204" pitchFamily="34" charset="0"/>
              <a:buChar char="•"/>
            </a:pPr>
            <a:r>
              <a:rPr lang="en-US" sz="1000" dirty="0">
                <a:latin typeface="Avenir Next" panose="020B0503020202020204" pitchFamily="34" charset="0"/>
              </a:rPr>
              <a:t>Manage overall school performance reports</a:t>
            </a:r>
          </a:p>
        </p:txBody>
      </p:sp>
      <p:cxnSp>
        <p:nvCxnSpPr>
          <p:cNvPr id="151" name="Straight Arrow Connector 150">
            <a:extLst>
              <a:ext uri="{FF2B5EF4-FFF2-40B4-BE49-F238E27FC236}">
                <a16:creationId xmlns:a16="http://schemas.microsoft.com/office/drawing/2014/main" id="{01CBCFFE-CE30-4044-84CE-409C50AF0CE5}"/>
              </a:ext>
            </a:extLst>
          </p:cNvPr>
          <p:cNvCxnSpPr>
            <a:cxnSpLocks/>
          </p:cNvCxnSpPr>
          <p:nvPr/>
        </p:nvCxnSpPr>
        <p:spPr>
          <a:xfrm>
            <a:off x="4806354" y="3427396"/>
            <a:ext cx="1037160"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13C3AD06-CB23-C04B-98B4-74DE20B42C5C}"/>
              </a:ext>
            </a:extLst>
          </p:cNvPr>
          <p:cNvSpPr txBox="1"/>
          <p:nvPr/>
        </p:nvSpPr>
        <p:spPr>
          <a:xfrm>
            <a:off x="681012" y="2837235"/>
            <a:ext cx="4141538" cy="1180323"/>
          </a:xfrm>
          <a:prstGeom prst="rect">
            <a:avLst/>
          </a:prstGeom>
          <a:noFill/>
        </p:spPr>
        <p:txBody>
          <a:bodyPr wrap="square" rtlCol="0">
            <a:spAutoFit/>
          </a:bodyPr>
          <a:lstStyle/>
          <a:p>
            <a:pPr>
              <a:lnSpc>
                <a:spcPct val="120000"/>
              </a:lnSpc>
              <a:spcAft>
                <a:spcPts val="300"/>
              </a:spcAft>
            </a:pPr>
            <a:r>
              <a:rPr lang="en-US" sz="1100" b="1" dirty="0">
                <a:latin typeface="Avenir Next Demi Bold" panose="020B0503020202020204" pitchFamily="34" charset="0"/>
              </a:rPr>
              <a:t>School Admin</a:t>
            </a:r>
          </a:p>
          <a:p>
            <a:pPr marL="171450" indent="-171450">
              <a:lnSpc>
                <a:spcPct val="120000"/>
              </a:lnSpc>
              <a:spcAft>
                <a:spcPts val="300"/>
              </a:spcAft>
              <a:buFont typeface="Arial" panose="020B0604020202020204" pitchFamily="34" charset="0"/>
              <a:buChar char="•"/>
            </a:pPr>
            <a:r>
              <a:rPr lang="en-US" sz="1000" dirty="0">
                <a:latin typeface="Avenir Next" panose="020B0503020202020204" pitchFamily="34" charset="0"/>
              </a:rPr>
              <a:t>Manage student enrolments, teachers, parents &amp; multiple events</a:t>
            </a:r>
          </a:p>
          <a:p>
            <a:pPr marL="171450" indent="-171450">
              <a:lnSpc>
                <a:spcPct val="120000"/>
              </a:lnSpc>
              <a:spcAft>
                <a:spcPts val="300"/>
              </a:spcAft>
              <a:buFont typeface="Arial" panose="020B0604020202020204" pitchFamily="34" charset="0"/>
              <a:buChar char="•"/>
            </a:pPr>
            <a:r>
              <a:rPr lang="en-US" sz="1000" dirty="0">
                <a:latin typeface="Avenir Next" panose="020B0503020202020204" pitchFamily="34" charset="0"/>
              </a:rPr>
              <a:t>Generate performance reports &amp; high school diploma certificate</a:t>
            </a:r>
          </a:p>
          <a:p>
            <a:pPr marL="171450" indent="-171450">
              <a:lnSpc>
                <a:spcPct val="120000"/>
              </a:lnSpc>
              <a:spcAft>
                <a:spcPts val="300"/>
              </a:spcAft>
              <a:buFont typeface="Arial" panose="020B0604020202020204" pitchFamily="34" charset="0"/>
              <a:buChar char="•"/>
            </a:pPr>
            <a:r>
              <a:rPr lang="en-US" sz="1000" dirty="0">
                <a:latin typeface="Avenir Next" panose="020B0503020202020204" pitchFamily="34" charset="0"/>
              </a:rPr>
              <a:t>Allocate career tracks and other regular courses</a:t>
            </a:r>
          </a:p>
          <a:p>
            <a:pPr marL="171450" indent="-171450">
              <a:lnSpc>
                <a:spcPct val="120000"/>
              </a:lnSpc>
              <a:spcAft>
                <a:spcPts val="300"/>
              </a:spcAft>
              <a:buFont typeface="Arial" panose="020B0604020202020204" pitchFamily="34" charset="0"/>
              <a:buChar char="•"/>
            </a:pPr>
            <a:r>
              <a:rPr lang="en-US" sz="1000" dirty="0">
                <a:latin typeface="Avenir Next" panose="020B0503020202020204" pitchFamily="34" charset="0"/>
              </a:rPr>
              <a:t>Manage fees and other financial transactions</a:t>
            </a:r>
          </a:p>
        </p:txBody>
      </p:sp>
      <p:cxnSp>
        <p:nvCxnSpPr>
          <p:cNvPr id="52" name="Straight Connector 51">
            <a:extLst>
              <a:ext uri="{FF2B5EF4-FFF2-40B4-BE49-F238E27FC236}">
                <a16:creationId xmlns:a16="http://schemas.microsoft.com/office/drawing/2014/main" id="{6D50493F-14F9-8642-BD47-F190B931028E}"/>
              </a:ext>
            </a:extLst>
          </p:cNvPr>
          <p:cNvCxnSpPr>
            <a:cxnSpLocks/>
          </p:cNvCxnSpPr>
          <p:nvPr/>
        </p:nvCxnSpPr>
        <p:spPr>
          <a:xfrm>
            <a:off x="4822550" y="1702381"/>
            <a:ext cx="24924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57B1237-386C-6D40-BF4C-71F792997A11}"/>
              </a:ext>
            </a:extLst>
          </p:cNvPr>
          <p:cNvCxnSpPr>
            <a:cxnSpLocks/>
          </p:cNvCxnSpPr>
          <p:nvPr/>
        </p:nvCxnSpPr>
        <p:spPr>
          <a:xfrm>
            <a:off x="4822550" y="5140819"/>
            <a:ext cx="24924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7D7D1E2-514B-8E4A-8128-63A79EDECDED}"/>
              </a:ext>
            </a:extLst>
          </p:cNvPr>
          <p:cNvCxnSpPr>
            <a:cxnSpLocks/>
          </p:cNvCxnSpPr>
          <p:nvPr/>
        </p:nvCxnSpPr>
        <p:spPr>
          <a:xfrm>
            <a:off x="5070757" y="1686023"/>
            <a:ext cx="734265" cy="93577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69166DD-B984-F44F-A4BA-690D317DCB60}"/>
              </a:ext>
            </a:extLst>
          </p:cNvPr>
          <p:cNvCxnSpPr>
            <a:cxnSpLocks/>
          </p:cNvCxnSpPr>
          <p:nvPr/>
        </p:nvCxnSpPr>
        <p:spPr>
          <a:xfrm>
            <a:off x="8240618" y="1604796"/>
            <a:ext cx="70650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DD01A01A-6025-A14A-89D3-1A779C49F384}"/>
              </a:ext>
            </a:extLst>
          </p:cNvPr>
          <p:cNvCxnSpPr>
            <a:cxnSpLocks/>
          </p:cNvCxnSpPr>
          <p:nvPr/>
        </p:nvCxnSpPr>
        <p:spPr>
          <a:xfrm>
            <a:off x="8342978" y="5102893"/>
            <a:ext cx="68980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C73CAED-E1C2-2847-945B-4F64D9504039}"/>
              </a:ext>
            </a:extLst>
          </p:cNvPr>
          <p:cNvCxnSpPr>
            <a:cxnSpLocks/>
          </p:cNvCxnSpPr>
          <p:nvPr/>
        </p:nvCxnSpPr>
        <p:spPr>
          <a:xfrm flipH="1">
            <a:off x="7710621" y="1604796"/>
            <a:ext cx="523652" cy="9011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0DE4F6E-F825-D04C-8A93-7E729E599278}"/>
              </a:ext>
            </a:extLst>
          </p:cNvPr>
          <p:cNvCxnSpPr>
            <a:cxnSpLocks/>
          </p:cNvCxnSpPr>
          <p:nvPr/>
        </p:nvCxnSpPr>
        <p:spPr>
          <a:xfrm>
            <a:off x="7710621" y="4156526"/>
            <a:ext cx="621645" cy="9463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A3525E10-FEBA-D84D-B6E1-EB93F675AA5D}"/>
              </a:ext>
            </a:extLst>
          </p:cNvPr>
          <p:cNvSpPr txBox="1"/>
          <p:nvPr/>
        </p:nvSpPr>
        <p:spPr>
          <a:xfrm>
            <a:off x="7309882" y="1305965"/>
            <a:ext cx="1738520" cy="251607"/>
          </a:xfrm>
          <a:prstGeom prst="rect">
            <a:avLst/>
          </a:prstGeom>
          <a:noFill/>
        </p:spPr>
        <p:txBody>
          <a:bodyPr wrap="square" rtlCol="0">
            <a:spAutoFit/>
          </a:bodyPr>
          <a:lstStyle/>
          <a:p>
            <a:pPr algn="r">
              <a:lnSpc>
                <a:spcPct val="120000"/>
              </a:lnSpc>
              <a:spcAft>
                <a:spcPts val="300"/>
              </a:spcAft>
            </a:pPr>
            <a:r>
              <a:rPr lang="en-US" sz="900" i="1" dirty="0">
                <a:latin typeface="Avenir Next" panose="020B0503020202020204" pitchFamily="34" charset="0"/>
              </a:rPr>
              <a:t>Knowah.ai/&lt;schoolname&gt;</a:t>
            </a:r>
          </a:p>
        </p:txBody>
      </p:sp>
    </p:spTree>
    <p:extLst>
      <p:ext uri="{BB962C8B-B14F-4D97-AF65-F5344CB8AC3E}">
        <p14:creationId xmlns:p14="http://schemas.microsoft.com/office/powerpoint/2010/main" val="1119899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3377717-665D-8844-B19C-54559759F2CF}"/>
              </a:ext>
            </a:extLst>
          </p:cNvPr>
          <p:cNvSpPr txBox="1"/>
          <p:nvPr/>
        </p:nvSpPr>
        <p:spPr>
          <a:xfrm>
            <a:off x="163349" y="175695"/>
            <a:ext cx="8606077" cy="584775"/>
          </a:xfrm>
          <a:prstGeom prst="rect">
            <a:avLst/>
          </a:prstGeom>
          <a:noFill/>
        </p:spPr>
        <p:txBody>
          <a:bodyPr wrap="square" rtlCol="0">
            <a:spAutoFit/>
          </a:bodyPr>
          <a:lstStyle/>
          <a:p>
            <a:r>
              <a:rPr lang="en-US" sz="3200" dirty="0">
                <a:latin typeface="Avenir Next" panose="020B0503020202020204" pitchFamily="34" charset="0"/>
              </a:rPr>
              <a:t>PRODUCT </a:t>
            </a:r>
            <a:r>
              <a:rPr lang="en-US" sz="3200" b="1" dirty="0">
                <a:solidFill>
                  <a:srgbClr val="C00000"/>
                </a:solidFill>
                <a:latin typeface="Avenir Next Demi Bold" panose="020B0503020202020204" pitchFamily="34" charset="0"/>
              </a:rPr>
              <a:t>ROADMAP</a:t>
            </a:r>
          </a:p>
        </p:txBody>
      </p:sp>
      <p:sp>
        <p:nvSpPr>
          <p:cNvPr id="5" name="Notched Right Arrow 4">
            <a:extLst>
              <a:ext uri="{FF2B5EF4-FFF2-40B4-BE49-F238E27FC236}">
                <a16:creationId xmlns:a16="http://schemas.microsoft.com/office/drawing/2014/main" id="{10A4868F-CC94-AB41-BFB8-B1C31A3BF479}"/>
              </a:ext>
            </a:extLst>
          </p:cNvPr>
          <p:cNvSpPr/>
          <p:nvPr/>
        </p:nvSpPr>
        <p:spPr>
          <a:xfrm>
            <a:off x="163349" y="3040490"/>
            <a:ext cx="12028651" cy="714646"/>
          </a:xfrm>
          <a:prstGeom prst="notchedRightArrow">
            <a:avLst/>
          </a:prstGeom>
          <a:solidFill>
            <a:schemeClr val="accent2">
              <a:lumMod val="20000"/>
              <a:lumOff val="80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A84B810-73F3-A04D-883D-F8DE0715519B}"/>
              </a:ext>
            </a:extLst>
          </p:cNvPr>
          <p:cNvSpPr/>
          <p:nvPr/>
        </p:nvSpPr>
        <p:spPr>
          <a:xfrm>
            <a:off x="585216" y="3429000"/>
            <a:ext cx="109728" cy="108314"/>
          </a:xfrm>
          <a:prstGeom prst="ellipse">
            <a:avLst/>
          </a:prstGeom>
          <a:solidFill>
            <a:schemeClr val="accent2">
              <a:lumMod val="7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5334707-AAE1-A540-BB76-F5CF03F80B71}"/>
              </a:ext>
            </a:extLst>
          </p:cNvPr>
          <p:cNvSpPr txBox="1"/>
          <p:nvPr/>
        </p:nvSpPr>
        <p:spPr>
          <a:xfrm>
            <a:off x="258318" y="3236229"/>
            <a:ext cx="800100" cy="246221"/>
          </a:xfrm>
          <a:prstGeom prst="rect">
            <a:avLst/>
          </a:prstGeom>
          <a:noFill/>
        </p:spPr>
        <p:txBody>
          <a:bodyPr wrap="square" rtlCol="0">
            <a:spAutoFit/>
          </a:bodyPr>
          <a:lstStyle/>
          <a:p>
            <a:pPr algn="ctr"/>
            <a:r>
              <a:rPr lang="en-US" sz="1000" b="1" dirty="0">
                <a:latin typeface="Avenir Next Demi Bold" panose="020B0503020202020204" pitchFamily="34" charset="0"/>
              </a:rPr>
              <a:t>Jan ‘21</a:t>
            </a:r>
          </a:p>
        </p:txBody>
      </p:sp>
      <p:sp>
        <p:nvSpPr>
          <p:cNvPr id="11" name="Oval 10">
            <a:extLst>
              <a:ext uri="{FF2B5EF4-FFF2-40B4-BE49-F238E27FC236}">
                <a16:creationId xmlns:a16="http://schemas.microsoft.com/office/drawing/2014/main" id="{46628AD4-9F15-D94E-A044-3C644937EA50}"/>
              </a:ext>
            </a:extLst>
          </p:cNvPr>
          <p:cNvSpPr/>
          <p:nvPr/>
        </p:nvSpPr>
        <p:spPr>
          <a:xfrm>
            <a:off x="11427333" y="3429000"/>
            <a:ext cx="109728" cy="108314"/>
          </a:xfrm>
          <a:prstGeom prst="ellipse">
            <a:avLst/>
          </a:prstGeom>
          <a:solidFill>
            <a:schemeClr val="accent2">
              <a:lumMod val="7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804E8C8-EE2B-C248-8837-A8A3F8D44813}"/>
              </a:ext>
            </a:extLst>
          </p:cNvPr>
          <p:cNvSpPr txBox="1"/>
          <p:nvPr/>
        </p:nvSpPr>
        <p:spPr>
          <a:xfrm>
            <a:off x="11100435" y="3236229"/>
            <a:ext cx="800100" cy="246221"/>
          </a:xfrm>
          <a:prstGeom prst="rect">
            <a:avLst/>
          </a:prstGeom>
          <a:noFill/>
        </p:spPr>
        <p:txBody>
          <a:bodyPr wrap="square" rtlCol="0">
            <a:spAutoFit/>
          </a:bodyPr>
          <a:lstStyle/>
          <a:p>
            <a:pPr algn="ctr"/>
            <a:r>
              <a:rPr lang="en-US" sz="1000" b="1" dirty="0">
                <a:latin typeface="Avenir Next Demi Bold" panose="020B0503020202020204" pitchFamily="34" charset="0"/>
              </a:rPr>
              <a:t>Aug ‘23</a:t>
            </a:r>
          </a:p>
        </p:txBody>
      </p:sp>
      <p:sp>
        <p:nvSpPr>
          <p:cNvPr id="13" name="Oval 12">
            <a:extLst>
              <a:ext uri="{FF2B5EF4-FFF2-40B4-BE49-F238E27FC236}">
                <a16:creationId xmlns:a16="http://schemas.microsoft.com/office/drawing/2014/main" id="{30732C7D-4A20-AD4E-BE1C-51112CAA513D}"/>
              </a:ext>
            </a:extLst>
          </p:cNvPr>
          <p:cNvSpPr/>
          <p:nvPr/>
        </p:nvSpPr>
        <p:spPr>
          <a:xfrm>
            <a:off x="6169723" y="3429000"/>
            <a:ext cx="109728" cy="108314"/>
          </a:xfrm>
          <a:prstGeom prst="ellipse">
            <a:avLst/>
          </a:prstGeom>
          <a:solidFill>
            <a:schemeClr val="accent2">
              <a:lumMod val="7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60FC065-A36E-A84D-8989-B23C30FF73E8}"/>
              </a:ext>
            </a:extLst>
          </p:cNvPr>
          <p:cNvSpPr txBox="1"/>
          <p:nvPr/>
        </p:nvSpPr>
        <p:spPr>
          <a:xfrm>
            <a:off x="5842825" y="3236229"/>
            <a:ext cx="800100" cy="246221"/>
          </a:xfrm>
          <a:prstGeom prst="rect">
            <a:avLst/>
          </a:prstGeom>
          <a:noFill/>
        </p:spPr>
        <p:txBody>
          <a:bodyPr wrap="square" rtlCol="0">
            <a:spAutoFit/>
          </a:bodyPr>
          <a:lstStyle/>
          <a:p>
            <a:pPr algn="ctr"/>
            <a:r>
              <a:rPr lang="en-US" sz="1000" b="1" dirty="0">
                <a:latin typeface="Avenir Next Demi Bold" panose="020B0503020202020204" pitchFamily="34" charset="0"/>
              </a:rPr>
              <a:t>Jan ‘22</a:t>
            </a:r>
          </a:p>
        </p:txBody>
      </p:sp>
      <p:sp>
        <p:nvSpPr>
          <p:cNvPr id="15" name="Oval 14">
            <a:extLst>
              <a:ext uri="{FF2B5EF4-FFF2-40B4-BE49-F238E27FC236}">
                <a16:creationId xmlns:a16="http://schemas.microsoft.com/office/drawing/2014/main" id="{60A9BED8-F723-9E47-B220-B1F4851B8EBE}"/>
              </a:ext>
            </a:extLst>
          </p:cNvPr>
          <p:cNvSpPr/>
          <p:nvPr/>
        </p:nvSpPr>
        <p:spPr>
          <a:xfrm>
            <a:off x="1371981" y="3429000"/>
            <a:ext cx="109728" cy="108314"/>
          </a:xfrm>
          <a:prstGeom prst="ellipse">
            <a:avLst/>
          </a:prstGeom>
          <a:solidFill>
            <a:schemeClr val="accent2">
              <a:lumMod val="7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2809D06-3C38-5745-B537-9A7362A3FE2B}"/>
              </a:ext>
            </a:extLst>
          </p:cNvPr>
          <p:cNvSpPr txBox="1"/>
          <p:nvPr/>
        </p:nvSpPr>
        <p:spPr>
          <a:xfrm>
            <a:off x="1045083" y="3236229"/>
            <a:ext cx="800100" cy="246221"/>
          </a:xfrm>
          <a:prstGeom prst="rect">
            <a:avLst/>
          </a:prstGeom>
          <a:noFill/>
        </p:spPr>
        <p:txBody>
          <a:bodyPr wrap="square" rtlCol="0">
            <a:spAutoFit/>
          </a:bodyPr>
          <a:lstStyle/>
          <a:p>
            <a:pPr algn="ctr"/>
            <a:r>
              <a:rPr lang="en-US" sz="1000" b="1" dirty="0">
                <a:latin typeface="Avenir Next Demi Bold" panose="020B0503020202020204" pitchFamily="34" charset="0"/>
              </a:rPr>
              <a:t>Feb ‘21</a:t>
            </a:r>
          </a:p>
        </p:txBody>
      </p:sp>
      <p:sp>
        <p:nvSpPr>
          <p:cNvPr id="23" name="Oval 22">
            <a:extLst>
              <a:ext uri="{FF2B5EF4-FFF2-40B4-BE49-F238E27FC236}">
                <a16:creationId xmlns:a16="http://schemas.microsoft.com/office/drawing/2014/main" id="{20F46CDA-A23B-5D40-9AA1-AA66D8521DCE}"/>
              </a:ext>
            </a:extLst>
          </p:cNvPr>
          <p:cNvSpPr/>
          <p:nvPr/>
        </p:nvSpPr>
        <p:spPr>
          <a:xfrm>
            <a:off x="5317759" y="3427286"/>
            <a:ext cx="109728" cy="108314"/>
          </a:xfrm>
          <a:prstGeom prst="ellipse">
            <a:avLst/>
          </a:prstGeom>
          <a:solidFill>
            <a:schemeClr val="accent2">
              <a:lumMod val="7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FA2286F9-5197-8A49-B392-0631C9836AAE}"/>
              </a:ext>
            </a:extLst>
          </p:cNvPr>
          <p:cNvSpPr txBox="1"/>
          <p:nvPr/>
        </p:nvSpPr>
        <p:spPr>
          <a:xfrm>
            <a:off x="4990861" y="3234515"/>
            <a:ext cx="800100" cy="246221"/>
          </a:xfrm>
          <a:prstGeom prst="rect">
            <a:avLst/>
          </a:prstGeom>
          <a:noFill/>
        </p:spPr>
        <p:txBody>
          <a:bodyPr wrap="square" rtlCol="0">
            <a:spAutoFit/>
          </a:bodyPr>
          <a:lstStyle/>
          <a:p>
            <a:pPr algn="ctr"/>
            <a:r>
              <a:rPr lang="en-US" sz="1000" b="1" dirty="0">
                <a:latin typeface="Avenir Next Demi Bold" panose="020B0503020202020204" pitchFamily="34" charset="0"/>
              </a:rPr>
              <a:t>Aug ‘21</a:t>
            </a:r>
          </a:p>
        </p:txBody>
      </p:sp>
      <p:sp>
        <p:nvSpPr>
          <p:cNvPr id="31" name="Oval 30">
            <a:extLst>
              <a:ext uri="{FF2B5EF4-FFF2-40B4-BE49-F238E27FC236}">
                <a16:creationId xmlns:a16="http://schemas.microsoft.com/office/drawing/2014/main" id="{3A8EFC30-02A4-3D4D-B2F3-A0EBDC5C7A6E}"/>
              </a:ext>
            </a:extLst>
          </p:cNvPr>
          <p:cNvSpPr/>
          <p:nvPr/>
        </p:nvSpPr>
        <p:spPr>
          <a:xfrm>
            <a:off x="2120407" y="3425205"/>
            <a:ext cx="109728" cy="108314"/>
          </a:xfrm>
          <a:prstGeom prst="ellipse">
            <a:avLst/>
          </a:prstGeom>
          <a:solidFill>
            <a:schemeClr val="accent2">
              <a:lumMod val="7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B1EBE447-48B3-114B-82A8-74C28F0F9633}"/>
              </a:ext>
            </a:extLst>
          </p:cNvPr>
          <p:cNvSpPr txBox="1"/>
          <p:nvPr/>
        </p:nvSpPr>
        <p:spPr>
          <a:xfrm>
            <a:off x="1793509" y="3232434"/>
            <a:ext cx="800100" cy="246221"/>
          </a:xfrm>
          <a:prstGeom prst="rect">
            <a:avLst/>
          </a:prstGeom>
          <a:noFill/>
        </p:spPr>
        <p:txBody>
          <a:bodyPr wrap="square" rtlCol="0">
            <a:spAutoFit/>
          </a:bodyPr>
          <a:lstStyle/>
          <a:p>
            <a:pPr algn="ctr"/>
            <a:r>
              <a:rPr lang="en-US" sz="1000" b="1" dirty="0">
                <a:latin typeface="Avenir Next Demi Bold" panose="020B0503020202020204" pitchFamily="34" charset="0"/>
              </a:rPr>
              <a:t>Mar ‘21</a:t>
            </a:r>
          </a:p>
        </p:txBody>
      </p:sp>
      <p:sp>
        <p:nvSpPr>
          <p:cNvPr id="33" name="Oval 32">
            <a:extLst>
              <a:ext uri="{FF2B5EF4-FFF2-40B4-BE49-F238E27FC236}">
                <a16:creationId xmlns:a16="http://schemas.microsoft.com/office/drawing/2014/main" id="{F992978C-5B7A-7F47-8CBD-1E12E463E5EC}"/>
              </a:ext>
            </a:extLst>
          </p:cNvPr>
          <p:cNvSpPr/>
          <p:nvPr/>
        </p:nvSpPr>
        <p:spPr>
          <a:xfrm>
            <a:off x="2894980" y="3425205"/>
            <a:ext cx="109728" cy="108314"/>
          </a:xfrm>
          <a:prstGeom prst="ellipse">
            <a:avLst/>
          </a:prstGeom>
          <a:solidFill>
            <a:schemeClr val="accent2">
              <a:lumMod val="7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587ADC56-708B-B24A-ABC2-17D3FC8BF25B}"/>
              </a:ext>
            </a:extLst>
          </p:cNvPr>
          <p:cNvSpPr txBox="1"/>
          <p:nvPr/>
        </p:nvSpPr>
        <p:spPr>
          <a:xfrm>
            <a:off x="2568082" y="3232434"/>
            <a:ext cx="800100" cy="246221"/>
          </a:xfrm>
          <a:prstGeom prst="rect">
            <a:avLst/>
          </a:prstGeom>
          <a:noFill/>
        </p:spPr>
        <p:txBody>
          <a:bodyPr wrap="square" rtlCol="0">
            <a:spAutoFit/>
          </a:bodyPr>
          <a:lstStyle/>
          <a:p>
            <a:pPr algn="ctr"/>
            <a:r>
              <a:rPr lang="en-US" sz="1000" b="1" dirty="0">
                <a:latin typeface="Avenir Next Demi Bold" panose="020B0503020202020204" pitchFamily="34" charset="0"/>
              </a:rPr>
              <a:t>Apr ‘21</a:t>
            </a:r>
          </a:p>
        </p:txBody>
      </p:sp>
      <p:sp>
        <p:nvSpPr>
          <p:cNvPr id="35" name="Oval 34">
            <a:extLst>
              <a:ext uri="{FF2B5EF4-FFF2-40B4-BE49-F238E27FC236}">
                <a16:creationId xmlns:a16="http://schemas.microsoft.com/office/drawing/2014/main" id="{F1CF7AE1-A8B1-D049-A2AE-158FC0527195}"/>
              </a:ext>
            </a:extLst>
          </p:cNvPr>
          <p:cNvSpPr/>
          <p:nvPr/>
        </p:nvSpPr>
        <p:spPr>
          <a:xfrm>
            <a:off x="3677792" y="3424278"/>
            <a:ext cx="109728" cy="108314"/>
          </a:xfrm>
          <a:prstGeom prst="ellipse">
            <a:avLst/>
          </a:prstGeom>
          <a:solidFill>
            <a:schemeClr val="accent2">
              <a:lumMod val="7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58ECA6B0-5588-2D4B-8841-9A92E5FADAEC}"/>
              </a:ext>
            </a:extLst>
          </p:cNvPr>
          <p:cNvSpPr txBox="1"/>
          <p:nvPr/>
        </p:nvSpPr>
        <p:spPr>
          <a:xfrm>
            <a:off x="3350894" y="3231507"/>
            <a:ext cx="800100" cy="246221"/>
          </a:xfrm>
          <a:prstGeom prst="rect">
            <a:avLst/>
          </a:prstGeom>
          <a:noFill/>
        </p:spPr>
        <p:txBody>
          <a:bodyPr wrap="square" rtlCol="0">
            <a:spAutoFit/>
          </a:bodyPr>
          <a:lstStyle/>
          <a:p>
            <a:pPr algn="ctr"/>
            <a:r>
              <a:rPr lang="en-US" sz="1000" b="1" dirty="0">
                <a:latin typeface="Avenir Next Demi Bold" panose="020B0503020202020204" pitchFamily="34" charset="0"/>
              </a:rPr>
              <a:t>May ‘21</a:t>
            </a:r>
          </a:p>
        </p:txBody>
      </p:sp>
      <p:sp>
        <p:nvSpPr>
          <p:cNvPr id="37" name="Oval 36">
            <a:extLst>
              <a:ext uri="{FF2B5EF4-FFF2-40B4-BE49-F238E27FC236}">
                <a16:creationId xmlns:a16="http://schemas.microsoft.com/office/drawing/2014/main" id="{E1BA4D01-7BFF-7A4B-884C-22C64B0CD1DD}"/>
              </a:ext>
            </a:extLst>
          </p:cNvPr>
          <p:cNvSpPr/>
          <p:nvPr/>
        </p:nvSpPr>
        <p:spPr>
          <a:xfrm>
            <a:off x="4501133" y="3424278"/>
            <a:ext cx="109728" cy="108314"/>
          </a:xfrm>
          <a:prstGeom prst="ellipse">
            <a:avLst/>
          </a:prstGeom>
          <a:solidFill>
            <a:schemeClr val="accent2">
              <a:lumMod val="7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8BA3E491-205A-1748-91EC-6ABC85FFC277}"/>
              </a:ext>
            </a:extLst>
          </p:cNvPr>
          <p:cNvSpPr txBox="1"/>
          <p:nvPr/>
        </p:nvSpPr>
        <p:spPr>
          <a:xfrm>
            <a:off x="4174235" y="3231507"/>
            <a:ext cx="800100" cy="246221"/>
          </a:xfrm>
          <a:prstGeom prst="rect">
            <a:avLst/>
          </a:prstGeom>
          <a:noFill/>
        </p:spPr>
        <p:txBody>
          <a:bodyPr wrap="square" rtlCol="0">
            <a:spAutoFit/>
          </a:bodyPr>
          <a:lstStyle/>
          <a:p>
            <a:pPr algn="ctr"/>
            <a:r>
              <a:rPr lang="en-US" sz="1000" b="1" dirty="0">
                <a:latin typeface="Avenir Next Demi Bold" panose="020B0503020202020204" pitchFamily="34" charset="0"/>
              </a:rPr>
              <a:t>Jul ‘21</a:t>
            </a:r>
          </a:p>
        </p:txBody>
      </p:sp>
      <p:sp>
        <p:nvSpPr>
          <p:cNvPr id="39" name="Oval 38">
            <a:extLst>
              <a:ext uri="{FF2B5EF4-FFF2-40B4-BE49-F238E27FC236}">
                <a16:creationId xmlns:a16="http://schemas.microsoft.com/office/drawing/2014/main" id="{F4EB390F-0CF6-6240-8A61-C432DFA7CF9F}"/>
              </a:ext>
            </a:extLst>
          </p:cNvPr>
          <p:cNvSpPr/>
          <p:nvPr/>
        </p:nvSpPr>
        <p:spPr>
          <a:xfrm>
            <a:off x="6952440" y="3425205"/>
            <a:ext cx="109728" cy="108314"/>
          </a:xfrm>
          <a:prstGeom prst="ellipse">
            <a:avLst/>
          </a:prstGeom>
          <a:solidFill>
            <a:schemeClr val="accent2">
              <a:lumMod val="7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1BA2D86D-7F42-944D-A578-F93DE7F48766}"/>
              </a:ext>
            </a:extLst>
          </p:cNvPr>
          <p:cNvSpPr txBox="1"/>
          <p:nvPr/>
        </p:nvSpPr>
        <p:spPr>
          <a:xfrm>
            <a:off x="6625542" y="3232434"/>
            <a:ext cx="800100" cy="246221"/>
          </a:xfrm>
          <a:prstGeom prst="rect">
            <a:avLst/>
          </a:prstGeom>
          <a:noFill/>
        </p:spPr>
        <p:txBody>
          <a:bodyPr wrap="square" rtlCol="0">
            <a:spAutoFit/>
          </a:bodyPr>
          <a:lstStyle/>
          <a:p>
            <a:pPr algn="ctr"/>
            <a:r>
              <a:rPr lang="en-US" sz="1000" b="1" dirty="0">
                <a:latin typeface="Avenir Next Demi Bold" panose="020B0503020202020204" pitchFamily="34" charset="0"/>
              </a:rPr>
              <a:t>Jan ‘22</a:t>
            </a:r>
          </a:p>
        </p:txBody>
      </p:sp>
      <p:sp>
        <p:nvSpPr>
          <p:cNvPr id="41" name="Oval 40">
            <a:extLst>
              <a:ext uri="{FF2B5EF4-FFF2-40B4-BE49-F238E27FC236}">
                <a16:creationId xmlns:a16="http://schemas.microsoft.com/office/drawing/2014/main" id="{D01D544B-CF7C-974A-8B13-E02471FAE2EB}"/>
              </a:ext>
            </a:extLst>
          </p:cNvPr>
          <p:cNvSpPr/>
          <p:nvPr/>
        </p:nvSpPr>
        <p:spPr>
          <a:xfrm>
            <a:off x="7739205" y="3425205"/>
            <a:ext cx="109728" cy="108314"/>
          </a:xfrm>
          <a:prstGeom prst="ellipse">
            <a:avLst/>
          </a:prstGeom>
          <a:solidFill>
            <a:schemeClr val="accent2">
              <a:lumMod val="7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18D6DAE1-665B-5447-8332-341197960D4B}"/>
              </a:ext>
            </a:extLst>
          </p:cNvPr>
          <p:cNvSpPr txBox="1"/>
          <p:nvPr/>
        </p:nvSpPr>
        <p:spPr>
          <a:xfrm>
            <a:off x="7338796" y="3242933"/>
            <a:ext cx="1015131" cy="246221"/>
          </a:xfrm>
          <a:prstGeom prst="rect">
            <a:avLst/>
          </a:prstGeom>
          <a:noFill/>
        </p:spPr>
        <p:txBody>
          <a:bodyPr wrap="square" rtlCol="0">
            <a:spAutoFit/>
          </a:bodyPr>
          <a:lstStyle/>
          <a:p>
            <a:pPr algn="ctr"/>
            <a:r>
              <a:rPr lang="en-US" sz="1000" b="1" dirty="0">
                <a:latin typeface="Avenir Next Demi Bold" panose="020B0503020202020204" pitchFamily="34" charset="0"/>
              </a:rPr>
              <a:t>Jan - May ‘22</a:t>
            </a:r>
          </a:p>
        </p:txBody>
      </p:sp>
      <p:sp>
        <p:nvSpPr>
          <p:cNvPr id="44" name="Oval 43">
            <a:extLst>
              <a:ext uri="{FF2B5EF4-FFF2-40B4-BE49-F238E27FC236}">
                <a16:creationId xmlns:a16="http://schemas.microsoft.com/office/drawing/2014/main" id="{B197B3ED-0393-1144-8B63-3430489B0EF5}"/>
              </a:ext>
            </a:extLst>
          </p:cNvPr>
          <p:cNvSpPr/>
          <p:nvPr/>
        </p:nvSpPr>
        <p:spPr>
          <a:xfrm>
            <a:off x="8487631" y="3421410"/>
            <a:ext cx="109728" cy="108314"/>
          </a:xfrm>
          <a:prstGeom prst="ellipse">
            <a:avLst/>
          </a:prstGeom>
          <a:solidFill>
            <a:schemeClr val="accent2">
              <a:lumMod val="7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C24F235-7CFA-D046-85FD-363768476FA5}"/>
              </a:ext>
            </a:extLst>
          </p:cNvPr>
          <p:cNvSpPr txBox="1"/>
          <p:nvPr/>
        </p:nvSpPr>
        <p:spPr>
          <a:xfrm>
            <a:off x="8160733" y="3228639"/>
            <a:ext cx="800100" cy="246221"/>
          </a:xfrm>
          <a:prstGeom prst="rect">
            <a:avLst/>
          </a:prstGeom>
          <a:noFill/>
        </p:spPr>
        <p:txBody>
          <a:bodyPr wrap="square" rtlCol="0">
            <a:spAutoFit/>
          </a:bodyPr>
          <a:lstStyle/>
          <a:p>
            <a:pPr algn="ctr"/>
            <a:r>
              <a:rPr lang="en-US" sz="1000" b="1" dirty="0">
                <a:latin typeface="Avenir Next Demi Bold" panose="020B0503020202020204" pitchFamily="34" charset="0"/>
              </a:rPr>
              <a:t>Jun ‘22</a:t>
            </a:r>
          </a:p>
        </p:txBody>
      </p:sp>
      <p:sp>
        <p:nvSpPr>
          <p:cNvPr id="46" name="Oval 45">
            <a:extLst>
              <a:ext uri="{FF2B5EF4-FFF2-40B4-BE49-F238E27FC236}">
                <a16:creationId xmlns:a16="http://schemas.microsoft.com/office/drawing/2014/main" id="{A2962F04-66E0-4A4D-87D4-9421D8DE211F}"/>
              </a:ext>
            </a:extLst>
          </p:cNvPr>
          <p:cNvSpPr/>
          <p:nvPr/>
        </p:nvSpPr>
        <p:spPr>
          <a:xfrm>
            <a:off x="9262204" y="3421410"/>
            <a:ext cx="109728" cy="108314"/>
          </a:xfrm>
          <a:prstGeom prst="ellipse">
            <a:avLst/>
          </a:prstGeom>
          <a:solidFill>
            <a:schemeClr val="accent2">
              <a:lumMod val="7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AF644139-A214-A64A-84BA-8B4FA45E7170}"/>
              </a:ext>
            </a:extLst>
          </p:cNvPr>
          <p:cNvSpPr txBox="1"/>
          <p:nvPr/>
        </p:nvSpPr>
        <p:spPr>
          <a:xfrm>
            <a:off x="8935306" y="3228639"/>
            <a:ext cx="800100" cy="246221"/>
          </a:xfrm>
          <a:prstGeom prst="rect">
            <a:avLst/>
          </a:prstGeom>
          <a:noFill/>
        </p:spPr>
        <p:txBody>
          <a:bodyPr wrap="square" rtlCol="0">
            <a:spAutoFit/>
          </a:bodyPr>
          <a:lstStyle/>
          <a:p>
            <a:pPr algn="ctr"/>
            <a:r>
              <a:rPr lang="en-US" sz="1000" b="1" dirty="0">
                <a:latin typeface="Avenir Next Demi Bold" panose="020B0503020202020204" pitchFamily="34" charset="0"/>
              </a:rPr>
              <a:t>Jul ‘22</a:t>
            </a:r>
          </a:p>
        </p:txBody>
      </p:sp>
      <p:sp>
        <p:nvSpPr>
          <p:cNvPr id="48" name="Oval 47">
            <a:extLst>
              <a:ext uri="{FF2B5EF4-FFF2-40B4-BE49-F238E27FC236}">
                <a16:creationId xmlns:a16="http://schemas.microsoft.com/office/drawing/2014/main" id="{FCAF7664-1C75-8946-9A24-0A74F5396937}"/>
              </a:ext>
            </a:extLst>
          </p:cNvPr>
          <p:cNvSpPr/>
          <p:nvPr/>
        </p:nvSpPr>
        <p:spPr>
          <a:xfrm>
            <a:off x="10045016" y="3420483"/>
            <a:ext cx="109728" cy="108314"/>
          </a:xfrm>
          <a:prstGeom prst="ellipse">
            <a:avLst/>
          </a:prstGeom>
          <a:solidFill>
            <a:schemeClr val="accent2">
              <a:lumMod val="7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4F0BF3F8-4235-D24E-8A0E-D61431C483AB}"/>
              </a:ext>
            </a:extLst>
          </p:cNvPr>
          <p:cNvSpPr txBox="1"/>
          <p:nvPr/>
        </p:nvSpPr>
        <p:spPr>
          <a:xfrm>
            <a:off x="9718118" y="3227712"/>
            <a:ext cx="800100" cy="246221"/>
          </a:xfrm>
          <a:prstGeom prst="rect">
            <a:avLst/>
          </a:prstGeom>
          <a:noFill/>
        </p:spPr>
        <p:txBody>
          <a:bodyPr wrap="square" rtlCol="0">
            <a:spAutoFit/>
          </a:bodyPr>
          <a:lstStyle/>
          <a:p>
            <a:pPr algn="ctr"/>
            <a:r>
              <a:rPr lang="en-US" sz="1000" b="1" dirty="0">
                <a:latin typeface="Avenir Next Demi Bold" panose="020B0503020202020204" pitchFamily="34" charset="0"/>
              </a:rPr>
              <a:t>Jan ‘23</a:t>
            </a:r>
          </a:p>
        </p:txBody>
      </p:sp>
      <p:sp>
        <p:nvSpPr>
          <p:cNvPr id="50" name="Oval 49">
            <a:extLst>
              <a:ext uri="{FF2B5EF4-FFF2-40B4-BE49-F238E27FC236}">
                <a16:creationId xmlns:a16="http://schemas.microsoft.com/office/drawing/2014/main" id="{2022365C-40B0-9A4C-8C29-FFD4BFC20D1B}"/>
              </a:ext>
            </a:extLst>
          </p:cNvPr>
          <p:cNvSpPr/>
          <p:nvPr/>
        </p:nvSpPr>
        <p:spPr>
          <a:xfrm>
            <a:off x="10843973" y="3420483"/>
            <a:ext cx="109728" cy="108314"/>
          </a:xfrm>
          <a:prstGeom prst="ellipse">
            <a:avLst/>
          </a:prstGeom>
          <a:solidFill>
            <a:schemeClr val="accent2">
              <a:lumMod val="7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7BCD40B3-3E50-5643-83B0-D7103F363EE5}"/>
              </a:ext>
            </a:extLst>
          </p:cNvPr>
          <p:cNvSpPr txBox="1"/>
          <p:nvPr/>
        </p:nvSpPr>
        <p:spPr>
          <a:xfrm>
            <a:off x="10492691" y="3239904"/>
            <a:ext cx="800100" cy="246221"/>
          </a:xfrm>
          <a:prstGeom prst="rect">
            <a:avLst/>
          </a:prstGeom>
          <a:noFill/>
        </p:spPr>
        <p:txBody>
          <a:bodyPr wrap="square" rtlCol="0">
            <a:spAutoFit/>
          </a:bodyPr>
          <a:lstStyle/>
          <a:p>
            <a:pPr algn="ctr"/>
            <a:r>
              <a:rPr lang="en-US" sz="1000" b="1" dirty="0">
                <a:latin typeface="Avenir Next Demi Bold" panose="020B0503020202020204" pitchFamily="34" charset="0"/>
              </a:rPr>
              <a:t>Jul ‘23</a:t>
            </a:r>
          </a:p>
        </p:txBody>
      </p:sp>
      <p:sp>
        <p:nvSpPr>
          <p:cNvPr id="53" name="Rectangle 52">
            <a:extLst>
              <a:ext uri="{FF2B5EF4-FFF2-40B4-BE49-F238E27FC236}">
                <a16:creationId xmlns:a16="http://schemas.microsoft.com/office/drawing/2014/main" id="{E236EAEA-4D80-2440-AA86-0696A5DC8951}"/>
              </a:ext>
            </a:extLst>
          </p:cNvPr>
          <p:cNvSpPr/>
          <p:nvPr/>
        </p:nvSpPr>
        <p:spPr>
          <a:xfrm>
            <a:off x="403703" y="1325338"/>
            <a:ext cx="968278" cy="149733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5" name="TextBox 54">
            <a:extLst>
              <a:ext uri="{FF2B5EF4-FFF2-40B4-BE49-F238E27FC236}">
                <a16:creationId xmlns:a16="http://schemas.microsoft.com/office/drawing/2014/main" id="{A704294E-6894-C54F-917E-2B41615EAC9E}"/>
              </a:ext>
            </a:extLst>
          </p:cNvPr>
          <p:cNvSpPr txBox="1"/>
          <p:nvPr/>
        </p:nvSpPr>
        <p:spPr>
          <a:xfrm>
            <a:off x="364841" y="2668626"/>
            <a:ext cx="968278" cy="507831"/>
          </a:xfrm>
          <a:prstGeom prst="rect">
            <a:avLst/>
          </a:prstGeom>
          <a:noFill/>
        </p:spPr>
        <p:txBody>
          <a:bodyPr wrap="square" rtlCol="0">
            <a:spAutoFit/>
          </a:bodyPr>
          <a:lstStyle/>
          <a:p>
            <a:r>
              <a:rPr lang="en-US" sz="900" dirty="0">
                <a:latin typeface="Avenir Next" panose="020B0503020202020204" pitchFamily="34" charset="0"/>
              </a:rPr>
              <a:t>Working Prototype - Web</a:t>
            </a:r>
          </a:p>
        </p:txBody>
      </p:sp>
      <p:sp>
        <p:nvSpPr>
          <p:cNvPr id="57" name="Rectangle 56">
            <a:extLst>
              <a:ext uri="{FF2B5EF4-FFF2-40B4-BE49-F238E27FC236}">
                <a16:creationId xmlns:a16="http://schemas.microsoft.com/office/drawing/2014/main" id="{753A60EF-2C58-4E4B-90CB-592ED5732115}"/>
              </a:ext>
            </a:extLst>
          </p:cNvPr>
          <p:cNvSpPr/>
          <p:nvPr/>
        </p:nvSpPr>
        <p:spPr>
          <a:xfrm>
            <a:off x="1032652" y="3596415"/>
            <a:ext cx="1160907" cy="923330"/>
          </a:xfrm>
          <a:prstGeom prst="rect">
            <a:avLst/>
          </a:prstGeom>
        </p:spPr>
        <p:txBody>
          <a:bodyPr wrap="square">
            <a:spAutoFit/>
          </a:bodyPr>
          <a:lstStyle/>
          <a:p>
            <a:pPr lvl="0"/>
            <a:r>
              <a:rPr lang="en-US" sz="900" dirty="0">
                <a:latin typeface="Avenir Next" panose="020B0503020202020204" pitchFamily="34" charset="0"/>
              </a:rPr>
              <a:t>Onboarding Universities, K12.com &amp; Educators for course framework &amp; content</a:t>
            </a:r>
            <a:endParaRPr lang="en-IN" sz="900" dirty="0">
              <a:latin typeface="Avenir Next" panose="020B0503020202020204" pitchFamily="34" charset="0"/>
            </a:endParaRPr>
          </a:p>
        </p:txBody>
      </p:sp>
      <p:sp>
        <p:nvSpPr>
          <p:cNvPr id="58" name="Rectangle 57">
            <a:extLst>
              <a:ext uri="{FF2B5EF4-FFF2-40B4-BE49-F238E27FC236}">
                <a16:creationId xmlns:a16="http://schemas.microsoft.com/office/drawing/2014/main" id="{F57BC01C-9E35-324F-940D-BA0D25C2E682}"/>
              </a:ext>
            </a:extLst>
          </p:cNvPr>
          <p:cNvSpPr/>
          <p:nvPr/>
        </p:nvSpPr>
        <p:spPr>
          <a:xfrm>
            <a:off x="1808607" y="2695757"/>
            <a:ext cx="1196101" cy="507831"/>
          </a:xfrm>
          <a:prstGeom prst="rect">
            <a:avLst/>
          </a:prstGeom>
        </p:spPr>
        <p:txBody>
          <a:bodyPr wrap="square">
            <a:spAutoFit/>
          </a:bodyPr>
          <a:lstStyle/>
          <a:p>
            <a:pPr lvl="0"/>
            <a:r>
              <a:rPr lang="en-US" sz="900" dirty="0">
                <a:latin typeface="Avenir Next" panose="020B0503020202020204" pitchFamily="34" charset="0"/>
              </a:rPr>
              <a:t>Pitch to partner schools in US &amp; India</a:t>
            </a:r>
            <a:endParaRPr lang="en-IN" sz="900" dirty="0">
              <a:latin typeface="Avenir Next" panose="020B0503020202020204" pitchFamily="34" charset="0"/>
            </a:endParaRPr>
          </a:p>
        </p:txBody>
      </p:sp>
      <p:sp>
        <p:nvSpPr>
          <p:cNvPr id="59" name="Rectangle 58">
            <a:extLst>
              <a:ext uri="{FF2B5EF4-FFF2-40B4-BE49-F238E27FC236}">
                <a16:creationId xmlns:a16="http://schemas.microsoft.com/office/drawing/2014/main" id="{3F3B2A9A-089D-7244-98DB-275B67705203}"/>
              </a:ext>
            </a:extLst>
          </p:cNvPr>
          <p:cNvSpPr/>
          <p:nvPr/>
        </p:nvSpPr>
        <p:spPr>
          <a:xfrm>
            <a:off x="2593609" y="3629350"/>
            <a:ext cx="954263" cy="369332"/>
          </a:xfrm>
          <a:prstGeom prst="rect">
            <a:avLst/>
          </a:prstGeom>
        </p:spPr>
        <p:txBody>
          <a:bodyPr wrap="square">
            <a:spAutoFit/>
          </a:bodyPr>
          <a:lstStyle/>
          <a:p>
            <a:pPr lvl="0"/>
            <a:r>
              <a:rPr lang="en-IN" sz="900" dirty="0">
                <a:latin typeface="Avenir Next" panose="020B0503020202020204" pitchFamily="34" charset="0"/>
              </a:rPr>
              <a:t>Launch App Beta Version</a:t>
            </a:r>
          </a:p>
        </p:txBody>
      </p:sp>
      <p:sp>
        <p:nvSpPr>
          <p:cNvPr id="60" name="Rectangle 59">
            <a:extLst>
              <a:ext uri="{FF2B5EF4-FFF2-40B4-BE49-F238E27FC236}">
                <a16:creationId xmlns:a16="http://schemas.microsoft.com/office/drawing/2014/main" id="{F4B63FCB-59C0-FB42-AECB-E2DE4E9253AB}"/>
              </a:ext>
            </a:extLst>
          </p:cNvPr>
          <p:cNvSpPr/>
          <p:nvPr/>
        </p:nvSpPr>
        <p:spPr>
          <a:xfrm>
            <a:off x="3245919" y="2695817"/>
            <a:ext cx="1284169" cy="507831"/>
          </a:xfrm>
          <a:prstGeom prst="rect">
            <a:avLst/>
          </a:prstGeom>
        </p:spPr>
        <p:txBody>
          <a:bodyPr wrap="square">
            <a:spAutoFit/>
          </a:bodyPr>
          <a:lstStyle/>
          <a:p>
            <a:pPr lvl="0"/>
            <a:r>
              <a:rPr lang="en-US" sz="900" dirty="0">
                <a:latin typeface="Avenir Next" panose="020B0503020202020204" pitchFamily="34" charset="0"/>
              </a:rPr>
              <a:t>Onboarding 1</a:t>
            </a:r>
            <a:r>
              <a:rPr lang="en-US" sz="900" baseline="30000" dirty="0">
                <a:latin typeface="Avenir Next" panose="020B0503020202020204" pitchFamily="34" charset="0"/>
              </a:rPr>
              <a:t>st</a:t>
            </a:r>
            <a:r>
              <a:rPr lang="en-US" sz="900" dirty="0">
                <a:latin typeface="Avenir Next" panose="020B0503020202020204" pitchFamily="34" charset="0"/>
              </a:rPr>
              <a:t> 200 students (50 each in Grade 9-12)</a:t>
            </a:r>
            <a:endParaRPr lang="en-IN" sz="900" dirty="0">
              <a:latin typeface="Avenir Next" panose="020B0503020202020204" pitchFamily="34" charset="0"/>
            </a:endParaRPr>
          </a:p>
        </p:txBody>
      </p:sp>
      <p:sp>
        <p:nvSpPr>
          <p:cNvPr id="61" name="Rectangle 60">
            <a:extLst>
              <a:ext uri="{FF2B5EF4-FFF2-40B4-BE49-F238E27FC236}">
                <a16:creationId xmlns:a16="http://schemas.microsoft.com/office/drawing/2014/main" id="{4FAD01AC-1CD9-4043-BEA2-2266E9D748A3}"/>
              </a:ext>
            </a:extLst>
          </p:cNvPr>
          <p:cNvSpPr/>
          <p:nvPr/>
        </p:nvSpPr>
        <p:spPr>
          <a:xfrm>
            <a:off x="4039257" y="3629350"/>
            <a:ext cx="1284169" cy="507831"/>
          </a:xfrm>
          <a:prstGeom prst="rect">
            <a:avLst/>
          </a:prstGeom>
        </p:spPr>
        <p:txBody>
          <a:bodyPr wrap="square">
            <a:spAutoFit/>
          </a:bodyPr>
          <a:lstStyle/>
          <a:p>
            <a:pPr lvl="0"/>
            <a:r>
              <a:rPr lang="en-IN" sz="900" dirty="0">
                <a:latin typeface="Avenir Next" panose="020B0503020202020204" pitchFamily="34" charset="0"/>
              </a:rPr>
              <a:t>Launch of 2 Career Tracks in Data Sciences</a:t>
            </a:r>
          </a:p>
        </p:txBody>
      </p:sp>
      <p:sp>
        <p:nvSpPr>
          <p:cNvPr id="62" name="Rectangle 61">
            <a:extLst>
              <a:ext uri="{FF2B5EF4-FFF2-40B4-BE49-F238E27FC236}">
                <a16:creationId xmlns:a16="http://schemas.microsoft.com/office/drawing/2014/main" id="{EAFA89E1-CF1D-464C-B68A-833585426919}"/>
              </a:ext>
            </a:extLst>
          </p:cNvPr>
          <p:cNvSpPr/>
          <p:nvPr/>
        </p:nvSpPr>
        <p:spPr>
          <a:xfrm>
            <a:off x="4944173" y="2806265"/>
            <a:ext cx="968278" cy="369332"/>
          </a:xfrm>
          <a:prstGeom prst="rect">
            <a:avLst/>
          </a:prstGeom>
        </p:spPr>
        <p:txBody>
          <a:bodyPr wrap="square">
            <a:spAutoFit/>
          </a:bodyPr>
          <a:lstStyle/>
          <a:p>
            <a:pPr lvl="0"/>
            <a:r>
              <a:rPr lang="en-US" sz="900" dirty="0">
                <a:latin typeface="Avenir Next" panose="020B0503020202020204" pitchFamily="34" charset="0"/>
              </a:rPr>
              <a:t>1</a:t>
            </a:r>
            <a:r>
              <a:rPr lang="en-US" sz="900" baseline="30000" dirty="0">
                <a:latin typeface="Avenir Next" panose="020B0503020202020204" pitchFamily="34" charset="0"/>
              </a:rPr>
              <a:t>st</a:t>
            </a:r>
            <a:r>
              <a:rPr lang="en-US" sz="900" dirty="0">
                <a:latin typeface="Avenir Next" panose="020B0503020202020204" pitchFamily="34" charset="0"/>
              </a:rPr>
              <a:t> term Aug '21 - Dec '21</a:t>
            </a:r>
            <a:endParaRPr lang="en-IN" sz="900" dirty="0">
              <a:latin typeface="Avenir Next" panose="020B0503020202020204" pitchFamily="34" charset="0"/>
            </a:endParaRPr>
          </a:p>
        </p:txBody>
      </p:sp>
      <p:sp>
        <p:nvSpPr>
          <p:cNvPr id="63" name="Rectangle 62">
            <a:extLst>
              <a:ext uri="{FF2B5EF4-FFF2-40B4-BE49-F238E27FC236}">
                <a16:creationId xmlns:a16="http://schemas.microsoft.com/office/drawing/2014/main" id="{253D0AC3-921F-A14D-87EA-B79191451B6E}"/>
              </a:ext>
            </a:extLst>
          </p:cNvPr>
          <p:cNvSpPr/>
          <p:nvPr/>
        </p:nvSpPr>
        <p:spPr>
          <a:xfrm>
            <a:off x="5790961" y="3617191"/>
            <a:ext cx="1077615" cy="923330"/>
          </a:xfrm>
          <a:prstGeom prst="rect">
            <a:avLst/>
          </a:prstGeom>
        </p:spPr>
        <p:txBody>
          <a:bodyPr wrap="square">
            <a:spAutoFit/>
          </a:bodyPr>
          <a:lstStyle/>
          <a:p>
            <a:pPr lvl="0"/>
            <a:r>
              <a:rPr lang="en-US" sz="900" dirty="0">
                <a:latin typeface="Avenir Next" panose="020B0503020202020204" pitchFamily="34" charset="0"/>
              </a:rPr>
              <a:t>Applying COGNIA &amp;, </a:t>
            </a:r>
            <a:r>
              <a:rPr lang="en-IN" sz="900" dirty="0">
                <a:latin typeface="Avenir Next" panose="020B0503020202020204" pitchFamily="34" charset="0"/>
              </a:rPr>
              <a:t>ACS WASC accreditation after 1</a:t>
            </a:r>
            <a:r>
              <a:rPr lang="en-IN" sz="900" baseline="30000" dirty="0">
                <a:latin typeface="Avenir Next" panose="020B0503020202020204" pitchFamily="34" charset="0"/>
              </a:rPr>
              <a:t>st</a:t>
            </a:r>
            <a:r>
              <a:rPr lang="en-IN" sz="900" dirty="0">
                <a:latin typeface="Avenir Next" panose="020B0503020202020204" pitchFamily="34" charset="0"/>
              </a:rPr>
              <a:t> term completion</a:t>
            </a:r>
          </a:p>
        </p:txBody>
      </p:sp>
      <p:sp>
        <p:nvSpPr>
          <p:cNvPr id="64" name="Rectangle 63">
            <a:extLst>
              <a:ext uri="{FF2B5EF4-FFF2-40B4-BE49-F238E27FC236}">
                <a16:creationId xmlns:a16="http://schemas.microsoft.com/office/drawing/2014/main" id="{91F69D1B-2CA0-CB4D-9792-9CCE436AB4B2}"/>
              </a:ext>
            </a:extLst>
          </p:cNvPr>
          <p:cNvSpPr/>
          <p:nvPr/>
        </p:nvSpPr>
        <p:spPr>
          <a:xfrm>
            <a:off x="6513706" y="2841744"/>
            <a:ext cx="1196101" cy="369332"/>
          </a:xfrm>
          <a:prstGeom prst="rect">
            <a:avLst/>
          </a:prstGeom>
        </p:spPr>
        <p:txBody>
          <a:bodyPr wrap="square">
            <a:spAutoFit/>
          </a:bodyPr>
          <a:lstStyle/>
          <a:p>
            <a:pPr lvl="0"/>
            <a:r>
              <a:rPr lang="en-IN" sz="900" dirty="0">
                <a:latin typeface="Avenir Next" panose="020B0503020202020204" pitchFamily="34" charset="0"/>
              </a:rPr>
              <a:t>Launch 2 more Career Tracks</a:t>
            </a:r>
          </a:p>
        </p:txBody>
      </p:sp>
      <p:sp>
        <p:nvSpPr>
          <p:cNvPr id="65" name="Rectangle 64">
            <a:extLst>
              <a:ext uri="{FF2B5EF4-FFF2-40B4-BE49-F238E27FC236}">
                <a16:creationId xmlns:a16="http://schemas.microsoft.com/office/drawing/2014/main" id="{A43EE485-77E4-0A46-9952-CAB23B7B31CE}"/>
              </a:ext>
            </a:extLst>
          </p:cNvPr>
          <p:cNvSpPr/>
          <p:nvPr/>
        </p:nvSpPr>
        <p:spPr>
          <a:xfrm>
            <a:off x="7346060" y="3606267"/>
            <a:ext cx="1141571" cy="784830"/>
          </a:xfrm>
          <a:prstGeom prst="rect">
            <a:avLst/>
          </a:prstGeom>
        </p:spPr>
        <p:txBody>
          <a:bodyPr wrap="square">
            <a:spAutoFit/>
          </a:bodyPr>
          <a:lstStyle/>
          <a:p>
            <a:pPr lvl="0"/>
            <a:r>
              <a:rPr lang="en-US" sz="900" dirty="0">
                <a:latin typeface="Avenir Next" panose="020B0503020202020204" pitchFamily="34" charset="0"/>
              </a:rPr>
              <a:t>Partner more institutes to target 1000 students in US  &amp; 5 Schools in India for FY'22-'23</a:t>
            </a:r>
            <a:endParaRPr lang="en-IN" sz="900" dirty="0">
              <a:latin typeface="Avenir Next" panose="020B0503020202020204" pitchFamily="34" charset="0"/>
            </a:endParaRPr>
          </a:p>
        </p:txBody>
      </p:sp>
      <p:sp>
        <p:nvSpPr>
          <p:cNvPr id="66" name="Rectangle 65">
            <a:extLst>
              <a:ext uri="{FF2B5EF4-FFF2-40B4-BE49-F238E27FC236}">
                <a16:creationId xmlns:a16="http://schemas.microsoft.com/office/drawing/2014/main" id="{38289184-A20C-3A4C-A178-C98D270DA785}"/>
              </a:ext>
            </a:extLst>
          </p:cNvPr>
          <p:cNvSpPr/>
          <p:nvPr/>
        </p:nvSpPr>
        <p:spPr>
          <a:xfrm>
            <a:off x="8118957" y="2597287"/>
            <a:ext cx="1232782" cy="646331"/>
          </a:xfrm>
          <a:prstGeom prst="rect">
            <a:avLst/>
          </a:prstGeom>
        </p:spPr>
        <p:txBody>
          <a:bodyPr wrap="square">
            <a:spAutoFit/>
          </a:bodyPr>
          <a:lstStyle/>
          <a:p>
            <a:pPr lvl="0"/>
            <a:r>
              <a:rPr lang="en-US" sz="900" dirty="0">
                <a:latin typeface="Avenir Next" panose="020B0503020202020204" pitchFamily="34" charset="0"/>
              </a:rPr>
              <a:t>1</a:t>
            </a:r>
            <a:r>
              <a:rPr lang="en-US" sz="900" baseline="30000" dirty="0">
                <a:latin typeface="Avenir Next" panose="020B0503020202020204" pitchFamily="34" charset="0"/>
              </a:rPr>
              <a:t>st</a:t>
            </a:r>
            <a:r>
              <a:rPr lang="en-US" sz="900" dirty="0">
                <a:latin typeface="Avenir Next" panose="020B0503020202020204" pitchFamily="34" charset="0"/>
              </a:rPr>
              <a:t> batch from Grade 12 graduates with Career Track Certificate</a:t>
            </a:r>
            <a:endParaRPr lang="en-IN" sz="900" dirty="0">
              <a:latin typeface="Avenir Next" panose="020B0503020202020204" pitchFamily="34" charset="0"/>
            </a:endParaRPr>
          </a:p>
        </p:txBody>
      </p:sp>
      <p:sp>
        <p:nvSpPr>
          <p:cNvPr id="67" name="Rectangle 66">
            <a:extLst>
              <a:ext uri="{FF2B5EF4-FFF2-40B4-BE49-F238E27FC236}">
                <a16:creationId xmlns:a16="http://schemas.microsoft.com/office/drawing/2014/main" id="{50B4B6DF-85EC-6249-8BC7-7E3A00698032}"/>
              </a:ext>
            </a:extLst>
          </p:cNvPr>
          <p:cNvSpPr/>
          <p:nvPr/>
        </p:nvSpPr>
        <p:spPr>
          <a:xfrm>
            <a:off x="8960833" y="3606267"/>
            <a:ext cx="1044563" cy="646331"/>
          </a:xfrm>
          <a:prstGeom prst="rect">
            <a:avLst/>
          </a:prstGeom>
        </p:spPr>
        <p:txBody>
          <a:bodyPr wrap="square">
            <a:spAutoFit/>
          </a:bodyPr>
          <a:lstStyle/>
          <a:p>
            <a:pPr lvl="0"/>
            <a:r>
              <a:rPr lang="en-IN" sz="900" dirty="0">
                <a:latin typeface="Avenir Next" panose="020B0503020202020204" pitchFamily="34" charset="0"/>
              </a:rPr>
              <a:t>Launch 6 Career Tracks - Total 10 at Session '22-'23 start</a:t>
            </a:r>
          </a:p>
        </p:txBody>
      </p:sp>
      <p:sp>
        <p:nvSpPr>
          <p:cNvPr id="68" name="Rectangle 67">
            <a:extLst>
              <a:ext uri="{FF2B5EF4-FFF2-40B4-BE49-F238E27FC236}">
                <a16:creationId xmlns:a16="http://schemas.microsoft.com/office/drawing/2014/main" id="{C612631A-C2EE-CA40-80C2-3830B57A22D3}"/>
              </a:ext>
            </a:extLst>
          </p:cNvPr>
          <p:cNvSpPr/>
          <p:nvPr/>
        </p:nvSpPr>
        <p:spPr>
          <a:xfrm>
            <a:off x="9716833" y="2865183"/>
            <a:ext cx="1071467" cy="369332"/>
          </a:xfrm>
          <a:prstGeom prst="rect">
            <a:avLst/>
          </a:prstGeom>
        </p:spPr>
        <p:txBody>
          <a:bodyPr wrap="square">
            <a:spAutoFit/>
          </a:bodyPr>
          <a:lstStyle/>
          <a:p>
            <a:pPr lvl="0"/>
            <a:r>
              <a:rPr lang="en-US" sz="900" dirty="0">
                <a:latin typeface="Avenir Next" panose="020B0503020202020204" pitchFamily="34" charset="0"/>
              </a:rPr>
              <a:t>COGNIA Accredited </a:t>
            </a:r>
            <a:endParaRPr lang="en-IN" sz="900" dirty="0">
              <a:latin typeface="Avenir Next" panose="020B0503020202020204" pitchFamily="34" charset="0"/>
            </a:endParaRPr>
          </a:p>
        </p:txBody>
      </p:sp>
      <p:sp>
        <p:nvSpPr>
          <p:cNvPr id="69" name="Rectangle 68">
            <a:extLst>
              <a:ext uri="{FF2B5EF4-FFF2-40B4-BE49-F238E27FC236}">
                <a16:creationId xmlns:a16="http://schemas.microsoft.com/office/drawing/2014/main" id="{332E69CA-7994-F844-BAF9-7BCF2860C299}"/>
              </a:ext>
            </a:extLst>
          </p:cNvPr>
          <p:cNvSpPr/>
          <p:nvPr/>
        </p:nvSpPr>
        <p:spPr>
          <a:xfrm>
            <a:off x="10529649" y="3606267"/>
            <a:ext cx="1141571" cy="507831"/>
          </a:xfrm>
          <a:prstGeom prst="rect">
            <a:avLst/>
          </a:prstGeom>
        </p:spPr>
        <p:txBody>
          <a:bodyPr wrap="square">
            <a:spAutoFit/>
          </a:bodyPr>
          <a:lstStyle/>
          <a:p>
            <a:pPr lvl="0"/>
            <a:r>
              <a:rPr lang="en-US" sz="900" dirty="0">
                <a:latin typeface="Avenir Next" panose="020B0503020202020204" pitchFamily="34" charset="0"/>
              </a:rPr>
              <a:t>Launch of Independent School</a:t>
            </a:r>
            <a:endParaRPr lang="en-IN" sz="900" dirty="0">
              <a:latin typeface="Avenir Next" panose="020B0503020202020204" pitchFamily="34" charset="0"/>
            </a:endParaRPr>
          </a:p>
        </p:txBody>
      </p:sp>
      <p:sp>
        <p:nvSpPr>
          <p:cNvPr id="70" name="Rectangle 69">
            <a:extLst>
              <a:ext uri="{FF2B5EF4-FFF2-40B4-BE49-F238E27FC236}">
                <a16:creationId xmlns:a16="http://schemas.microsoft.com/office/drawing/2014/main" id="{DC777684-6739-CB47-849D-F3884B9FCBD4}"/>
              </a:ext>
            </a:extLst>
          </p:cNvPr>
          <p:cNvSpPr/>
          <p:nvPr/>
        </p:nvSpPr>
        <p:spPr>
          <a:xfrm>
            <a:off x="11086493" y="2668626"/>
            <a:ext cx="896219" cy="507831"/>
          </a:xfrm>
          <a:prstGeom prst="rect">
            <a:avLst/>
          </a:prstGeom>
        </p:spPr>
        <p:txBody>
          <a:bodyPr wrap="square">
            <a:spAutoFit/>
          </a:bodyPr>
          <a:lstStyle/>
          <a:p>
            <a:pPr lvl="0"/>
            <a:r>
              <a:rPr lang="en-US" sz="900" dirty="0">
                <a:latin typeface="Avenir Next" panose="020B0503020202020204" pitchFamily="34" charset="0"/>
              </a:rPr>
              <a:t>Onboarding 10K students globally</a:t>
            </a:r>
            <a:endParaRPr lang="en-IN" sz="900" dirty="0">
              <a:latin typeface="Avenir Next" panose="020B0503020202020204" pitchFamily="34" charset="0"/>
            </a:endParaRPr>
          </a:p>
        </p:txBody>
      </p:sp>
      <p:cxnSp>
        <p:nvCxnSpPr>
          <p:cNvPr id="71" name="Straight Connector 70">
            <a:extLst>
              <a:ext uri="{FF2B5EF4-FFF2-40B4-BE49-F238E27FC236}">
                <a16:creationId xmlns:a16="http://schemas.microsoft.com/office/drawing/2014/main" id="{CAEAE271-B89F-484E-8BC6-98A407EB59B0}"/>
              </a:ext>
            </a:extLst>
          </p:cNvPr>
          <p:cNvCxnSpPr>
            <a:cxnSpLocks/>
          </p:cNvCxnSpPr>
          <p:nvPr/>
        </p:nvCxnSpPr>
        <p:spPr>
          <a:xfrm>
            <a:off x="1410843" y="2213450"/>
            <a:ext cx="0" cy="99762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2" name="Rounded Rectangle 71">
            <a:extLst>
              <a:ext uri="{FF2B5EF4-FFF2-40B4-BE49-F238E27FC236}">
                <a16:creationId xmlns:a16="http://schemas.microsoft.com/office/drawing/2014/main" id="{A03E2F0A-B893-934C-A580-DB5F19B5E01C}"/>
              </a:ext>
            </a:extLst>
          </p:cNvPr>
          <p:cNvSpPr/>
          <p:nvPr/>
        </p:nvSpPr>
        <p:spPr>
          <a:xfrm>
            <a:off x="813136" y="1796780"/>
            <a:ext cx="1227417" cy="41102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Avenir Next Demi Bold" panose="020B0503020202020204" pitchFamily="34" charset="0"/>
              </a:rPr>
              <a:t>Pitch for Series Funding A</a:t>
            </a:r>
          </a:p>
        </p:txBody>
      </p:sp>
      <p:cxnSp>
        <p:nvCxnSpPr>
          <p:cNvPr id="74" name="Straight Connector 73">
            <a:extLst>
              <a:ext uri="{FF2B5EF4-FFF2-40B4-BE49-F238E27FC236}">
                <a16:creationId xmlns:a16="http://schemas.microsoft.com/office/drawing/2014/main" id="{BAA31621-54DA-5745-9BC7-A81523E5A084}"/>
              </a:ext>
            </a:extLst>
          </p:cNvPr>
          <p:cNvCxnSpPr>
            <a:cxnSpLocks/>
          </p:cNvCxnSpPr>
          <p:nvPr/>
        </p:nvCxnSpPr>
        <p:spPr>
          <a:xfrm>
            <a:off x="2270972" y="1408304"/>
            <a:ext cx="0" cy="135570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5" name="Rounded Rectangle 74">
            <a:extLst>
              <a:ext uri="{FF2B5EF4-FFF2-40B4-BE49-F238E27FC236}">
                <a16:creationId xmlns:a16="http://schemas.microsoft.com/office/drawing/2014/main" id="{110DDDBB-95A4-4549-B293-22E285E021DE}"/>
              </a:ext>
            </a:extLst>
          </p:cNvPr>
          <p:cNvSpPr/>
          <p:nvPr/>
        </p:nvSpPr>
        <p:spPr>
          <a:xfrm>
            <a:off x="1591568" y="898212"/>
            <a:ext cx="1559567" cy="52521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Avenir Next Demi Bold" panose="020B0503020202020204" pitchFamily="34" charset="0"/>
              </a:rPr>
              <a:t>Knowah Launched as an OPM</a:t>
            </a:r>
          </a:p>
        </p:txBody>
      </p:sp>
      <p:cxnSp>
        <p:nvCxnSpPr>
          <p:cNvPr id="78" name="Straight Connector 77">
            <a:extLst>
              <a:ext uri="{FF2B5EF4-FFF2-40B4-BE49-F238E27FC236}">
                <a16:creationId xmlns:a16="http://schemas.microsoft.com/office/drawing/2014/main" id="{10B9D12E-C014-574D-8C67-1AF26655A53B}"/>
              </a:ext>
            </a:extLst>
          </p:cNvPr>
          <p:cNvCxnSpPr>
            <a:cxnSpLocks/>
          </p:cNvCxnSpPr>
          <p:nvPr/>
        </p:nvCxnSpPr>
        <p:spPr>
          <a:xfrm>
            <a:off x="5377688" y="3592774"/>
            <a:ext cx="0" cy="155225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9" name="Rounded Rectangle 78">
            <a:extLst>
              <a:ext uri="{FF2B5EF4-FFF2-40B4-BE49-F238E27FC236}">
                <a16:creationId xmlns:a16="http://schemas.microsoft.com/office/drawing/2014/main" id="{C077E216-5C3A-5A49-A374-CAF4A1C4151C}"/>
              </a:ext>
            </a:extLst>
          </p:cNvPr>
          <p:cNvSpPr/>
          <p:nvPr/>
        </p:nvSpPr>
        <p:spPr>
          <a:xfrm>
            <a:off x="4719283" y="5096256"/>
            <a:ext cx="1416407" cy="41102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Avenir Next Demi Bold" panose="020B0503020202020204" pitchFamily="34" charset="0"/>
              </a:rPr>
              <a:t>Formal co-branded school launch</a:t>
            </a:r>
          </a:p>
        </p:txBody>
      </p:sp>
      <p:cxnSp>
        <p:nvCxnSpPr>
          <p:cNvPr id="83" name="Straight Connector 82">
            <a:extLst>
              <a:ext uri="{FF2B5EF4-FFF2-40B4-BE49-F238E27FC236}">
                <a16:creationId xmlns:a16="http://schemas.microsoft.com/office/drawing/2014/main" id="{CE7F5976-0336-3A4E-A83C-502E465B6CBF}"/>
              </a:ext>
            </a:extLst>
          </p:cNvPr>
          <p:cNvCxnSpPr>
            <a:cxnSpLocks/>
          </p:cNvCxnSpPr>
          <p:nvPr/>
        </p:nvCxnSpPr>
        <p:spPr>
          <a:xfrm>
            <a:off x="8512336" y="1744863"/>
            <a:ext cx="0" cy="92376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7FD93FDD-20E9-894E-A50D-F4891A1F85E7}"/>
              </a:ext>
            </a:extLst>
          </p:cNvPr>
          <p:cNvCxnSpPr>
            <a:cxnSpLocks/>
          </p:cNvCxnSpPr>
          <p:nvPr/>
        </p:nvCxnSpPr>
        <p:spPr>
          <a:xfrm>
            <a:off x="6986289" y="5301770"/>
            <a:ext cx="52057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13219578-277F-1242-AC05-82EFCEF35003}"/>
              </a:ext>
            </a:extLst>
          </p:cNvPr>
          <p:cNvCxnSpPr>
            <a:cxnSpLocks/>
          </p:cNvCxnSpPr>
          <p:nvPr/>
        </p:nvCxnSpPr>
        <p:spPr>
          <a:xfrm>
            <a:off x="6986289" y="4697862"/>
            <a:ext cx="3147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B8D65E5-3733-E34C-BFBA-AA44541DA25C}"/>
              </a:ext>
            </a:extLst>
          </p:cNvPr>
          <p:cNvCxnSpPr>
            <a:cxnSpLocks/>
          </p:cNvCxnSpPr>
          <p:nvPr/>
        </p:nvCxnSpPr>
        <p:spPr>
          <a:xfrm>
            <a:off x="6986289" y="3592774"/>
            <a:ext cx="0" cy="191451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B42351B-E6AE-BD48-8FA0-9C04966A2D6D}"/>
              </a:ext>
            </a:extLst>
          </p:cNvPr>
          <p:cNvCxnSpPr>
            <a:cxnSpLocks/>
            <a:stCxn id="48" idx="5"/>
          </p:cNvCxnSpPr>
          <p:nvPr/>
        </p:nvCxnSpPr>
        <p:spPr>
          <a:xfrm flipH="1">
            <a:off x="10133393" y="3512935"/>
            <a:ext cx="5282" cy="158332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8" name="Rounded Rectangle 87">
            <a:extLst>
              <a:ext uri="{FF2B5EF4-FFF2-40B4-BE49-F238E27FC236}">
                <a16:creationId xmlns:a16="http://schemas.microsoft.com/office/drawing/2014/main" id="{0D989D9C-EB20-BB48-9A8A-D478618D0810}"/>
              </a:ext>
            </a:extLst>
          </p:cNvPr>
          <p:cNvSpPr/>
          <p:nvPr/>
        </p:nvSpPr>
        <p:spPr>
          <a:xfrm>
            <a:off x="7788442" y="4519745"/>
            <a:ext cx="1681965" cy="41102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Avenir Next Demi Bold" panose="020B0503020202020204" pitchFamily="34" charset="0"/>
              </a:rPr>
              <a:t>COGNIA accreditation to take 18-24 months</a:t>
            </a:r>
          </a:p>
        </p:txBody>
      </p:sp>
      <p:sp>
        <p:nvSpPr>
          <p:cNvPr id="89" name="Rounded Rectangle 88">
            <a:extLst>
              <a:ext uri="{FF2B5EF4-FFF2-40B4-BE49-F238E27FC236}">
                <a16:creationId xmlns:a16="http://schemas.microsoft.com/office/drawing/2014/main" id="{85717D9C-B648-3A44-8E50-416437F201ED}"/>
              </a:ext>
            </a:extLst>
          </p:cNvPr>
          <p:cNvSpPr/>
          <p:nvPr/>
        </p:nvSpPr>
        <p:spPr>
          <a:xfrm>
            <a:off x="9281796" y="5162160"/>
            <a:ext cx="1804697" cy="41102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Avenir Next Demi Bold" panose="020B0503020202020204" pitchFamily="34" charset="0"/>
              </a:rPr>
              <a:t>ACS WASC accreditation to take around 6 years</a:t>
            </a:r>
          </a:p>
        </p:txBody>
      </p:sp>
      <p:sp>
        <p:nvSpPr>
          <p:cNvPr id="90" name="Rounded Rectangle 89">
            <a:extLst>
              <a:ext uri="{FF2B5EF4-FFF2-40B4-BE49-F238E27FC236}">
                <a16:creationId xmlns:a16="http://schemas.microsoft.com/office/drawing/2014/main" id="{E9A32FE3-ED42-D34B-BEB0-674CD251F688}"/>
              </a:ext>
            </a:extLst>
          </p:cNvPr>
          <p:cNvSpPr/>
          <p:nvPr/>
        </p:nvSpPr>
        <p:spPr>
          <a:xfrm>
            <a:off x="10252566" y="1278930"/>
            <a:ext cx="1804697" cy="41102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Avenir Next Demi Bold" panose="020B0503020202020204" pitchFamily="34" charset="0"/>
              </a:rPr>
              <a:t>Expand to Global Markets</a:t>
            </a:r>
          </a:p>
        </p:txBody>
      </p:sp>
      <p:cxnSp>
        <p:nvCxnSpPr>
          <p:cNvPr id="91" name="Straight Connector 90">
            <a:extLst>
              <a:ext uri="{FF2B5EF4-FFF2-40B4-BE49-F238E27FC236}">
                <a16:creationId xmlns:a16="http://schemas.microsoft.com/office/drawing/2014/main" id="{8B5E0E8E-C562-CB45-8A72-4DAA326CC761}"/>
              </a:ext>
            </a:extLst>
          </p:cNvPr>
          <p:cNvCxnSpPr>
            <a:cxnSpLocks/>
          </p:cNvCxnSpPr>
          <p:nvPr/>
        </p:nvCxnSpPr>
        <p:spPr>
          <a:xfrm>
            <a:off x="11453378" y="1699083"/>
            <a:ext cx="1" cy="108216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92" name="Rounded Rectangle 91">
            <a:extLst>
              <a:ext uri="{FF2B5EF4-FFF2-40B4-BE49-F238E27FC236}">
                <a16:creationId xmlns:a16="http://schemas.microsoft.com/office/drawing/2014/main" id="{F9F5892D-2B83-AB45-889E-6137B1FA6D6B}"/>
              </a:ext>
            </a:extLst>
          </p:cNvPr>
          <p:cNvSpPr/>
          <p:nvPr/>
        </p:nvSpPr>
        <p:spPr>
          <a:xfrm>
            <a:off x="7854878" y="1277301"/>
            <a:ext cx="1484962" cy="41823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Avenir Next Demi Bold" panose="020B0503020202020204" pitchFamily="34" charset="0"/>
              </a:rPr>
              <a:t>1</a:t>
            </a:r>
            <a:r>
              <a:rPr lang="en-US" sz="1000" b="1" baseline="30000" dirty="0">
                <a:solidFill>
                  <a:schemeClr val="tx1"/>
                </a:solidFill>
                <a:latin typeface="Avenir Next Demi Bold" panose="020B0503020202020204" pitchFamily="34" charset="0"/>
              </a:rPr>
              <a:t>st</a:t>
            </a:r>
            <a:r>
              <a:rPr lang="en-US" sz="1000" b="1" dirty="0">
                <a:solidFill>
                  <a:schemeClr val="tx1"/>
                </a:solidFill>
                <a:latin typeface="Avenir Next Demi Bold" panose="020B0503020202020204" pitchFamily="34" charset="0"/>
              </a:rPr>
              <a:t> Year Complete</a:t>
            </a:r>
          </a:p>
        </p:txBody>
      </p:sp>
      <p:cxnSp>
        <p:nvCxnSpPr>
          <p:cNvPr id="93" name="Straight Connector 92">
            <a:extLst>
              <a:ext uri="{FF2B5EF4-FFF2-40B4-BE49-F238E27FC236}">
                <a16:creationId xmlns:a16="http://schemas.microsoft.com/office/drawing/2014/main" id="{212F8E21-2047-FE42-A286-0819848A0B4B}"/>
              </a:ext>
            </a:extLst>
          </p:cNvPr>
          <p:cNvCxnSpPr>
            <a:cxnSpLocks/>
          </p:cNvCxnSpPr>
          <p:nvPr/>
        </p:nvCxnSpPr>
        <p:spPr>
          <a:xfrm>
            <a:off x="6961905" y="2050156"/>
            <a:ext cx="0" cy="815027"/>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94" name="Rounded Rectangle 93">
            <a:extLst>
              <a:ext uri="{FF2B5EF4-FFF2-40B4-BE49-F238E27FC236}">
                <a16:creationId xmlns:a16="http://schemas.microsoft.com/office/drawing/2014/main" id="{02AEC472-D2F7-0741-A01B-7E30C2FCCD51}"/>
              </a:ext>
            </a:extLst>
          </p:cNvPr>
          <p:cNvSpPr/>
          <p:nvPr/>
        </p:nvSpPr>
        <p:spPr>
          <a:xfrm>
            <a:off x="6338731" y="1645068"/>
            <a:ext cx="1227417" cy="41102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Avenir Next Demi Bold" panose="020B0503020202020204" pitchFamily="34" charset="0"/>
              </a:rPr>
              <a:t>Pitch for Series Funding B</a:t>
            </a:r>
          </a:p>
        </p:txBody>
      </p:sp>
      <p:cxnSp>
        <p:nvCxnSpPr>
          <p:cNvPr id="110" name="Straight Connector 109">
            <a:extLst>
              <a:ext uri="{FF2B5EF4-FFF2-40B4-BE49-F238E27FC236}">
                <a16:creationId xmlns:a16="http://schemas.microsoft.com/office/drawing/2014/main" id="{57AD07A3-551E-C94E-A18E-A9E8FD84F2FD}"/>
              </a:ext>
            </a:extLst>
          </p:cNvPr>
          <p:cNvCxnSpPr>
            <a:cxnSpLocks/>
          </p:cNvCxnSpPr>
          <p:nvPr/>
        </p:nvCxnSpPr>
        <p:spPr>
          <a:xfrm>
            <a:off x="4550825" y="1658826"/>
            <a:ext cx="0" cy="155225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11" name="Rounded Rectangle 110">
            <a:extLst>
              <a:ext uri="{FF2B5EF4-FFF2-40B4-BE49-F238E27FC236}">
                <a16:creationId xmlns:a16="http://schemas.microsoft.com/office/drawing/2014/main" id="{1A037A34-2492-684F-9EAF-BDCA521952A8}"/>
              </a:ext>
            </a:extLst>
          </p:cNvPr>
          <p:cNvSpPr/>
          <p:nvPr/>
        </p:nvSpPr>
        <p:spPr>
          <a:xfrm>
            <a:off x="4048631" y="1487827"/>
            <a:ext cx="1416407" cy="41102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Avenir Next Demi Bold" panose="020B0503020202020204" pitchFamily="34" charset="0"/>
              </a:rPr>
              <a:t>1</a:t>
            </a:r>
            <a:r>
              <a:rPr lang="en-US" sz="1000" b="1" baseline="30000" dirty="0">
                <a:solidFill>
                  <a:schemeClr val="tx1"/>
                </a:solidFill>
                <a:latin typeface="Avenir Next Demi Bold" panose="020B0503020202020204" pitchFamily="34" charset="0"/>
              </a:rPr>
              <a:t>st</a:t>
            </a:r>
            <a:r>
              <a:rPr lang="en-US" sz="1000" b="1" dirty="0">
                <a:solidFill>
                  <a:schemeClr val="tx1"/>
                </a:solidFill>
                <a:latin typeface="Avenir Next Demi Bold" panose="020B0503020202020204" pitchFamily="34" charset="0"/>
              </a:rPr>
              <a:t> Career Tracks launched</a:t>
            </a:r>
          </a:p>
        </p:txBody>
      </p:sp>
      <p:sp>
        <p:nvSpPr>
          <p:cNvPr id="115" name="Chevron 114">
            <a:extLst>
              <a:ext uri="{FF2B5EF4-FFF2-40B4-BE49-F238E27FC236}">
                <a16:creationId xmlns:a16="http://schemas.microsoft.com/office/drawing/2014/main" id="{50325771-584A-B745-8E9F-70C9E130F8E7}"/>
              </a:ext>
            </a:extLst>
          </p:cNvPr>
          <p:cNvSpPr/>
          <p:nvPr/>
        </p:nvSpPr>
        <p:spPr>
          <a:xfrm>
            <a:off x="43800" y="6084521"/>
            <a:ext cx="6052200" cy="573024"/>
          </a:xfrm>
          <a:prstGeom prst="chevron">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2">
                    <a:lumMod val="50000"/>
                  </a:schemeClr>
                </a:solidFill>
                <a:latin typeface="Avenir Next Medium" panose="020B0503020202020204" pitchFamily="34" charset="0"/>
              </a:rPr>
              <a:t>2021</a:t>
            </a:r>
          </a:p>
        </p:txBody>
      </p:sp>
      <p:sp>
        <p:nvSpPr>
          <p:cNvPr id="116" name="Chevron 115">
            <a:extLst>
              <a:ext uri="{FF2B5EF4-FFF2-40B4-BE49-F238E27FC236}">
                <a16:creationId xmlns:a16="http://schemas.microsoft.com/office/drawing/2014/main" id="{882D824D-C638-374A-B334-9E997C0DDFDF}"/>
              </a:ext>
            </a:extLst>
          </p:cNvPr>
          <p:cNvSpPr/>
          <p:nvPr/>
        </p:nvSpPr>
        <p:spPr>
          <a:xfrm>
            <a:off x="5924643" y="6089577"/>
            <a:ext cx="4196556" cy="573024"/>
          </a:xfrm>
          <a:prstGeom prst="chevron">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2">
                    <a:lumMod val="50000"/>
                  </a:schemeClr>
                </a:solidFill>
                <a:latin typeface="Avenir Next Medium" panose="020B0503020202020204" pitchFamily="34" charset="0"/>
              </a:rPr>
              <a:t>2022</a:t>
            </a:r>
          </a:p>
        </p:txBody>
      </p:sp>
      <p:sp>
        <p:nvSpPr>
          <p:cNvPr id="117" name="Chevron 116">
            <a:extLst>
              <a:ext uri="{FF2B5EF4-FFF2-40B4-BE49-F238E27FC236}">
                <a16:creationId xmlns:a16="http://schemas.microsoft.com/office/drawing/2014/main" id="{15580632-3C9A-6643-8BBD-2579862F4CBF}"/>
              </a:ext>
            </a:extLst>
          </p:cNvPr>
          <p:cNvSpPr/>
          <p:nvPr/>
        </p:nvSpPr>
        <p:spPr>
          <a:xfrm>
            <a:off x="9937618" y="6084521"/>
            <a:ext cx="2277672" cy="573024"/>
          </a:xfrm>
          <a:prstGeom prst="chevron">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2">
                    <a:lumMod val="50000"/>
                  </a:schemeClr>
                </a:solidFill>
                <a:latin typeface="Avenir Next Medium" panose="020B0503020202020204" pitchFamily="34" charset="0"/>
              </a:rPr>
              <a:t>2023</a:t>
            </a:r>
          </a:p>
        </p:txBody>
      </p:sp>
      <p:cxnSp>
        <p:nvCxnSpPr>
          <p:cNvPr id="118" name="Straight Connector 117">
            <a:extLst>
              <a:ext uri="{FF2B5EF4-FFF2-40B4-BE49-F238E27FC236}">
                <a16:creationId xmlns:a16="http://schemas.microsoft.com/office/drawing/2014/main" id="{0368AFA1-DC53-D444-9D78-92D657518892}"/>
              </a:ext>
            </a:extLst>
          </p:cNvPr>
          <p:cNvCxnSpPr>
            <a:cxnSpLocks/>
          </p:cNvCxnSpPr>
          <p:nvPr/>
        </p:nvCxnSpPr>
        <p:spPr>
          <a:xfrm>
            <a:off x="10130664" y="2326433"/>
            <a:ext cx="0" cy="53875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19" name="Rounded Rectangle 118">
            <a:extLst>
              <a:ext uri="{FF2B5EF4-FFF2-40B4-BE49-F238E27FC236}">
                <a16:creationId xmlns:a16="http://schemas.microsoft.com/office/drawing/2014/main" id="{4C9B9AC8-7EFC-F241-B9B0-023FDC07D277}"/>
              </a:ext>
            </a:extLst>
          </p:cNvPr>
          <p:cNvSpPr/>
          <p:nvPr/>
        </p:nvSpPr>
        <p:spPr>
          <a:xfrm>
            <a:off x="9507490" y="1921345"/>
            <a:ext cx="1227417" cy="41102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Avenir Next Demi Bold" panose="020B0503020202020204" pitchFamily="34" charset="0"/>
              </a:rPr>
              <a:t>Pitch for Series Funding C</a:t>
            </a:r>
          </a:p>
        </p:txBody>
      </p:sp>
    </p:spTree>
    <p:extLst>
      <p:ext uri="{BB962C8B-B14F-4D97-AF65-F5344CB8AC3E}">
        <p14:creationId xmlns:p14="http://schemas.microsoft.com/office/powerpoint/2010/main" val="21418874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EEA6D9B0-5872-E541-BAFE-042BD5A1CD1C}"/>
              </a:ext>
            </a:extLst>
          </p:cNvPr>
          <p:cNvSpPr/>
          <p:nvPr/>
        </p:nvSpPr>
        <p:spPr>
          <a:xfrm>
            <a:off x="696686" y="4129944"/>
            <a:ext cx="6477000" cy="56179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Rounded Rectangle 146">
            <a:extLst>
              <a:ext uri="{FF2B5EF4-FFF2-40B4-BE49-F238E27FC236}">
                <a16:creationId xmlns:a16="http://schemas.microsoft.com/office/drawing/2014/main" id="{75FE019A-0C7F-0949-A93E-B4E0C7EC0BB5}"/>
              </a:ext>
            </a:extLst>
          </p:cNvPr>
          <p:cNvSpPr/>
          <p:nvPr/>
        </p:nvSpPr>
        <p:spPr>
          <a:xfrm>
            <a:off x="289775" y="4050546"/>
            <a:ext cx="3801472" cy="2667349"/>
          </a:xfrm>
          <a:prstGeom prst="roundRect">
            <a:avLst>
              <a:gd name="adj" fmla="val 9613"/>
            </a:avLst>
          </a:prstGeom>
          <a:solidFill>
            <a:schemeClr val="accent3">
              <a:lumMod val="40000"/>
              <a:lumOff val="6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Rounded Rectangle 148">
            <a:extLst>
              <a:ext uri="{FF2B5EF4-FFF2-40B4-BE49-F238E27FC236}">
                <a16:creationId xmlns:a16="http://schemas.microsoft.com/office/drawing/2014/main" id="{898517DA-5022-924A-B19B-1088D7D69437}"/>
              </a:ext>
            </a:extLst>
          </p:cNvPr>
          <p:cNvSpPr/>
          <p:nvPr/>
        </p:nvSpPr>
        <p:spPr>
          <a:xfrm>
            <a:off x="4172455" y="4063848"/>
            <a:ext cx="7783630" cy="2667349"/>
          </a:xfrm>
          <a:prstGeom prst="roundRect">
            <a:avLst>
              <a:gd name="adj" fmla="val 9613"/>
            </a:avLst>
          </a:prstGeom>
          <a:solidFill>
            <a:schemeClr val="accent3">
              <a:lumMod val="40000"/>
              <a:lumOff val="6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A596AEAD-E3B4-7649-8E03-049781A402DE}"/>
              </a:ext>
            </a:extLst>
          </p:cNvPr>
          <p:cNvSpPr/>
          <p:nvPr/>
        </p:nvSpPr>
        <p:spPr>
          <a:xfrm>
            <a:off x="289776" y="771733"/>
            <a:ext cx="7195492" cy="3185636"/>
          </a:xfrm>
          <a:prstGeom prst="rect">
            <a:avLst/>
          </a:pr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5" name="TextBox 144">
            <a:extLst>
              <a:ext uri="{FF2B5EF4-FFF2-40B4-BE49-F238E27FC236}">
                <a16:creationId xmlns:a16="http://schemas.microsoft.com/office/drawing/2014/main" id="{E6309FCC-2C47-F64D-A10A-8BA135F9A003}"/>
              </a:ext>
            </a:extLst>
          </p:cNvPr>
          <p:cNvSpPr txBox="1"/>
          <p:nvPr/>
        </p:nvSpPr>
        <p:spPr>
          <a:xfrm>
            <a:off x="3869592" y="1428091"/>
            <a:ext cx="1090073" cy="341632"/>
          </a:xfrm>
          <a:prstGeom prst="rect">
            <a:avLst/>
          </a:prstGeom>
          <a:noFill/>
        </p:spPr>
        <p:txBody>
          <a:bodyPr wrap="square" rtlCol="0">
            <a:spAutoFit/>
          </a:bodyPr>
          <a:lstStyle/>
          <a:p>
            <a:pPr>
              <a:lnSpc>
                <a:spcPct val="90000"/>
              </a:lnSpc>
              <a:spcAft>
                <a:spcPts val="300"/>
              </a:spcAft>
            </a:pPr>
            <a:r>
              <a:rPr lang="en-US" sz="700" i="1" dirty="0">
                <a:solidFill>
                  <a:schemeClr val="tx1">
                    <a:lumMod val="75000"/>
                    <a:lumOff val="25000"/>
                  </a:schemeClr>
                </a:solidFill>
                <a:latin typeface="Avenir Next" panose="020B0503020202020204" pitchFamily="34" charset="0"/>
              </a:rPr>
              <a:t>Partnered by</a:t>
            </a:r>
          </a:p>
          <a:p>
            <a:pPr>
              <a:lnSpc>
                <a:spcPct val="90000"/>
              </a:lnSpc>
              <a:spcAft>
                <a:spcPts val="300"/>
              </a:spcAft>
            </a:pPr>
            <a:r>
              <a:rPr lang="en-US" sz="800" i="1" dirty="0">
                <a:solidFill>
                  <a:schemeClr val="tx1">
                    <a:lumMod val="75000"/>
                    <a:lumOff val="25000"/>
                  </a:schemeClr>
                </a:solidFill>
                <a:latin typeface="Avenir Next" panose="020B0503020202020204" pitchFamily="34" charset="0"/>
              </a:rPr>
              <a:t>XXX High School</a:t>
            </a:r>
          </a:p>
        </p:txBody>
      </p:sp>
      <p:sp>
        <p:nvSpPr>
          <p:cNvPr id="139" name="Rounded Rectangle 138">
            <a:extLst>
              <a:ext uri="{FF2B5EF4-FFF2-40B4-BE49-F238E27FC236}">
                <a16:creationId xmlns:a16="http://schemas.microsoft.com/office/drawing/2014/main" id="{BC83FBFA-5FBD-394C-AC8F-BBCE1FE60EC0}"/>
              </a:ext>
            </a:extLst>
          </p:cNvPr>
          <p:cNvSpPr/>
          <p:nvPr/>
        </p:nvSpPr>
        <p:spPr>
          <a:xfrm>
            <a:off x="5154189" y="1199086"/>
            <a:ext cx="2210554" cy="2247565"/>
          </a:xfrm>
          <a:prstGeom prst="roundRect">
            <a:avLst>
              <a:gd name="adj" fmla="val 9613"/>
            </a:avLst>
          </a:prstGeom>
          <a:solidFill>
            <a:schemeClr val="accent2">
              <a:lumMod val="60000"/>
              <a:lumOff val="4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Rounded Rectangle 137">
            <a:extLst>
              <a:ext uri="{FF2B5EF4-FFF2-40B4-BE49-F238E27FC236}">
                <a16:creationId xmlns:a16="http://schemas.microsoft.com/office/drawing/2014/main" id="{DE5A9E2D-D5C8-254E-BA51-560846877A88}"/>
              </a:ext>
            </a:extLst>
          </p:cNvPr>
          <p:cNvSpPr/>
          <p:nvPr/>
        </p:nvSpPr>
        <p:spPr>
          <a:xfrm>
            <a:off x="591860" y="1181435"/>
            <a:ext cx="2282174" cy="2247565"/>
          </a:xfrm>
          <a:prstGeom prst="roundRect">
            <a:avLst>
              <a:gd name="adj" fmla="val 9613"/>
            </a:avLst>
          </a:prstGeom>
          <a:solidFill>
            <a:schemeClr val="accent2">
              <a:lumMod val="60000"/>
              <a:lumOff val="4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D2C0FA5E-81B8-A945-8F93-8967005F557C}"/>
              </a:ext>
            </a:extLst>
          </p:cNvPr>
          <p:cNvSpPr/>
          <p:nvPr/>
        </p:nvSpPr>
        <p:spPr>
          <a:xfrm>
            <a:off x="7518927" y="762086"/>
            <a:ext cx="4437158" cy="315075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B0621B66-BEE7-784E-847D-F9831C635871}"/>
              </a:ext>
            </a:extLst>
          </p:cNvPr>
          <p:cNvSpPr txBox="1"/>
          <p:nvPr/>
        </p:nvSpPr>
        <p:spPr>
          <a:xfrm>
            <a:off x="163349" y="175695"/>
            <a:ext cx="8606077" cy="584775"/>
          </a:xfrm>
          <a:prstGeom prst="rect">
            <a:avLst/>
          </a:prstGeom>
          <a:noFill/>
        </p:spPr>
        <p:txBody>
          <a:bodyPr wrap="square" rtlCol="0">
            <a:spAutoFit/>
          </a:bodyPr>
          <a:lstStyle/>
          <a:p>
            <a:r>
              <a:rPr lang="en-US" sz="3200" dirty="0">
                <a:latin typeface="Avenir Next" panose="020B0503020202020204" pitchFamily="34" charset="0"/>
              </a:rPr>
              <a:t>BUSINESS MODEL </a:t>
            </a:r>
            <a:r>
              <a:rPr lang="en-US" sz="3200" b="1" dirty="0">
                <a:solidFill>
                  <a:srgbClr val="C00000"/>
                </a:solidFill>
                <a:latin typeface="Avenir Next Demi Bold" panose="020B0503020202020204" pitchFamily="34" charset="0"/>
              </a:rPr>
              <a:t>&amp; PRICING -1 (US)</a:t>
            </a:r>
          </a:p>
        </p:txBody>
      </p:sp>
      <p:sp>
        <p:nvSpPr>
          <p:cNvPr id="29" name="TextBox 28">
            <a:extLst>
              <a:ext uri="{FF2B5EF4-FFF2-40B4-BE49-F238E27FC236}">
                <a16:creationId xmlns:a16="http://schemas.microsoft.com/office/drawing/2014/main" id="{FED62D85-FA9F-8945-AA43-9786266FD53F}"/>
              </a:ext>
            </a:extLst>
          </p:cNvPr>
          <p:cNvSpPr txBox="1"/>
          <p:nvPr/>
        </p:nvSpPr>
        <p:spPr>
          <a:xfrm>
            <a:off x="445038" y="4129944"/>
            <a:ext cx="3424553" cy="2529923"/>
          </a:xfrm>
          <a:prstGeom prst="rect">
            <a:avLst/>
          </a:prstGeom>
          <a:noFill/>
        </p:spPr>
        <p:txBody>
          <a:bodyPr wrap="square" rtlCol="0">
            <a:spAutoFit/>
          </a:bodyPr>
          <a:lstStyle/>
          <a:p>
            <a:pPr algn="ctr">
              <a:lnSpc>
                <a:spcPct val="120000"/>
              </a:lnSpc>
              <a:spcAft>
                <a:spcPts val="300"/>
              </a:spcAft>
            </a:pPr>
            <a:r>
              <a:rPr lang="en-US" sz="1000" dirty="0">
                <a:latin typeface="Avenir Next Medium" panose="020B0503020202020204" pitchFamily="34" charset="0"/>
              </a:rPr>
              <a:t>(Mandatory)</a:t>
            </a:r>
          </a:p>
          <a:p>
            <a:pPr algn="ctr">
              <a:lnSpc>
                <a:spcPct val="120000"/>
              </a:lnSpc>
              <a:spcAft>
                <a:spcPts val="300"/>
              </a:spcAft>
            </a:pPr>
            <a:r>
              <a:rPr lang="en-US" sz="1400" b="1" dirty="0">
                <a:latin typeface="Avenir Next Demi Bold" panose="020B0503020202020204" pitchFamily="34" charset="0"/>
              </a:rPr>
              <a:t>$5000/ Year School Fees</a:t>
            </a:r>
            <a:endParaRPr lang="en-US" sz="1200" dirty="0">
              <a:latin typeface="Avenir Next" panose="020B0503020202020204" pitchFamily="34" charset="0"/>
            </a:endParaRPr>
          </a:p>
          <a:p>
            <a:pPr marL="171450" indent="-171450">
              <a:lnSpc>
                <a:spcPct val="120000"/>
              </a:lnSpc>
              <a:spcAft>
                <a:spcPts val="300"/>
              </a:spcAft>
              <a:buFont typeface="Arial" panose="020B0604020202020204" pitchFamily="34" charset="0"/>
              <a:buChar char="•"/>
            </a:pPr>
            <a:r>
              <a:rPr lang="en-US" sz="1200" dirty="0">
                <a:latin typeface="Avenir Next" panose="020B0503020202020204" pitchFamily="34" charset="0"/>
              </a:rPr>
              <a:t>4 Years Duration </a:t>
            </a:r>
          </a:p>
          <a:p>
            <a:pPr marL="171450" indent="-171450">
              <a:lnSpc>
                <a:spcPct val="120000"/>
              </a:lnSpc>
              <a:spcAft>
                <a:spcPts val="300"/>
              </a:spcAft>
              <a:buFont typeface="Arial" panose="020B0604020202020204" pitchFamily="34" charset="0"/>
              <a:buChar char="•"/>
            </a:pPr>
            <a:r>
              <a:rPr lang="en-US" sz="1200" dirty="0">
                <a:latin typeface="Avenir Next" panose="020B0503020202020204" pitchFamily="34" charset="0"/>
              </a:rPr>
              <a:t>Includes logistics, technical &amp; content cost with $0 tuition fees</a:t>
            </a:r>
          </a:p>
          <a:p>
            <a:pPr marL="171450" indent="-171450">
              <a:lnSpc>
                <a:spcPct val="120000"/>
              </a:lnSpc>
              <a:spcAft>
                <a:spcPts val="300"/>
              </a:spcAft>
              <a:buFont typeface="Arial" panose="020B0604020202020204" pitchFamily="34" charset="0"/>
              <a:buChar char="•"/>
            </a:pPr>
            <a:r>
              <a:rPr lang="en-US" sz="1200" dirty="0">
                <a:latin typeface="Avenir Next" panose="020B0503020202020204" pitchFamily="34" charset="0"/>
              </a:rPr>
              <a:t>High School completion certificate </a:t>
            </a:r>
          </a:p>
          <a:p>
            <a:pPr marL="171450" indent="-171450">
              <a:lnSpc>
                <a:spcPct val="120000"/>
              </a:lnSpc>
              <a:spcAft>
                <a:spcPts val="300"/>
              </a:spcAft>
              <a:buFont typeface="Arial" panose="020B0604020202020204" pitchFamily="34" charset="0"/>
              <a:buChar char="•"/>
            </a:pPr>
            <a:r>
              <a:rPr lang="en-US" sz="1200" dirty="0">
                <a:latin typeface="Avenir Next" panose="020B0503020202020204" pitchFamily="34" charset="0"/>
              </a:rPr>
              <a:t>Career Foundational courses of 3-6 industries</a:t>
            </a:r>
          </a:p>
          <a:p>
            <a:pPr marL="171450" indent="-171450">
              <a:lnSpc>
                <a:spcPct val="120000"/>
              </a:lnSpc>
              <a:spcAft>
                <a:spcPts val="300"/>
              </a:spcAft>
              <a:buFont typeface="Arial" panose="020B0604020202020204" pitchFamily="34" charset="0"/>
              <a:buChar char="•"/>
            </a:pPr>
            <a:r>
              <a:rPr lang="en-US" sz="1200" dirty="0">
                <a:latin typeface="Avenir Next" panose="020B0503020202020204" pitchFamily="34" charset="0"/>
              </a:rPr>
              <a:t>Mentorship support from other student’s parents</a:t>
            </a:r>
          </a:p>
        </p:txBody>
      </p:sp>
      <p:sp>
        <p:nvSpPr>
          <p:cNvPr id="31" name="TextBox 30">
            <a:extLst>
              <a:ext uri="{FF2B5EF4-FFF2-40B4-BE49-F238E27FC236}">
                <a16:creationId xmlns:a16="http://schemas.microsoft.com/office/drawing/2014/main" id="{07E032D5-8300-EE48-AF23-F53F82E9FBF1}"/>
              </a:ext>
            </a:extLst>
          </p:cNvPr>
          <p:cNvSpPr txBox="1"/>
          <p:nvPr/>
        </p:nvSpPr>
        <p:spPr>
          <a:xfrm>
            <a:off x="7646517" y="899093"/>
            <a:ext cx="4181977" cy="2937727"/>
          </a:xfrm>
          <a:prstGeom prst="rect">
            <a:avLst/>
          </a:prstGeom>
          <a:noFill/>
        </p:spPr>
        <p:txBody>
          <a:bodyPr wrap="square" rtlCol="0">
            <a:spAutoFit/>
          </a:bodyPr>
          <a:lstStyle/>
          <a:p>
            <a:pPr>
              <a:lnSpc>
                <a:spcPct val="120000"/>
              </a:lnSpc>
              <a:spcAft>
                <a:spcPts val="300"/>
              </a:spcAft>
            </a:pPr>
            <a:r>
              <a:rPr lang="en-US" sz="1400" b="1" dirty="0">
                <a:solidFill>
                  <a:schemeClr val="bg1"/>
                </a:solidFill>
                <a:latin typeface="Avenir Next Demi Bold" panose="020B0503020202020204" pitchFamily="34" charset="0"/>
              </a:rPr>
              <a:t>FOR FY 2021-22 </a:t>
            </a:r>
          </a:p>
          <a:p>
            <a:pPr>
              <a:lnSpc>
                <a:spcPct val="120000"/>
              </a:lnSpc>
              <a:spcAft>
                <a:spcPts val="300"/>
              </a:spcAft>
            </a:pPr>
            <a:r>
              <a:rPr lang="en-US" sz="1200" i="1" dirty="0">
                <a:solidFill>
                  <a:schemeClr val="bg1"/>
                </a:solidFill>
                <a:latin typeface="Avenir Next Medium" panose="020B0503020202020204" pitchFamily="34" charset="0"/>
              </a:rPr>
              <a:t>Assumptions</a:t>
            </a:r>
          </a:p>
          <a:p>
            <a:pPr marL="171450" indent="-171450">
              <a:lnSpc>
                <a:spcPct val="120000"/>
              </a:lnSpc>
              <a:spcAft>
                <a:spcPts val="300"/>
              </a:spcAft>
              <a:buFont typeface="Symbol" pitchFamily="2" charset="2"/>
              <a:buChar char="Þ"/>
            </a:pPr>
            <a:r>
              <a:rPr lang="en-US" sz="1200" dirty="0">
                <a:solidFill>
                  <a:schemeClr val="bg1"/>
                </a:solidFill>
                <a:latin typeface="Avenir Next" panose="020B0503020202020204" pitchFamily="34" charset="0"/>
              </a:rPr>
              <a:t>Collaboration with 1 School; 50 Students in each Grade 9-12 </a:t>
            </a:r>
            <a:r>
              <a:rPr lang="en-US" sz="1200" dirty="0">
                <a:solidFill>
                  <a:schemeClr val="bg1"/>
                </a:solidFill>
                <a:latin typeface="Avenir Next" panose="020B0503020202020204" pitchFamily="34" charset="0"/>
                <a:sym typeface="Wingdings" pitchFamily="2" charset="2"/>
              </a:rPr>
              <a:t></a:t>
            </a:r>
            <a:r>
              <a:rPr lang="en-US" sz="1200" i="1" dirty="0">
                <a:solidFill>
                  <a:schemeClr val="bg1"/>
                </a:solidFill>
                <a:latin typeface="Avenir Next" panose="020B0503020202020204" pitchFamily="34" charset="0"/>
                <a:sym typeface="Wingdings" pitchFamily="2" charset="2"/>
              </a:rPr>
              <a:t>  </a:t>
            </a:r>
            <a:r>
              <a:rPr lang="en-US" sz="1200" b="1" dirty="0">
                <a:solidFill>
                  <a:schemeClr val="bg1"/>
                </a:solidFill>
                <a:highlight>
                  <a:srgbClr val="800080"/>
                </a:highlight>
                <a:latin typeface="Avenir Next Demi Bold" panose="020B0503020202020204" pitchFamily="34" charset="0"/>
                <a:sym typeface="Wingdings" pitchFamily="2" charset="2"/>
              </a:rPr>
              <a:t>200 Students </a:t>
            </a:r>
            <a:r>
              <a:rPr lang="en-US" sz="1200" dirty="0">
                <a:solidFill>
                  <a:schemeClr val="bg1"/>
                </a:solidFill>
                <a:latin typeface="Avenir Next" panose="020B0503020202020204" pitchFamily="34" charset="0"/>
                <a:sym typeface="Wingdings" pitchFamily="2" charset="2"/>
              </a:rPr>
              <a:t> total</a:t>
            </a:r>
          </a:p>
          <a:p>
            <a:pPr marL="171450" indent="-171450">
              <a:lnSpc>
                <a:spcPct val="120000"/>
              </a:lnSpc>
              <a:spcAft>
                <a:spcPts val="300"/>
              </a:spcAft>
              <a:buFont typeface="Symbol" pitchFamily="2" charset="2"/>
              <a:buChar char="Þ"/>
            </a:pPr>
            <a:r>
              <a:rPr lang="en-US" sz="1200" dirty="0">
                <a:solidFill>
                  <a:schemeClr val="bg1"/>
                </a:solidFill>
                <a:latin typeface="Avenir Next" panose="020B0503020202020204" pitchFamily="34" charset="0"/>
              </a:rPr>
              <a:t>Teacher : Student || 1:20 (Ideal case) </a:t>
            </a:r>
            <a:r>
              <a:rPr lang="en-US" sz="1200" dirty="0">
                <a:solidFill>
                  <a:schemeClr val="bg1"/>
                </a:solidFill>
                <a:latin typeface="Avenir Next" panose="020B0503020202020204" pitchFamily="34" charset="0"/>
                <a:sym typeface="Wingdings" pitchFamily="2" charset="2"/>
              </a:rPr>
              <a:t> </a:t>
            </a:r>
            <a:r>
              <a:rPr lang="en-US" sz="1200" b="1" dirty="0">
                <a:solidFill>
                  <a:schemeClr val="bg1"/>
                </a:solidFill>
                <a:highlight>
                  <a:srgbClr val="800080"/>
                </a:highlight>
                <a:latin typeface="Avenir Next Demi Bold" panose="020B0503020202020204" pitchFamily="34" charset="0"/>
              </a:rPr>
              <a:t>10  Teachers</a:t>
            </a:r>
          </a:p>
          <a:p>
            <a:pPr marL="171450" indent="-171450">
              <a:lnSpc>
                <a:spcPct val="120000"/>
              </a:lnSpc>
              <a:spcAft>
                <a:spcPts val="300"/>
              </a:spcAft>
              <a:buFont typeface="Symbol" pitchFamily="2" charset="2"/>
              <a:buChar char="Þ"/>
            </a:pPr>
            <a:r>
              <a:rPr lang="en-US" sz="1200" dirty="0">
                <a:solidFill>
                  <a:schemeClr val="bg1"/>
                </a:solidFill>
                <a:latin typeface="Avenir Next" panose="020B0503020202020204" pitchFamily="34" charset="0"/>
              </a:rPr>
              <a:t>Regular school Fees for  a student </a:t>
            </a:r>
            <a:r>
              <a:rPr lang="en-US" sz="1200" dirty="0">
                <a:solidFill>
                  <a:schemeClr val="bg1"/>
                </a:solidFill>
                <a:latin typeface="Avenir Next" panose="020B0503020202020204" pitchFamily="34" charset="0"/>
                <a:sym typeface="Wingdings" pitchFamily="2" charset="2"/>
              </a:rPr>
              <a:t> $5K/ year</a:t>
            </a:r>
            <a:endParaRPr lang="en-US" sz="1200" dirty="0">
              <a:solidFill>
                <a:schemeClr val="bg1"/>
              </a:solidFill>
              <a:latin typeface="Avenir Next" panose="020B0503020202020204" pitchFamily="34" charset="0"/>
            </a:endParaRPr>
          </a:p>
          <a:p>
            <a:pPr marL="171450" indent="-171450">
              <a:lnSpc>
                <a:spcPct val="120000"/>
              </a:lnSpc>
              <a:spcAft>
                <a:spcPts val="300"/>
              </a:spcAft>
              <a:buFont typeface="Symbol" pitchFamily="2" charset="2"/>
              <a:buChar char="Þ"/>
            </a:pPr>
            <a:r>
              <a:rPr lang="en-US" sz="1200" dirty="0">
                <a:solidFill>
                  <a:schemeClr val="bg1"/>
                </a:solidFill>
                <a:latin typeface="Avenir Next" panose="020B0503020202020204" pitchFamily="34" charset="0"/>
              </a:rPr>
              <a:t>Career Track Fees : $10K for 4 years </a:t>
            </a:r>
            <a:r>
              <a:rPr lang="en-US" sz="1200" dirty="0">
                <a:solidFill>
                  <a:schemeClr val="bg1"/>
                </a:solidFill>
                <a:latin typeface="Avenir Next" panose="020B0503020202020204" pitchFamily="34" charset="0"/>
                <a:sym typeface="Wingdings" pitchFamily="2" charset="2"/>
              </a:rPr>
              <a:t>  Career Track </a:t>
            </a:r>
            <a:r>
              <a:rPr lang="en-US" sz="1200" dirty="0">
                <a:solidFill>
                  <a:schemeClr val="bg1"/>
                </a:solidFill>
                <a:latin typeface="Avenir Next" panose="020B0503020202020204" pitchFamily="34" charset="0"/>
              </a:rPr>
              <a:t>fees per year </a:t>
            </a:r>
            <a:r>
              <a:rPr lang="en-US" sz="1200" dirty="0">
                <a:solidFill>
                  <a:schemeClr val="bg1"/>
                </a:solidFill>
                <a:latin typeface="Avenir Next" panose="020B0503020202020204" pitchFamily="34" charset="0"/>
                <a:sym typeface="Wingdings" pitchFamily="2" charset="2"/>
              </a:rPr>
              <a:t> </a:t>
            </a:r>
            <a:r>
              <a:rPr lang="en-US" sz="1200" b="1" dirty="0">
                <a:solidFill>
                  <a:schemeClr val="bg1"/>
                </a:solidFill>
                <a:highlight>
                  <a:srgbClr val="800080"/>
                </a:highlight>
                <a:latin typeface="Avenir Next Demi Bold" panose="020B0503020202020204" pitchFamily="34" charset="0"/>
                <a:sym typeface="Wingdings" pitchFamily="2" charset="2"/>
              </a:rPr>
              <a:t>$2.5K/ year </a:t>
            </a:r>
            <a:r>
              <a:rPr lang="en-US" sz="1200" dirty="0">
                <a:solidFill>
                  <a:schemeClr val="bg1"/>
                </a:solidFill>
                <a:latin typeface="Avenir Next" panose="020B0503020202020204" pitchFamily="34" charset="0"/>
                <a:sym typeface="Wingdings" pitchFamily="2" charset="2"/>
              </a:rPr>
              <a:t>approx.</a:t>
            </a:r>
            <a:endParaRPr lang="en-US" sz="1200" dirty="0">
              <a:solidFill>
                <a:schemeClr val="bg1"/>
              </a:solidFill>
              <a:latin typeface="Avenir Next" panose="020B0503020202020204" pitchFamily="34" charset="0"/>
            </a:endParaRPr>
          </a:p>
          <a:p>
            <a:pPr marL="171450" indent="-171450">
              <a:lnSpc>
                <a:spcPct val="120000"/>
              </a:lnSpc>
              <a:spcAft>
                <a:spcPts val="300"/>
              </a:spcAft>
              <a:buFont typeface="Symbol" pitchFamily="2" charset="2"/>
              <a:buChar char="Þ"/>
            </a:pPr>
            <a:r>
              <a:rPr lang="en-US" sz="1200" b="1" dirty="0">
                <a:solidFill>
                  <a:schemeClr val="bg1"/>
                </a:solidFill>
                <a:latin typeface="Avenir Next Demi Bold" panose="020B0503020202020204" pitchFamily="34" charset="0"/>
              </a:rPr>
              <a:t>Total Revenue = 200*(5000+2500) = $1.5 M</a:t>
            </a:r>
          </a:p>
          <a:p>
            <a:pPr>
              <a:lnSpc>
                <a:spcPct val="120000"/>
              </a:lnSpc>
              <a:spcAft>
                <a:spcPts val="300"/>
              </a:spcAft>
            </a:pPr>
            <a:r>
              <a:rPr lang="en-US" sz="1000" i="1" dirty="0">
                <a:solidFill>
                  <a:schemeClr val="bg1"/>
                </a:solidFill>
                <a:latin typeface="Avenir Next" panose="020B0503020202020204" pitchFamily="34" charset="0"/>
              </a:rPr>
              <a:t>(10% drop-out rate &amp; revenue sharing of 80:20)</a:t>
            </a:r>
          </a:p>
          <a:p>
            <a:pPr>
              <a:lnSpc>
                <a:spcPct val="120000"/>
              </a:lnSpc>
              <a:spcAft>
                <a:spcPts val="300"/>
              </a:spcAft>
            </a:pPr>
            <a:r>
              <a:rPr lang="en-US" sz="1400" b="1" dirty="0">
                <a:highlight>
                  <a:srgbClr val="FFFF00"/>
                </a:highlight>
                <a:latin typeface="Avenir Next Demi Bold" panose="020B0503020202020204" pitchFamily="34" charset="0"/>
              </a:rPr>
              <a:t>=&gt; Knowah Revenue = 1.5*0.9*0.8 = $1.08 M</a:t>
            </a:r>
          </a:p>
        </p:txBody>
      </p:sp>
      <p:sp>
        <p:nvSpPr>
          <p:cNvPr id="36" name="Rectangle 35">
            <a:extLst>
              <a:ext uri="{FF2B5EF4-FFF2-40B4-BE49-F238E27FC236}">
                <a16:creationId xmlns:a16="http://schemas.microsoft.com/office/drawing/2014/main" id="{6DA3B93A-10A2-0D46-8528-4DD5D57A466D}"/>
              </a:ext>
            </a:extLst>
          </p:cNvPr>
          <p:cNvSpPr/>
          <p:nvPr/>
        </p:nvSpPr>
        <p:spPr>
          <a:xfrm>
            <a:off x="4446535" y="4330496"/>
            <a:ext cx="3372480" cy="1308050"/>
          </a:xfrm>
          <a:prstGeom prst="rect">
            <a:avLst/>
          </a:prstGeom>
        </p:spPr>
        <p:txBody>
          <a:bodyPr wrap="square">
            <a:spAutoFit/>
          </a:bodyPr>
          <a:lstStyle/>
          <a:p>
            <a:pPr algn="ctr">
              <a:lnSpc>
                <a:spcPct val="120000"/>
              </a:lnSpc>
              <a:spcAft>
                <a:spcPts val="300"/>
              </a:spcAft>
            </a:pPr>
            <a:r>
              <a:rPr lang="en-US" sz="1400" b="1" dirty="0">
                <a:latin typeface="Avenir Next Demi Bold" panose="020B0503020202020204" pitchFamily="34" charset="0"/>
              </a:rPr>
              <a:t>$10,000/ Career Track</a:t>
            </a:r>
          </a:p>
          <a:p>
            <a:pPr marL="171450" indent="-171450">
              <a:lnSpc>
                <a:spcPct val="120000"/>
              </a:lnSpc>
              <a:spcAft>
                <a:spcPts val="300"/>
              </a:spcAft>
              <a:buFont typeface="Arial" panose="020B0604020202020204" pitchFamily="34" charset="0"/>
              <a:buChar char="•"/>
            </a:pPr>
            <a:r>
              <a:rPr lang="en-US" sz="1200" dirty="0">
                <a:latin typeface="Avenir Next" panose="020B0503020202020204" pitchFamily="34" charset="0"/>
              </a:rPr>
              <a:t>Pace it as per your convenience with multiple entry – exit option</a:t>
            </a:r>
          </a:p>
          <a:p>
            <a:pPr marL="171450" indent="-171450">
              <a:lnSpc>
                <a:spcPct val="120000"/>
              </a:lnSpc>
              <a:spcAft>
                <a:spcPts val="300"/>
              </a:spcAft>
              <a:buFont typeface="Arial" panose="020B0604020202020204" pitchFamily="34" charset="0"/>
              <a:buChar char="•"/>
            </a:pPr>
            <a:r>
              <a:rPr lang="en-US" sz="1200" dirty="0">
                <a:latin typeface="Avenir Next" panose="020B0503020202020204" pitchFamily="34" charset="0"/>
              </a:rPr>
              <a:t>Pay only for what you have studied</a:t>
            </a:r>
          </a:p>
          <a:p>
            <a:pPr>
              <a:lnSpc>
                <a:spcPct val="120000"/>
              </a:lnSpc>
              <a:spcAft>
                <a:spcPts val="300"/>
              </a:spcAft>
            </a:pPr>
            <a:r>
              <a:rPr lang="en-US" sz="1000" i="1" dirty="0">
                <a:latin typeface="Avenir Next" panose="020B0503020202020204" pitchFamily="34" charset="0"/>
              </a:rPr>
              <a:t>$3000 (Beginners) + $3000 (Minor) + $4000 (Major)</a:t>
            </a:r>
          </a:p>
        </p:txBody>
      </p:sp>
      <p:sp>
        <p:nvSpPr>
          <p:cNvPr id="39" name="Rectangle 38">
            <a:extLst>
              <a:ext uri="{FF2B5EF4-FFF2-40B4-BE49-F238E27FC236}">
                <a16:creationId xmlns:a16="http://schemas.microsoft.com/office/drawing/2014/main" id="{B0CEDAAD-D556-6746-9957-A7481B617CB7}"/>
              </a:ext>
            </a:extLst>
          </p:cNvPr>
          <p:cNvSpPr/>
          <p:nvPr/>
        </p:nvSpPr>
        <p:spPr>
          <a:xfrm>
            <a:off x="264850" y="760470"/>
            <a:ext cx="2536272" cy="340093"/>
          </a:xfrm>
          <a:prstGeom prst="rect">
            <a:avLst/>
          </a:prstGeom>
        </p:spPr>
        <p:txBody>
          <a:bodyPr wrap="none">
            <a:spAutoFit/>
          </a:bodyPr>
          <a:lstStyle/>
          <a:p>
            <a:pPr algn="ctr">
              <a:lnSpc>
                <a:spcPct val="120000"/>
              </a:lnSpc>
              <a:spcAft>
                <a:spcPts val="300"/>
              </a:spcAft>
            </a:pPr>
            <a:r>
              <a:rPr lang="en-US" sz="1400" dirty="0">
                <a:latin typeface="Avenir Next Medium" panose="020B0503020202020204" pitchFamily="34" charset="0"/>
              </a:rPr>
              <a:t>REVENUE SHARING MODEL</a:t>
            </a:r>
          </a:p>
        </p:txBody>
      </p:sp>
      <p:pic>
        <p:nvPicPr>
          <p:cNvPr id="18" name="Picture 17">
            <a:extLst>
              <a:ext uri="{FF2B5EF4-FFF2-40B4-BE49-F238E27FC236}">
                <a16:creationId xmlns:a16="http://schemas.microsoft.com/office/drawing/2014/main" id="{19811232-FC58-6B40-85D4-DB9124B47E3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artisticGlowEdges/>
                    </a14:imgEffect>
                  </a14:imgLayer>
                </a14:imgProps>
              </a:ext>
            </a:extLst>
          </a:blip>
          <a:stretch>
            <a:fillRect/>
          </a:stretch>
        </p:blipFill>
        <p:spPr>
          <a:xfrm>
            <a:off x="4172455" y="1942732"/>
            <a:ext cx="787211" cy="695638"/>
          </a:xfrm>
          <a:prstGeom prst="rect">
            <a:avLst/>
          </a:prstGeom>
        </p:spPr>
      </p:pic>
      <p:sp>
        <p:nvSpPr>
          <p:cNvPr id="45" name="TextBox 44">
            <a:extLst>
              <a:ext uri="{FF2B5EF4-FFF2-40B4-BE49-F238E27FC236}">
                <a16:creationId xmlns:a16="http://schemas.microsoft.com/office/drawing/2014/main" id="{AF3E177B-EC8E-BA4D-8ED0-51B9D2EFDF90}"/>
              </a:ext>
            </a:extLst>
          </p:cNvPr>
          <p:cNvSpPr txBox="1"/>
          <p:nvPr/>
        </p:nvSpPr>
        <p:spPr>
          <a:xfrm>
            <a:off x="2247058" y="2653123"/>
            <a:ext cx="2210554" cy="340093"/>
          </a:xfrm>
          <a:prstGeom prst="rect">
            <a:avLst/>
          </a:prstGeom>
          <a:noFill/>
        </p:spPr>
        <p:txBody>
          <a:bodyPr wrap="square" rtlCol="0">
            <a:spAutoFit/>
          </a:bodyPr>
          <a:lstStyle/>
          <a:p>
            <a:pPr algn="ctr">
              <a:lnSpc>
                <a:spcPct val="120000"/>
              </a:lnSpc>
              <a:spcAft>
                <a:spcPts val="300"/>
              </a:spcAft>
            </a:pPr>
            <a:r>
              <a:rPr lang="en-US" sz="1400" dirty="0">
                <a:latin typeface="Avenir Next Medium" panose="020B0503020202020204" pitchFamily="34" charset="0"/>
              </a:rPr>
              <a:t>80</a:t>
            </a:r>
          </a:p>
        </p:txBody>
      </p:sp>
      <p:sp>
        <p:nvSpPr>
          <p:cNvPr id="50" name="Rectangle 49">
            <a:extLst>
              <a:ext uri="{FF2B5EF4-FFF2-40B4-BE49-F238E27FC236}">
                <a16:creationId xmlns:a16="http://schemas.microsoft.com/office/drawing/2014/main" id="{93B5E67A-D908-6245-BB4C-955CB40AF734}"/>
              </a:ext>
            </a:extLst>
          </p:cNvPr>
          <p:cNvSpPr/>
          <p:nvPr/>
        </p:nvSpPr>
        <p:spPr>
          <a:xfrm>
            <a:off x="8100753" y="4299156"/>
            <a:ext cx="3372480" cy="1304973"/>
          </a:xfrm>
          <a:prstGeom prst="rect">
            <a:avLst/>
          </a:prstGeom>
        </p:spPr>
        <p:txBody>
          <a:bodyPr wrap="square">
            <a:spAutoFit/>
          </a:bodyPr>
          <a:lstStyle/>
          <a:p>
            <a:pPr algn="ctr">
              <a:lnSpc>
                <a:spcPct val="120000"/>
              </a:lnSpc>
              <a:spcAft>
                <a:spcPts val="300"/>
              </a:spcAft>
            </a:pPr>
            <a:r>
              <a:rPr lang="en-US" sz="1400" b="1" dirty="0">
                <a:latin typeface="Avenir Next Demi Bold" panose="020B0503020202020204" pitchFamily="34" charset="0"/>
              </a:rPr>
              <a:t>$7,000/ Bootcamp</a:t>
            </a:r>
            <a:endParaRPr lang="en-US" sz="1200" b="1" dirty="0">
              <a:latin typeface="Avenir Next Demi Bold" panose="020B0503020202020204" pitchFamily="34" charset="0"/>
            </a:endParaRPr>
          </a:p>
          <a:p>
            <a:pPr marL="171450" indent="-171450">
              <a:lnSpc>
                <a:spcPct val="120000"/>
              </a:lnSpc>
              <a:spcAft>
                <a:spcPts val="300"/>
              </a:spcAft>
              <a:buFont typeface="Arial" panose="020B0604020202020204" pitchFamily="34" charset="0"/>
              <a:buChar char="•"/>
            </a:pPr>
            <a:r>
              <a:rPr lang="en-US" sz="1200" dirty="0">
                <a:latin typeface="Avenir Next" panose="020B0503020202020204" pitchFamily="34" charset="0"/>
              </a:rPr>
              <a:t>6 months comprehensive program post high school</a:t>
            </a:r>
          </a:p>
          <a:p>
            <a:pPr marL="171450" indent="-171450">
              <a:lnSpc>
                <a:spcPct val="120000"/>
              </a:lnSpc>
              <a:spcAft>
                <a:spcPts val="300"/>
              </a:spcAft>
              <a:buFont typeface="Arial" panose="020B0604020202020204" pitchFamily="34" charset="0"/>
              <a:buChar char="•"/>
            </a:pPr>
            <a:r>
              <a:rPr lang="en-US" sz="1200" dirty="0">
                <a:latin typeface="Avenir Next" panose="020B0503020202020204" pitchFamily="34" charset="0"/>
              </a:rPr>
              <a:t>Same content of all the Career Tracks but in a fast track manner</a:t>
            </a:r>
          </a:p>
        </p:txBody>
      </p:sp>
      <p:sp>
        <p:nvSpPr>
          <p:cNvPr id="51" name="Rectangle 50">
            <a:extLst>
              <a:ext uri="{FF2B5EF4-FFF2-40B4-BE49-F238E27FC236}">
                <a16:creationId xmlns:a16="http://schemas.microsoft.com/office/drawing/2014/main" id="{C655F810-2ABA-C542-9850-119749AEA862}"/>
              </a:ext>
            </a:extLst>
          </p:cNvPr>
          <p:cNvSpPr/>
          <p:nvPr/>
        </p:nvSpPr>
        <p:spPr>
          <a:xfrm>
            <a:off x="8114534" y="5994784"/>
            <a:ext cx="3372480" cy="747897"/>
          </a:xfrm>
          <a:prstGeom prst="rect">
            <a:avLst/>
          </a:prstGeom>
        </p:spPr>
        <p:txBody>
          <a:bodyPr wrap="square">
            <a:spAutoFit/>
          </a:bodyPr>
          <a:lstStyle/>
          <a:p>
            <a:pPr marL="171450" indent="-171450">
              <a:lnSpc>
                <a:spcPct val="120000"/>
              </a:lnSpc>
              <a:spcAft>
                <a:spcPts val="300"/>
              </a:spcAft>
              <a:buFont typeface="Arial" panose="020B0604020202020204" pitchFamily="34" charset="0"/>
              <a:buChar char="•"/>
            </a:pPr>
            <a:r>
              <a:rPr lang="en-US" sz="1200" dirty="0">
                <a:latin typeface="Avenir Next" panose="020B0503020202020204" pitchFamily="34" charset="0"/>
              </a:rPr>
              <a:t>Career Services Support – Resume &amp; LinkedIn review, Job-Board, Interview Prep, Career Plan</a:t>
            </a:r>
          </a:p>
        </p:txBody>
      </p:sp>
      <p:sp>
        <p:nvSpPr>
          <p:cNvPr id="52" name="Rectangle 51">
            <a:extLst>
              <a:ext uri="{FF2B5EF4-FFF2-40B4-BE49-F238E27FC236}">
                <a16:creationId xmlns:a16="http://schemas.microsoft.com/office/drawing/2014/main" id="{05F2C489-85A2-E145-86DA-928FAB5139CC}"/>
              </a:ext>
            </a:extLst>
          </p:cNvPr>
          <p:cNvSpPr/>
          <p:nvPr/>
        </p:nvSpPr>
        <p:spPr>
          <a:xfrm>
            <a:off x="4496639" y="5998212"/>
            <a:ext cx="3372480" cy="304699"/>
          </a:xfrm>
          <a:prstGeom prst="rect">
            <a:avLst/>
          </a:prstGeom>
        </p:spPr>
        <p:txBody>
          <a:bodyPr wrap="square">
            <a:spAutoFit/>
          </a:bodyPr>
          <a:lstStyle/>
          <a:p>
            <a:pPr marL="171450" indent="-171450">
              <a:lnSpc>
                <a:spcPct val="120000"/>
              </a:lnSpc>
              <a:spcAft>
                <a:spcPts val="300"/>
              </a:spcAft>
              <a:buFont typeface="Arial" panose="020B0604020202020204" pitchFamily="34" charset="0"/>
              <a:buChar char="•"/>
            </a:pPr>
            <a:r>
              <a:rPr lang="en-US" sz="1200" dirty="0">
                <a:latin typeface="Avenir Next" panose="020B0503020202020204" pitchFamily="34" charset="0"/>
              </a:rPr>
              <a:t>Career Coach &amp; Mentorship Support</a:t>
            </a:r>
          </a:p>
        </p:txBody>
      </p:sp>
      <p:sp>
        <p:nvSpPr>
          <p:cNvPr id="53" name="Rectangle 52">
            <a:extLst>
              <a:ext uri="{FF2B5EF4-FFF2-40B4-BE49-F238E27FC236}">
                <a16:creationId xmlns:a16="http://schemas.microsoft.com/office/drawing/2014/main" id="{F8A98BB2-7CC6-8845-8CB6-9175BFDB2990}"/>
              </a:ext>
            </a:extLst>
          </p:cNvPr>
          <p:cNvSpPr/>
          <p:nvPr/>
        </p:nvSpPr>
        <p:spPr>
          <a:xfrm>
            <a:off x="6096000" y="4051465"/>
            <a:ext cx="3372480" cy="269304"/>
          </a:xfrm>
          <a:prstGeom prst="rect">
            <a:avLst/>
          </a:prstGeom>
        </p:spPr>
        <p:txBody>
          <a:bodyPr wrap="square">
            <a:spAutoFit/>
          </a:bodyPr>
          <a:lstStyle/>
          <a:p>
            <a:pPr algn="ctr">
              <a:lnSpc>
                <a:spcPct val="120000"/>
              </a:lnSpc>
              <a:spcAft>
                <a:spcPts val="300"/>
              </a:spcAft>
            </a:pPr>
            <a:r>
              <a:rPr lang="en-US" sz="1000" dirty="0">
                <a:latin typeface="Avenir Next Medium" panose="020B0503020202020204" pitchFamily="34" charset="0"/>
              </a:rPr>
              <a:t>(Optional)</a:t>
            </a:r>
          </a:p>
        </p:txBody>
      </p:sp>
      <p:sp>
        <p:nvSpPr>
          <p:cNvPr id="54" name="Rectangle 53">
            <a:extLst>
              <a:ext uri="{FF2B5EF4-FFF2-40B4-BE49-F238E27FC236}">
                <a16:creationId xmlns:a16="http://schemas.microsoft.com/office/drawing/2014/main" id="{5015FFCE-6329-4C40-9205-0B2694EE3471}"/>
              </a:ext>
            </a:extLst>
          </p:cNvPr>
          <p:cNvSpPr/>
          <p:nvPr/>
        </p:nvSpPr>
        <p:spPr>
          <a:xfrm>
            <a:off x="6180494" y="5706025"/>
            <a:ext cx="3372480" cy="269304"/>
          </a:xfrm>
          <a:prstGeom prst="rect">
            <a:avLst/>
          </a:prstGeom>
        </p:spPr>
        <p:txBody>
          <a:bodyPr wrap="square">
            <a:spAutoFit/>
          </a:bodyPr>
          <a:lstStyle/>
          <a:p>
            <a:pPr algn="ctr">
              <a:lnSpc>
                <a:spcPct val="120000"/>
              </a:lnSpc>
              <a:spcAft>
                <a:spcPts val="300"/>
              </a:spcAft>
            </a:pPr>
            <a:r>
              <a:rPr lang="en-US" sz="1000" dirty="0">
                <a:latin typeface="Avenir Next Medium" panose="020B0503020202020204" pitchFamily="34" charset="0"/>
              </a:rPr>
              <a:t>(Common Benefits)</a:t>
            </a:r>
          </a:p>
        </p:txBody>
      </p:sp>
      <p:sp>
        <p:nvSpPr>
          <p:cNvPr id="22" name="Left Brace 21">
            <a:extLst>
              <a:ext uri="{FF2B5EF4-FFF2-40B4-BE49-F238E27FC236}">
                <a16:creationId xmlns:a16="http://schemas.microsoft.com/office/drawing/2014/main" id="{2AAB4029-C72A-6E47-A89D-C19289E166A5}"/>
              </a:ext>
            </a:extLst>
          </p:cNvPr>
          <p:cNvSpPr/>
          <p:nvPr/>
        </p:nvSpPr>
        <p:spPr>
          <a:xfrm rot="5400000">
            <a:off x="7749680" y="3013091"/>
            <a:ext cx="100208" cy="257584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3" name="Picture 2" descr="A picture containing drawing, clock&#10;&#10;Description automatically generated">
            <a:extLst>
              <a:ext uri="{FF2B5EF4-FFF2-40B4-BE49-F238E27FC236}">
                <a16:creationId xmlns:a16="http://schemas.microsoft.com/office/drawing/2014/main" id="{DD6592A2-1EFF-9946-8553-E853C151537E}"/>
              </a:ext>
            </a:extLst>
          </p:cNvPr>
          <p:cNvPicPr>
            <a:picLocks noChangeAspect="1"/>
          </p:cNvPicPr>
          <p:nvPr/>
        </p:nvPicPr>
        <p:blipFill>
          <a:blip r:embed="rId5"/>
          <a:stretch>
            <a:fillRect/>
          </a:stretch>
        </p:blipFill>
        <p:spPr>
          <a:xfrm>
            <a:off x="3053913" y="2067894"/>
            <a:ext cx="578655" cy="570505"/>
          </a:xfrm>
          <a:prstGeom prst="rect">
            <a:avLst/>
          </a:prstGeom>
        </p:spPr>
      </p:pic>
      <p:cxnSp>
        <p:nvCxnSpPr>
          <p:cNvPr id="30" name="Straight Connector 29">
            <a:extLst>
              <a:ext uri="{FF2B5EF4-FFF2-40B4-BE49-F238E27FC236}">
                <a16:creationId xmlns:a16="http://schemas.microsoft.com/office/drawing/2014/main" id="{93597608-4611-9644-B0B9-DADD9E5ACD62}"/>
              </a:ext>
            </a:extLst>
          </p:cNvPr>
          <p:cNvCxnSpPr>
            <a:cxnSpLocks/>
          </p:cNvCxnSpPr>
          <p:nvPr/>
        </p:nvCxnSpPr>
        <p:spPr>
          <a:xfrm>
            <a:off x="1764070" y="1594289"/>
            <a:ext cx="51984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5B04EDC-A0ED-3F42-8577-F656AB1CA381}"/>
              </a:ext>
            </a:extLst>
          </p:cNvPr>
          <p:cNvCxnSpPr>
            <a:cxnSpLocks/>
          </p:cNvCxnSpPr>
          <p:nvPr/>
        </p:nvCxnSpPr>
        <p:spPr>
          <a:xfrm>
            <a:off x="2296750" y="1590710"/>
            <a:ext cx="566648" cy="54285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AB668C3-FA37-614D-AD6C-D4F9875DAF9B}"/>
              </a:ext>
            </a:extLst>
          </p:cNvPr>
          <p:cNvCxnSpPr>
            <a:cxnSpLocks/>
          </p:cNvCxnSpPr>
          <p:nvPr/>
        </p:nvCxnSpPr>
        <p:spPr>
          <a:xfrm flipV="1">
            <a:off x="2314246" y="2590618"/>
            <a:ext cx="538522" cy="46180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C2C88A4-54AD-AA48-83DB-0F12B12D6072}"/>
              </a:ext>
            </a:extLst>
          </p:cNvPr>
          <p:cNvCxnSpPr>
            <a:cxnSpLocks/>
          </p:cNvCxnSpPr>
          <p:nvPr/>
        </p:nvCxnSpPr>
        <p:spPr>
          <a:xfrm>
            <a:off x="2277358" y="2037632"/>
            <a:ext cx="586040" cy="25291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E7AF88C-4000-9A4E-8B32-601AA7418DC2}"/>
              </a:ext>
            </a:extLst>
          </p:cNvPr>
          <p:cNvCxnSpPr>
            <a:cxnSpLocks/>
          </p:cNvCxnSpPr>
          <p:nvPr/>
        </p:nvCxnSpPr>
        <p:spPr>
          <a:xfrm flipV="1">
            <a:off x="2280587" y="2439413"/>
            <a:ext cx="582811" cy="8553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8123B1A-F0EB-BC40-8A2E-02CA6D98AF4D}"/>
              </a:ext>
            </a:extLst>
          </p:cNvPr>
          <p:cNvCxnSpPr>
            <a:cxnSpLocks/>
          </p:cNvCxnSpPr>
          <p:nvPr/>
        </p:nvCxnSpPr>
        <p:spPr>
          <a:xfrm>
            <a:off x="1751010" y="2044096"/>
            <a:ext cx="52634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91273856-3828-F648-B5D4-BCBEB63D23E1}"/>
              </a:ext>
            </a:extLst>
          </p:cNvPr>
          <p:cNvCxnSpPr>
            <a:cxnSpLocks/>
          </p:cNvCxnSpPr>
          <p:nvPr/>
        </p:nvCxnSpPr>
        <p:spPr>
          <a:xfrm>
            <a:off x="1764070" y="2525797"/>
            <a:ext cx="53905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41735428-B6D9-014E-833A-F510FD353AE8}"/>
              </a:ext>
            </a:extLst>
          </p:cNvPr>
          <p:cNvCxnSpPr>
            <a:cxnSpLocks/>
          </p:cNvCxnSpPr>
          <p:nvPr/>
        </p:nvCxnSpPr>
        <p:spPr>
          <a:xfrm flipV="1">
            <a:off x="1764070" y="3052425"/>
            <a:ext cx="516517"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89" name="Picture 88">
            <a:extLst>
              <a:ext uri="{FF2B5EF4-FFF2-40B4-BE49-F238E27FC236}">
                <a16:creationId xmlns:a16="http://schemas.microsoft.com/office/drawing/2014/main" id="{DB89ADC5-7D34-7F47-98CB-FFF8481D1430}"/>
              </a:ext>
            </a:extLst>
          </p:cNvPr>
          <p:cNvPicPr>
            <a:picLocks noChangeAspect="1"/>
          </p:cNvPicPr>
          <p:nvPr/>
        </p:nvPicPr>
        <p:blipFill>
          <a:blip r:embed="rId6">
            <a:extLst>
              <a:ext uri="{BEBA8EAE-BF5A-486C-A8C5-ECC9F3942E4B}">
                <a14:imgProps xmlns:a14="http://schemas.microsoft.com/office/drawing/2010/main">
                  <a14:imgLayer r:embed="rId7">
                    <a14:imgEffect>
                      <a14:artisticGlowEdges/>
                    </a14:imgEffect>
                    <a14:imgEffect>
                      <a14:saturation sat="0"/>
                    </a14:imgEffect>
                  </a14:imgLayer>
                </a14:imgProps>
              </a:ext>
            </a:extLst>
          </a:blip>
          <a:stretch>
            <a:fillRect/>
          </a:stretch>
        </p:blipFill>
        <p:spPr>
          <a:xfrm>
            <a:off x="1328702" y="1304050"/>
            <a:ext cx="386419" cy="386419"/>
          </a:xfrm>
          <a:prstGeom prst="rect">
            <a:avLst/>
          </a:prstGeom>
        </p:spPr>
      </p:pic>
      <p:pic>
        <p:nvPicPr>
          <p:cNvPr id="93" name="Picture 92">
            <a:extLst>
              <a:ext uri="{FF2B5EF4-FFF2-40B4-BE49-F238E27FC236}">
                <a16:creationId xmlns:a16="http://schemas.microsoft.com/office/drawing/2014/main" id="{B82C990B-EB00-CB48-9C62-FC70769FB25C}"/>
              </a:ext>
            </a:extLst>
          </p:cNvPr>
          <p:cNvPicPr>
            <a:picLocks noChangeAspect="1"/>
          </p:cNvPicPr>
          <p:nvPr/>
        </p:nvPicPr>
        <p:blipFill>
          <a:blip r:embed="rId8">
            <a:duotone>
              <a:prstClr val="black"/>
              <a:schemeClr val="accent5">
                <a:tint val="45000"/>
                <a:satMod val="400000"/>
              </a:schemeClr>
            </a:duotone>
          </a:blip>
          <a:stretch>
            <a:fillRect/>
          </a:stretch>
        </p:blipFill>
        <p:spPr>
          <a:xfrm>
            <a:off x="1412557" y="2425062"/>
            <a:ext cx="234673" cy="234673"/>
          </a:xfrm>
          <a:prstGeom prst="rect">
            <a:avLst/>
          </a:prstGeom>
        </p:spPr>
      </p:pic>
      <p:pic>
        <p:nvPicPr>
          <p:cNvPr id="94" name="Picture 93">
            <a:extLst>
              <a:ext uri="{FF2B5EF4-FFF2-40B4-BE49-F238E27FC236}">
                <a16:creationId xmlns:a16="http://schemas.microsoft.com/office/drawing/2014/main" id="{4154BA86-0A20-AD46-8AB1-B23C20FAE9A6}"/>
              </a:ext>
            </a:extLst>
          </p:cNvPr>
          <p:cNvPicPr>
            <a:picLocks noChangeAspect="1"/>
          </p:cNvPicPr>
          <p:nvPr/>
        </p:nvPicPr>
        <p:blipFill>
          <a:blip r:embed="rId9">
            <a:biLevel thresh="50000"/>
          </a:blip>
          <a:stretch>
            <a:fillRect/>
          </a:stretch>
        </p:blipFill>
        <p:spPr>
          <a:xfrm>
            <a:off x="1400835" y="2901551"/>
            <a:ext cx="265212" cy="265212"/>
          </a:xfrm>
          <a:prstGeom prst="rect">
            <a:avLst/>
          </a:prstGeom>
        </p:spPr>
      </p:pic>
      <p:pic>
        <p:nvPicPr>
          <p:cNvPr id="95" name="Picture 94">
            <a:extLst>
              <a:ext uri="{FF2B5EF4-FFF2-40B4-BE49-F238E27FC236}">
                <a16:creationId xmlns:a16="http://schemas.microsoft.com/office/drawing/2014/main" id="{F63F6D2B-E5CC-0D41-BCEC-7F0185B34CA3}"/>
              </a:ext>
            </a:extLst>
          </p:cNvPr>
          <p:cNvPicPr>
            <a:picLocks noChangeAspect="1"/>
          </p:cNvPicPr>
          <p:nvPr/>
        </p:nvPicPr>
        <p:blipFill>
          <a:blip r:embed="rId10">
            <a:grayscl/>
          </a:blip>
          <a:stretch>
            <a:fillRect/>
          </a:stretch>
        </p:blipFill>
        <p:spPr>
          <a:xfrm>
            <a:off x="1315639" y="1812448"/>
            <a:ext cx="386422" cy="386422"/>
          </a:xfrm>
          <a:prstGeom prst="rect">
            <a:avLst/>
          </a:prstGeom>
        </p:spPr>
      </p:pic>
      <p:sp>
        <p:nvSpPr>
          <p:cNvPr id="96" name="TextBox 95">
            <a:extLst>
              <a:ext uri="{FF2B5EF4-FFF2-40B4-BE49-F238E27FC236}">
                <a16:creationId xmlns:a16="http://schemas.microsoft.com/office/drawing/2014/main" id="{800CE6C3-9FA6-EC4A-A3E1-E6190C05FCC9}"/>
              </a:ext>
            </a:extLst>
          </p:cNvPr>
          <p:cNvSpPr txBox="1"/>
          <p:nvPr/>
        </p:nvSpPr>
        <p:spPr>
          <a:xfrm>
            <a:off x="1125844" y="1575295"/>
            <a:ext cx="706423" cy="233910"/>
          </a:xfrm>
          <a:prstGeom prst="rect">
            <a:avLst/>
          </a:prstGeom>
          <a:noFill/>
        </p:spPr>
        <p:txBody>
          <a:bodyPr wrap="square" rtlCol="0">
            <a:spAutoFit/>
          </a:bodyPr>
          <a:lstStyle/>
          <a:p>
            <a:pPr algn="ctr">
              <a:lnSpc>
                <a:spcPct val="120000"/>
              </a:lnSpc>
              <a:spcAft>
                <a:spcPts val="300"/>
              </a:spcAft>
            </a:pPr>
            <a:r>
              <a:rPr lang="en-US" sz="800" i="1" dirty="0">
                <a:latin typeface="Avenir Next" panose="020B0503020202020204" pitchFamily="34" charset="0"/>
              </a:rPr>
              <a:t>Educators</a:t>
            </a:r>
          </a:p>
        </p:txBody>
      </p:sp>
      <p:sp>
        <p:nvSpPr>
          <p:cNvPr id="97" name="TextBox 96">
            <a:extLst>
              <a:ext uri="{FF2B5EF4-FFF2-40B4-BE49-F238E27FC236}">
                <a16:creationId xmlns:a16="http://schemas.microsoft.com/office/drawing/2014/main" id="{0C0B963C-A5AF-C742-B84F-2D796C7980F1}"/>
              </a:ext>
            </a:extLst>
          </p:cNvPr>
          <p:cNvSpPr txBox="1"/>
          <p:nvPr/>
        </p:nvSpPr>
        <p:spPr>
          <a:xfrm>
            <a:off x="855819" y="2091639"/>
            <a:ext cx="1019246" cy="233910"/>
          </a:xfrm>
          <a:prstGeom prst="rect">
            <a:avLst/>
          </a:prstGeom>
          <a:noFill/>
        </p:spPr>
        <p:txBody>
          <a:bodyPr wrap="square" rtlCol="0">
            <a:spAutoFit/>
          </a:bodyPr>
          <a:lstStyle/>
          <a:p>
            <a:pPr algn="ctr">
              <a:lnSpc>
                <a:spcPct val="120000"/>
              </a:lnSpc>
              <a:spcAft>
                <a:spcPts val="300"/>
              </a:spcAft>
            </a:pPr>
            <a:r>
              <a:rPr lang="en-US" sz="800" i="1" dirty="0">
                <a:latin typeface="Avenir Next" panose="020B0503020202020204" pitchFamily="34" charset="0"/>
              </a:rPr>
              <a:t>Career certificate</a:t>
            </a:r>
          </a:p>
        </p:txBody>
      </p:sp>
      <p:sp>
        <p:nvSpPr>
          <p:cNvPr id="98" name="TextBox 97">
            <a:extLst>
              <a:ext uri="{FF2B5EF4-FFF2-40B4-BE49-F238E27FC236}">
                <a16:creationId xmlns:a16="http://schemas.microsoft.com/office/drawing/2014/main" id="{A01660DC-BE73-E248-A11B-18BA16DCE081}"/>
              </a:ext>
            </a:extLst>
          </p:cNvPr>
          <p:cNvSpPr txBox="1"/>
          <p:nvPr/>
        </p:nvSpPr>
        <p:spPr>
          <a:xfrm>
            <a:off x="591859" y="2597293"/>
            <a:ext cx="1248370" cy="233910"/>
          </a:xfrm>
          <a:prstGeom prst="rect">
            <a:avLst/>
          </a:prstGeom>
          <a:noFill/>
        </p:spPr>
        <p:txBody>
          <a:bodyPr wrap="square" rtlCol="0">
            <a:spAutoFit/>
          </a:bodyPr>
          <a:lstStyle/>
          <a:p>
            <a:pPr algn="ctr">
              <a:lnSpc>
                <a:spcPct val="120000"/>
              </a:lnSpc>
              <a:spcAft>
                <a:spcPts val="300"/>
              </a:spcAft>
            </a:pPr>
            <a:r>
              <a:rPr lang="en-US" sz="800" i="1" dirty="0">
                <a:latin typeface="Avenir Next" panose="020B0503020202020204" pitchFamily="34" charset="0"/>
              </a:rPr>
              <a:t>Full course content</a:t>
            </a:r>
          </a:p>
        </p:txBody>
      </p:sp>
      <p:sp>
        <p:nvSpPr>
          <p:cNvPr id="99" name="TextBox 98">
            <a:extLst>
              <a:ext uri="{FF2B5EF4-FFF2-40B4-BE49-F238E27FC236}">
                <a16:creationId xmlns:a16="http://schemas.microsoft.com/office/drawing/2014/main" id="{33E80782-5116-0448-BDF7-B09CE7DF7BFF}"/>
              </a:ext>
            </a:extLst>
          </p:cNvPr>
          <p:cNvSpPr txBox="1"/>
          <p:nvPr/>
        </p:nvSpPr>
        <p:spPr>
          <a:xfrm>
            <a:off x="850567" y="3120895"/>
            <a:ext cx="1019246" cy="233910"/>
          </a:xfrm>
          <a:prstGeom prst="rect">
            <a:avLst/>
          </a:prstGeom>
          <a:noFill/>
        </p:spPr>
        <p:txBody>
          <a:bodyPr wrap="square" rtlCol="0">
            <a:spAutoFit/>
          </a:bodyPr>
          <a:lstStyle/>
          <a:p>
            <a:pPr algn="ctr">
              <a:lnSpc>
                <a:spcPct val="120000"/>
              </a:lnSpc>
              <a:spcAft>
                <a:spcPts val="300"/>
              </a:spcAft>
            </a:pPr>
            <a:r>
              <a:rPr lang="en-US" sz="800" i="1" dirty="0">
                <a:latin typeface="Avenir Next" panose="020B0503020202020204" pitchFamily="34" charset="0"/>
              </a:rPr>
              <a:t>Career Services</a:t>
            </a:r>
          </a:p>
        </p:txBody>
      </p:sp>
      <p:cxnSp>
        <p:nvCxnSpPr>
          <p:cNvPr id="123" name="Straight Connector 122">
            <a:extLst>
              <a:ext uri="{FF2B5EF4-FFF2-40B4-BE49-F238E27FC236}">
                <a16:creationId xmlns:a16="http://schemas.microsoft.com/office/drawing/2014/main" id="{48B90AA0-872B-8C4E-86C4-CA9F46992AA9}"/>
              </a:ext>
            </a:extLst>
          </p:cNvPr>
          <p:cNvCxnSpPr>
            <a:cxnSpLocks/>
          </p:cNvCxnSpPr>
          <p:nvPr/>
        </p:nvCxnSpPr>
        <p:spPr>
          <a:xfrm flipV="1">
            <a:off x="5144712" y="1796799"/>
            <a:ext cx="598849" cy="43439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8F896407-3B38-2746-93AF-A2612539A0AE}"/>
              </a:ext>
            </a:extLst>
          </p:cNvPr>
          <p:cNvCxnSpPr>
            <a:cxnSpLocks/>
          </p:cNvCxnSpPr>
          <p:nvPr/>
        </p:nvCxnSpPr>
        <p:spPr>
          <a:xfrm>
            <a:off x="5170481" y="2542398"/>
            <a:ext cx="542265" cy="27504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CEAE2D8-6533-7645-B612-1A30107157E2}"/>
              </a:ext>
            </a:extLst>
          </p:cNvPr>
          <p:cNvCxnSpPr>
            <a:cxnSpLocks/>
          </p:cNvCxnSpPr>
          <p:nvPr/>
        </p:nvCxnSpPr>
        <p:spPr>
          <a:xfrm>
            <a:off x="5709521" y="1818435"/>
            <a:ext cx="52634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C88C3454-F106-A449-9C9F-9556D63492C8}"/>
              </a:ext>
            </a:extLst>
          </p:cNvPr>
          <p:cNvCxnSpPr>
            <a:cxnSpLocks/>
          </p:cNvCxnSpPr>
          <p:nvPr/>
        </p:nvCxnSpPr>
        <p:spPr>
          <a:xfrm flipV="1">
            <a:off x="5722581" y="2826764"/>
            <a:ext cx="516517"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0" name="Picture 129">
            <a:extLst>
              <a:ext uri="{FF2B5EF4-FFF2-40B4-BE49-F238E27FC236}">
                <a16:creationId xmlns:a16="http://schemas.microsoft.com/office/drawing/2014/main" id="{3EEA341A-CA0C-5945-BC1F-328D890DA8BB}"/>
              </a:ext>
            </a:extLst>
          </p:cNvPr>
          <p:cNvPicPr>
            <a:picLocks noChangeAspect="1"/>
          </p:cNvPicPr>
          <p:nvPr/>
        </p:nvPicPr>
        <p:blipFill>
          <a:blip r:embed="rId11">
            <a:biLevel thresh="75000"/>
          </a:blip>
          <a:stretch>
            <a:fillRect/>
          </a:stretch>
        </p:blipFill>
        <p:spPr>
          <a:xfrm>
            <a:off x="6309580" y="1549193"/>
            <a:ext cx="456466" cy="456466"/>
          </a:xfrm>
          <a:prstGeom prst="rect">
            <a:avLst/>
          </a:prstGeom>
        </p:spPr>
      </p:pic>
      <p:pic>
        <p:nvPicPr>
          <p:cNvPr id="131" name="Picture 130">
            <a:extLst>
              <a:ext uri="{FF2B5EF4-FFF2-40B4-BE49-F238E27FC236}">
                <a16:creationId xmlns:a16="http://schemas.microsoft.com/office/drawing/2014/main" id="{0BE57E70-9CD2-D94D-A618-64974C0BACA3}"/>
              </a:ext>
            </a:extLst>
          </p:cNvPr>
          <p:cNvPicPr>
            <a:picLocks noChangeAspect="1"/>
          </p:cNvPicPr>
          <p:nvPr/>
        </p:nvPicPr>
        <p:blipFill>
          <a:blip r:embed="rId12"/>
          <a:stretch>
            <a:fillRect/>
          </a:stretch>
        </p:blipFill>
        <p:spPr>
          <a:xfrm>
            <a:off x="6318513" y="2689557"/>
            <a:ext cx="383210" cy="329248"/>
          </a:xfrm>
          <a:prstGeom prst="rect">
            <a:avLst/>
          </a:prstGeom>
        </p:spPr>
      </p:pic>
      <p:sp>
        <p:nvSpPr>
          <p:cNvPr id="134" name="TextBox 133">
            <a:extLst>
              <a:ext uri="{FF2B5EF4-FFF2-40B4-BE49-F238E27FC236}">
                <a16:creationId xmlns:a16="http://schemas.microsoft.com/office/drawing/2014/main" id="{60FA49F8-4D3C-B94F-B33D-65138A603FCB}"/>
              </a:ext>
            </a:extLst>
          </p:cNvPr>
          <p:cNvSpPr txBox="1"/>
          <p:nvPr/>
        </p:nvSpPr>
        <p:spPr>
          <a:xfrm>
            <a:off x="6250600" y="1942732"/>
            <a:ext cx="1019246" cy="233910"/>
          </a:xfrm>
          <a:prstGeom prst="rect">
            <a:avLst/>
          </a:prstGeom>
          <a:noFill/>
        </p:spPr>
        <p:txBody>
          <a:bodyPr wrap="square" rtlCol="0">
            <a:spAutoFit/>
          </a:bodyPr>
          <a:lstStyle/>
          <a:p>
            <a:pPr>
              <a:lnSpc>
                <a:spcPct val="120000"/>
              </a:lnSpc>
              <a:spcAft>
                <a:spcPts val="300"/>
              </a:spcAft>
            </a:pPr>
            <a:r>
              <a:rPr lang="en-US" sz="800" i="1" dirty="0">
                <a:latin typeface="Avenir Next" panose="020B0503020202020204" pitchFamily="34" charset="0"/>
              </a:rPr>
              <a:t>Students</a:t>
            </a:r>
          </a:p>
        </p:txBody>
      </p:sp>
      <p:sp>
        <p:nvSpPr>
          <p:cNvPr id="135" name="TextBox 134">
            <a:extLst>
              <a:ext uri="{FF2B5EF4-FFF2-40B4-BE49-F238E27FC236}">
                <a16:creationId xmlns:a16="http://schemas.microsoft.com/office/drawing/2014/main" id="{642B5392-5DC8-DB4E-A693-32FE05B06334}"/>
              </a:ext>
            </a:extLst>
          </p:cNvPr>
          <p:cNvSpPr txBox="1"/>
          <p:nvPr/>
        </p:nvSpPr>
        <p:spPr>
          <a:xfrm>
            <a:off x="6220878" y="2980030"/>
            <a:ext cx="1203269" cy="233910"/>
          </a:xfrm>
          <a:prstGeom prst="rect">
            <a:avLst/>
          </a:prstGeom>
          <a:noFill/>
        </p:spPr>
        <p:txBody>
          <a:bodyPr wrap="square" rtlCol="0">
            <a:spAutoFit/>
          </a:bodyPr>
          <a:lstStyle/>
          <a:p>
            <a:pPr>
              <a:lnSpc>
                <a:spcPct val="120000"/>
              </a:lnSpc>
              <a:spcAft>
                <a:spcPts val="300"/>
              </a:spcAft>
            </a:pPr>
            <a:r>
              <a:rPr lang="en-US" sz="800" i="1" dirty="0">
                <a:latin typeface="Avenir Next" panose="020B0503020202020204" pitchFamily="34" charset="0"/>
              </a:rPr>
              <a:t>High-School diploma</a:t>
            </a:r>
          </a:p>
        </p:txBody>
      </p:sp>
      <p:sp>
        <p:nvSpPr>
          <p:cNvPr id="136" name="TextBox 135">
            <a:extLst>
              <a:ext uri="{FF2B5EF4-FFF2-40B4-BE49-F238E27FC236}">
                <a16:creationId xmlns:a16="http://schemas.microsoft.com/office/drawing/2014/main" id="{ECBBE162-0872-F342-81F9-CB9D10F3E7D5}"/>
              </a:ext>
            </a:extLst>
          </p:cNvPr>
          <p:cNvSpPr txBox="1"/>
          <p:nvPr/>
        </p:nvSpPr>
        <p:spPr>
          <a:xfrm>
            <a:off x="3478926" y="2623409"/>
            <a:ext cx="2210554" cy="340093"/>
          </a:xfrm>
          <a:prstGeom prst="rect">
            <a:avLst/>
          </a:prstGeom>
          <a:noFill/>
        </p:spPr>
        <p:txBody>
          <a:bodyPr wrap="square" rtlCol="0">
            <a:spAutoFit/>
          </a:bodyPr>
          <a:lstStyle/>
          <a:p>
            <a:pPr algn="ctr">
              <a:lnSpc>
                <a:spcPct val="120000"/>
              </a:lnSpc>
              <a:spcAft>
                <a:spcPts val="300"/>
              </a:spcAft>
            </a:pPr>
            <a:r>
              <a:rPr lang="en-US" sz="1400" dirty="0">
                <a:latin typeface="Avenir Next Medium" panose="020B0503020202020204" pitchFamily="34" charset="0"/>
              </a:rPr>
              <a:t>20</a:t>
            </a:r>
          </a:p>
        </p:txBody>
      </p:sp>
      <p:sp>
        <p:nvSpPr>
          <p:cNvPr id="137" name="TextBox 136">
            <a:extLst>
              <a:ext uri="{FF2B5EF4-FFF2-40B4-BE49-F238E27FC236}">
                <a16:creationId xmlns:a16="http://schemas.microsoft.com/office/drawing/2014/main" id="{E395DC74-6DD1-AD41-81AB-69BD79EBDB24}"/>
              </a:ext>
            </a:extLst>
          </p:cNvPr>
          <p:cNvSpPr txBox="1"/>
          <p:nvPr/>
        </p:nvSpPr>
        <p:spPr>
          <a:xfrm>
            <a:off x="3463323" y="1971791"/>
            <a:ext cx="870651" cy="729430"/>
          </a:xfrm>
          <a:prstGeom prst="rect">
            <a:avLst/>
          </a:prstGeom>
          <a:noFill/>
        </p:spPr>
        <p:txBody>
          <a:bodyPr wrap="square" rtlCol="0">
            <a:spAutoFit/>
          </a:bodyPr>
          <a:lstStyle/>
          <a:p>
            <a:pPr algn="ctr">
              <a:lnSpc>
                <a:spcPct val="120000"/>
              </a:lnSpc>
              <a:spcAft>
                <a:spcPts val="300"/>
              </a:spcAft>
            </a:pPr>
            <a:r>
              <a:rPr lang="en-US" sz="3600" dirty="0">
                <a:latin typeface="Avenir Next Medium" panose="020B0503020202020204" pitchFamily="34" charset="0"/>
              </a:rPr>
              <a:t>:</a:t>
            </a:r>
          </a:p>
        </p:txBody>
      </p:sp>
      <p:sp>
        <p:nvSpPr>
          <p:cNvPr id="140" name="TextBox 139">
            <a:extLst>
              <a:ext uri="{FF2B5EF4-FFF2-40B4-BE49-F238E27FC236}">
                <a16:creationId xmlns:a16="http://schemas.microsoft.com/office/drawing/2014/main" id="{3C09D260-528F-D94F-B292-E1971CF46550}"/>
              </a:ext>
            </a:extLst>
          </p:cNvPr>
          <p:cNvSpPr txBox="1"/>
          <p:nvPr/>
        </p:nvSpPr>
        <p:spPr>
          <a:xfrm>
            <a:off x="3001058" y="1377805"/>
            <a:ext cx="955736" cy="507831"/>
          </a:xfrm>
          <a:prstGeom prst="rect">
            <a:avLst/>
          </a:prstGeom>
          <a:noFill/>
        </p:spPr>
        <p:txBody>
          <a:bodyPr wrap="square" rtlCol="0">
            <a:spAutoFit/>
          </a:bodyPr>
          <a:lstStyle/>
          <a:p>
            <a:pPr algn="r">
              <a:lnSpc>
                <a:spcPct val="90000"/>
              </a:lnSpc>
              <a:spcAft>
                <a:spcPts val="300"/>
              </a:spcAft>
            </a:pPr>
            <a:r>
              <a:rPr lang="en-US" sz="1100" dirty="0">
                <a:latin typeface="Avenir Next Medium" panose="020B0503020202020204" pitchFamily="34" charset="0"/>
              </a:rPr>
              <a:t>Knowah </a:t>
            </a:r>
          </a:p>
          <a:p>
            <a:pPr algn="r">
              <a:lnSpc>
                <a:spcPct val="90000"/>
              </a:lnSpc>
              <a:spcAft>
                <a:spcPts val="300"/>
              </a:spcAft>
            </a:pPr>
            <a:r>
              <a:rPr lang="en-US" sz="800" i="1" dirty="0">
                <a:latin typeface="Avenir Next" panose="020B0503020202020204" pitchFamily="34" charset="0"/>
              </a:rPr>
              <a:t>Online career high school</a:t>
            </a:r>
          </a:p>
        </p:txBody>
      </p:sp>
      <p:cxnSp>
        <p:nvCxnSpPr>
          <p:cNvPr id="142" name="Straight Connector 141">
            <a:extLst>
              <a:ext uri="{FF2B5EF4-FFF2-40B4-BE49-F238E27FC236}">
                <a16:creationId xmlns:a16="http://schemas.microsoft.com/office/drawing/2014/main" id="{D7BE12A3-B092-D54D-914A-38F41722EA59}"/>
              </a:ext>
            </a:extLst>
          </p:cNvPr>
          <p:cNvCxnSpPr>
            <a:cxnSpLocks/>
          </p:cNvCxnSpPr>
          <p:nvPr/>
        </p:nvCxnSpPr>
        <p:spPr>
          <a:xfrm flipH="1">
            <a:off x="3913353" y="1331101"/>
            <a:ext cx="1" cy="4843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9739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ounded Rectangle 88">
            <a:extLst>
              <a:ext uri="{FF2B5EF4-FFF2-40B4-BE49-F238E27FC236}">
                <a16:creationId xmlns:a16="http://schemas.microsoft.com/office/drawing/2014/main" id="{0514A20F-917A-F44B-AD68-2C4E7430B9FE}"/>
              </a:ext>
            </a:extLst>
          </p:cNvPr>
          <p:cNvSpPr/>
          <p:nvPr/>
        </p:nvSpPr>
        <p:spPr>
          <a:xfrm>
            <a:off x="289775" y="4050546"/>
            <a:ext cx="3801472" cy="2667349"/>
          </a:xfrm>
          <a:prstGeom prst="roundRect">
            <a:avLst>
              <a:gd name="adj" fmla="val 9613"/>
            </a:avLst>
          </a:prstGeom>
          <a:solidFill>
            <a:schemeClr val="accent3">
              <a:lumMod val="40000"/>
              <a:lumOff val="6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ounded Rectangle 89">
            <a:extLst>
              <a:ext uri="{FF2B5EF4-FFF2-40B4-BE49-F238E27FC236}">
                <a16:creationId xmlns:a16="http://schemas.microsoft.com/office/drawing/2014/main" id="{AD0C6260-2071-454A-9F0B-D481F1DB0A10}"/>
              </a:ext>
            </a:extLst>
          </p:cNvPr>
          <p:cNvSpPr/>
          <p:nvPr/>
        </p:nvSpPr>
        <p:spPr>
          <a:xfrm>
            <a:off x="4172455" y="4063848"/>
            <a:ext cx="7783630" cy="2667349"/>
          </a:xfrm>
          <a:prstGeom prst="roundRect">
            <a:avLst>
              <a:gd name="adj" fmla="val 9613"/>
            </a:avLst>
          </a:prstGeom>
          <a:solidFill>
            <a:schemeClr val="accent3">
              <a:lumMod val="40000"/>
              <a:lumOff val="6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120D50BE-C5B2-E24A-B52A-17A4FCC3C961}"/>
              </a:ext>
            </a:extLst>
          </p:cNvPr>
          <p:cNvSpPr/>
          <p:nvPr/>
        </p:nvSpPr>
        <p:spPr>
          <a:xfrm>
            <a:off x="289776" y="714782"/>
            <a:ext cx="7201804" cy="3287392"/>
          </a:xfrm>
          <a:prstGeom prst="rect">
            <a:avLst/>
          </a:pr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7C2D843-4A53-5B44-AA2A-CAAA21A04795}"/>
              </a:ext>
            </a:extLst>
          </p:cNvPr>
          <p:cNvSpPr/>
          <p:nvPr/>
        </p:nvSpPr>
        <p:spPr>
          <a:xfrm>
            <a:off x="7518927" y="715586"/>
            <a:ext cx="4437158" cy="327510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B0621B66-BEE7-784E-847D-F9831C635871}"/>
              </a:ext>
            </a:extLst>
          </p:cNvPr>
          <p:cNvSpPr txBox="1"/>
          <p:nvPr/>
        </p:nvSpPr>
        <p:spPr>
          <a:xfrm>
            <a:off x="163349" y="175695"/>
            <a:ext cx="8606077" cy="584775"/>
          </a:xfrm>
          <a:prstGeom prst="rect">
            <a:avLst/>
          </a:prstGeom>
          <a:noFill/>
        </p:spPr>
        <p:txBody>
          <a:bodyPr wrap="square" rtlCol="0">
            <a:spAutoFit/>
          </a:bodyPr>
          <a:lstStyle/>
          <a:p>
            <a:r>
              <a:rPr lang="en-US" sz="3200" dirty="0">
                <a:latin typeface="Avenir Next" panose="020B0503020202020204" pitchFamily="34" charset="0"/>
              </a:rPr>
              <a:t>BUSINESS MODEL </a:t>
            </a:r>
            <a:r>
              <a:rPr lang="en-US" sz="3200" b="1" dirty="0">
                <a:solidFill>
                  <a:srgbClr val="C00000"/>
                </a:solidFill>
                <a:latin typeface="Avenir Next Demi Bold" panose="020B0503020202020204" pitchFamily="34" charset="0"/>
              </a:rPr>
              <a:t>&amp; PRICING -2 (INDIA)</a:t>
            </a:r>
          </a:p>
        </p:txBody>
      </p:sp>
      <p:sp>
        <p:nvSpPr>
          <p:cNvPr id="29" name="TextBox 28">
            <a:extLst>
              <a:ext uri="{FF2B5EF4-FFF2-40B4-BE49-F238E27FC236}">
                <a16:creationId xmlns:a16="http://schemas.microsoft.com/office/drawing/2014/main" id="{FED62D85-FA9F-8945-AA43-9786266FD53F}"/>
              </a:ext>
            </a:extLst>
          </p:cNvPr>
          <p:cNvSpPr txBox="1"/>
          <p:nvPr/>
        </p:nvSpPr>
        <p:spPr>
          <a:xfrm>
            <a:off x="502220" y="4139538"/>
            <a:ext cx="3372480" cy="2308324"/>
          </a:xfrm>
          <a:prstGeom prst="rect">
            <a:avLst/>
          </a:prstGeom>
          <a:noFill/>
        </p:spPr>
        <p:txBody>
          <a:bodyPr wrap="square" rtlCol="0">
            <a:spAutoFit/>
          </a:bodyPr>
          <a:lstStyle/>
          <a:p>
            <a:pPr algn="ctr">
              <a:lnSpc>
                <a:spcPct val="120000"/>
              </a:lnSpc>
              <a:spcAft>
                <a:spcPts val="300"/>
              </a:spcAft>
            </a:pPr>
            <a:r>
              <a:rPr lang="en-US" sz="1000" dirty="0">
                <a:latin typeface="Avenir Next Medium" panose="020B0503020202020204" pitchFamily="34" charset="0"/>
              </a:rPr>
              <a:t>(Mandatory)</a:t>
            </a:r>
          </a:p>
          <a:p>
            <a:pPr algn="ctr">
              <a:lnSpc>
                <a:spcPct val="120000"/>
              </a:lnSpc>
              <a:spcAft>
                <a:spcPts val="300"/>
              </a:spcAft>
            </a:pPr>
            <a:r>
              <a:rPr lang="en-US" sz="1400" b="1" dirty="0">
                <a:latin typeface="Avenir Next Demi Bold" panose="020B0503020202020204" pitchFamily="34" charset="0"/>
              </a:rPr>
              <a:t>$500/ Year </a:t>
            </a:r>
            <a:r>
              <a:rPr lang="en-US" sz="1000" i="1" dirty="0">
                <a:latin typeface="Avenir Next" panose="020B0503020202020204" pitchFamily="34" charset="0"/>
              </a:rPr>
              <a:t>(25% of Avg. Fees)</a:t>
            </a:r>
            <a:endParaRPr lang="en-US" sz="1200" dirty="0">
              <a:latin typeface="Avenir Next" panose="020B0503020202020204" pitchFamily="34" charset="0"/>
            </a:endParaRPr>
          </a:p>
          <a:p>
            <a:pPr marL="171450" indent="-171450">
              <a:lnSpc>
                <a:spcPct val="120000"/>
              </a:lnSpc>
              <a:spcAft>
                <a:spcPts val="300"/>
              </a:spcAft>
              <a:buFont typeface="Arial" panose="020B0604020202020204" pitchFamily="34" charset="0"/>
              <a:buChar char="•"/>
            </a:pPr>
            <a:r>
              <a:rPr lang="en-US" sz="1200" dirty="0">
                <a:latin typeface="Avenir Next" panose="020B0503020202020204" pitchFamily="34" charset="0"/>
              </a:rPr>
              <a:t>4 Years Duration </a:t>
            </a:r>
          </a:p>
          <a:p>
            <a:pPr marL="171450" indent="-171450">
              <a:lnSpc>
                <a:spcPct val="120000"/>
              </a:lnSpc>
              <a:spcAft>
                <a:spcPts val="300"/>
              </a:spcAft>
              <a:buFont typeface="Arial" panose="020B0604020202020204" pitchFamily="34" charset="0"/>
              <a:buChar char="•"/>
            </a:pPr>
            <a:r>
              <a:rPr lang="en-US" sz="1200" dirty="0">
                <a:latin typeface="Avenir Next" panose="020B0503020202020204" pitchFamily="34" charset="0"/>
              </a:rPr>
              <a:t>Includes logistics and technical cost </a:t>
            </a:r>
          </a:p>
          <a:p>
            <a:pPr marL="171450" indent="-171450">
              <a:lnSpc>
                <a:spcPct val="120000"/>
              </a:lnSpc>
              <a:spcAft>
                <a:spcPts val="300"/>
              </a:spcAft>
              <a:buFont typeface="Arial" panose="020B0604020202020204" pitchFamily="34" charset="0"/>
              <a:buChar char="•"/>
            </a:pPr>
            <a:r>
              <a:rPr lang="en-US" sz="1200" dirty="0">
                <a:latin typeface="Avenir Next" panose="020B0503020202020204" pitchFamily="34" charset="0"/>
              </a:rPr>
              <a:t>Career Foundational courses for 3-6 industries</a:t>
            </a:r>
          </a:p>
          <a:p>
            <a:pPr marL="171450" indent="-171450">
              <a:lnSpc>
                <a:spcPct val="120000"/>
              </a:lnSpc>
              <a:spcAft>
                <a:spcPts val="300"/>
              </a:spcAft>
              <a:buFont typeface="Arial" panose="020B0604020202020204" pitchFamily="34" charset="0"/>
              <a:buChar char="•"/>
            </a:pPr>
            <a:r>
              <a:rPr lang="en-US" sz="1200" dirty="0">
                <a:latin typeface="Avenir Next" panose="020B0503020202020204" pitchFamily="34" charset="0"/>
              </a:rPr>
              <a:t>Access to workshops &amp; seminars</a:t>
            </a:r>
          </a:p>
          <a:p>
            <a:pPr marL="171450" indent="-171450">
              <a:lnSpc>
                <a:spcPct val="120000"/>
              </a:lnSpc>
              <a:spcAft>
                <a:spcPts val="300"/>
              </a:spcAft>
              <a:buFont typeface="Arial" panose="020B0604020202020204" pitchFamily="34" charset="0"/>
              <a:buChar char="•"/>
            </a:pPr>
            <a:r>
              <a:rPr lang="en-US" sz="1200" dirty="0">
                <a:latin typeface="Avenir Next" panose="020B0503020202020204" pitchFamily="34" charset="0"/>
              </a:rPr>
              <a:t>Interactive tools with comprehensive content library</a:t>
            </a:r>
          </a:p>
        </p:txBody>
      </p:sp>
      <p:sp>
        <p:nvSpPr>
          <p:cNvPr id="31" name="TextBox 30">
            <a:extLst>
              <a:ext uri="{FF2B5EF4-FFF2-40B4-BE49-F238E27FC236}">
                <a16:creationId xmlns:a16="http://schemas.microsoft.com/office/drawing/2014/main" id="{07E032D5-8300-EE48-AF23-F53F82E9FBF1}"/>
              </a:ext>
            </a:extLst>
          </p:cNvPr>
          <p:cNvSpPr txBox="1"/>
          <p:nvPr/>
        </p:nvSpPr>
        <p:spPr>
          <a:xfrm>
            <a:off x="7547046" y="702240"/>
            <a:ext cx="4406398" cy="3277051"/>
          </a:xfrm>
          <a:prstGeom prst="rect">
            <a:avLst/>
          </a:prstGeom>
          <a:noFill/>
        </p:spPr>
        <p:txBody>
          <a:bodyPr wrap="square" rtlCol="0">
            <a:spAutoFit/>
          </a:bodyPr>
          <a:lstStyle/>
          <a:p>
            <a:pPr>
              <a:lnSpc>
                <a:spcPct val="110000"/>
              </a:lnSpc>
              <a:spcAft>
                <a:spcPts val="300"/>
              </a:spcAft>
            </a:pPr>
            <a:r>
              <a:rPr lang="en-US" sz="1400" b="1" dirty="0">
                <a:solidFill>
                  <a:schemeClr val="bg1"/>
                </a:solidFill>
                <a:latin typeface="Avenir Next Demi Bold" panose="020B0503020202020204" pitchFamily="34" charset="0"/>
              </a:rPr>
              <a:t>FOR YEAR 1 | FY 2021-22</a:t>
            </a:r>
          </a:p>
          <a:p>
            <a:pPr>
              <a:lnSpc>
                <a:spcPct val="110000"/>
              </a:lnSpc>
              <a:spcAft>
                <a:spcPts val="300"/>
              </a:spcAft>
            </a:pPr>
            <a:r>
              <a:rPr lang="en-US" sz="1200" i="1" dirty="0">
                <a:solidFill>
                  <a:schemeClr val="bg1"/>
                </a:solidFill>
                <a:latin typeface="Avenir Next Medium" panose="020B0503020202020204" pitchFamily="34" charset="0"/>
              </a:rPr>
              <a:t>Assumptions:</a:t>
            </a:r>
          </a:p>
          <a:p>
            <a:pPr marL="171450" indent="-171450">
              <a:lnSpc>
                <a:spcPct val="110000"/>
              </a:lnSpc>
              <a:spcAft>
                <a:spcPts val="300"/>
              </a:spcAft>
              <a:buFont typeface="Symbol" pitchFamily="2" charset="2"/>
              <a:buChar char="Þ"/>
            </a:pPr>
            <a:r>
              <a:rPr lang="en-US" sz="1200" dirty="0">
                <a:solidFill>
                  <a:schemeClr val="bg1"/>
                </a:solidFill>
                <a:latin typeface="Avenir Next" panose="020B0503020202020204" pitchFamily="34" charset="0"/>
              </a:rPr>
              <a:t> Collaboration with 1 School || 200 Students  in each grade from 9-12 </a:t>
            </a:r>
            <a:r>
              <a:rPr lang="en-US" sz="1200" dirty="0">
                <a:solidFill>
                  <a:schemeClr val="bg1"/>
                </a:solidFill>
                <a:latin typeface="Avenir Next" panose="020B0503020202020204" pitchFamily="34" charset="0"/>
                <a:sym typeface="Wingdings" pitchFamily="2" charset="2"/>
              </a:rPr>
              <a:t> </a:t>
            </a:r>
            <a:r>
              <a:rPr lang="en-US" sz="1200" b="1" dirty="0">
                <a:solidFill>
                  <a:schemeClr val="bg1"/>
                </a:solidFill>
                <a:highlight>
                  <a:srgbClr val="800080"/>
                </a:highlight>
                <a:latin typeface="Avenir Next Demi Bold" panose="020B0503020202020204" pitchFamily="34" charset="0"/>
              </a:rPr>
              <a:t>800 Students </a:t>
            </a:r>
            <a:r>
              <a:rPr lang="en-US" sz="1200" dirty="0">
                <a:solidFill>
                  <a:schemeClr val="bg1"/>
                </a:solidFill>
                <a:latin typeface="Avenir Next" panose="020B0503020202020204" pitchFamily="34" charset="0"/>
              </a:rPr>
              <a:t>total</a:t>
            </a:r>
          </a:p>
          <a:p>
            <a:pPr marL="171450" indent="-171450">
              <a:lnSpc>
                <a:spcPct val="110000"/>
              </a:lnSpc>
              <a:spcAft>
                <a:spcPts val="300"/>
              </a:spcAft>
              <a:buFont typeface="Symbol" pitchFamily="2" charset="2"/>
              <a:buChar char="Þ"/>
            </a:pPr>
            <a:r>
              <a:rPr lang="en-US" sz="1200" dirty="0">
                <a:solidFill>
                  <a:schemeClr val="bg1"/>
                </a:solidFill>
                <a:latin typeface="Avenir Next" panose="020B0503020202020204" pitchFamily="34" charset="0"/>
              </a:rPr>
              <a:t> Regular school Fees for  a student :</a:t>
            </a:r>
            <a:r>
              <a:rPr lang="en-US" sz="1200" dirty="0">
                <a:solidFill>
                  <a:schemeClr val="bg1"/>
                </a:solidFill>
                <a:latin typeface="Avenir Next" panose="020B0503020202020204" pitchFamily="34" charset="0"/>
                <a:sym typeface="Wingdings" pitchFamily="2" charset="2"/>
              </a:rPr>
              <a:t> $2K  Taking 25% share for Knowah services  </a:t>
            </a:r>
            <a:r>
              <a:rPr lang="en-US" sz="1200" b="1" dirty="0">
                <a:solidFill>
                  <a:schemeClr val="bg1"/>
                </a:solidFill>
                <a:highlight>
                  <a:srgbClr val="800080"/>
                </a:highlight>
                <a:latin typeface="Avenir Next Demi Bold" panose="020B0503020202020204" pitchFamily="34" charset="0"/>
                <a:sym typeface="Wingdings" pitchFamily="2" charset="2"/>
              </a:rPr>
              <a:t>$500/ Student</a:t>
            </a:r>
          </a:p>
          <a:p>
            <a:pPr marL="171450" indent="-171450">
              <a:lnSpc>
                <a:spcPct val="110000"/>
              </a:lnSpc>
              <a:spcAft>
                <a:spcPts val="300"/>
              </a:spcAft>
              <a:buFont typeface="Symbol" pitchFamily="2" charset="2"/>
              <a:buChar char="Þ"/>
            </a:pPr>
            <a:r>
              <a:rPr lang="en-US" sz="1200" dirty="0">
                <a:solidFill>
                  <a:schemeClr val="bg1"/>
                </a:solidFill>
                <a:latin typeface="Avenir Next" panose="020B0503020202020204" pitchFamily="34" charset="0"/>
              </a:rPr>
              <a:t> Career Track Fees : $2K for 4 years </a:t>
            </a:r>
            <a:r>
              <a:rPr lang="en-US" sz="1200" dirty="0">
                <a:solidFill>
                  <a:schemeClr val="bg1"/>
                </a:solidFill>
                <a:latin typeface="Avenir Next" panose="020B0503020202020204" pitchFamily="34" charset="0"/>
                <a:sym typeface="Wingdings" pitchFamily="2" charset="2"/>
              </a:rPr>
              <a:t>  Career Track </a:t>
            </a:r>
            <a:r>
              <a:rPr lang="en-US" sz="1200" dirty="0">
                <a:solidFill>
                  <a:schemeClr val="bg1"/>
                </a:solidFill>
                <a:latin typeface="Avenir Next" panose="020B0503020202020204" pitchFamily="34" charset="0"/>
              </a:rPr>
              <a:t>fees per year </a:t>
            </a:r>
            <a:r>
              <a:rPr lang="en-US" sz="1200" dirty="0">
                <a:solidFill>
                  <a:schemeClr val="bg1"/>
                </a:solidFill>
                <a:latin typeface="Avenir Next" panose="020B0503020202020204" pitchFamily="34" charset="0"/>
                <a:sym typeface="Wingdings" pitchFamily="2" charset="2"/>
              </a:rPr>
              <a:t> </a:t>
            </a:r>
            <a:r>
              <a:rPr lang="en-US" sz="1200" b="1" dirty="0">
                <a:solidFill>
                  <a:schemeClr val="bg1"/>
                </a:solidFill>
                <a:highlight>
                  <a:srgbClr val="800080"/>
                </a:highlight>
                <a:latin typeface="Avenir Next Demi Bold" panose="020B0503020202020204" pitchFamily="34" charset="0"/>
                <a:sym typeface="Wingdings" pitchFamily="2" charset="2"/>
              </a:rPr>
              <a:t>$500/ year </a:t>
            </a:r>
            <a:r>
              <a:rPr lang="en-US" sz="1200" dirty="0">
                <a:solidFill>
                  <a:schemeClr val="bg1"/>
                </a:solidFill>
                <a:latin typeface="Avenir Next" panose="020B0503020202020204" pitchFamily="34" charset="0"/>
                <a:sym typeface="Wingdings" pitchFamily="2" charset="2"/>
              </a:rPr>
              <a:t>approx.</a:t>
            </a:r>
            <a:endParaRPr lang="en-US" sz="1200" b="1" dirty="0">
              <a:solidFill>
                <a:schemeClr val="bg1"/>
              </a:solidFill>
              <a:highlight>
                <a:srgbClr val="800080"/>
              </a:highlight>
              <a:latin typeface="Avenir Next Demi Bold" panose="020B0503020202020204" pitchFamily="34" charset="0"/>
              <a:sym typeface="Wingdings" pitchFamily="2" charset="2"/>
            </a:endParaRPr>
          </a:p>
          <a:p>
            <a:pPr>
              <a:lnSpc>
                <a:spcPct val="110000"/>
              </a:lnSpc>
              <a:spcAft>
                <a:spcPts val="300"/>
              </a:spcAft>
            </a:pPr>
            <a:r>
              <a:rPr lang="en-US" sz="1000" i="1" dirty="0">
                <a:solidFill>
                  <a:schemeClr val="bg1"/>
                </a:solidFill>
                <a:latin typeface="Avenir Next" panose="020B0503020202020204" pitchFamily="34" charset="0"/>
                <a:sym typeface="Wingdings" pitchFamily="2" charset="2"/>
              </a:rPr>
              <a:t>(Knowah service is allocated to everyone)</a:t>
            </a:r>
            <a:endParaRPr lang="en-US" sz="1200" dirty="0">
              <a:solidFill>
                <a:schemeClr val="bg1"/>
              </a:solidFill>
              <a:latin typeface="Avenir Next" panose="020B0503020202020204" pitchFamily="34" charset="0"/>
            </a:endParaRPr>
          </a:p>
          <a:p>
            <a:pPr marL="171450" indent="-171450">
              <a:lnSpc>
                <a:spcPct val="110000"/>
              </a:lnSpc>
              <a:spcAft>
                <a:spcPts val="300"/>
              </a:spcAft>
              <a:buFont typeface="Symbol" pitchFamily="2" charset="2"/>
              <a:buChar char="Þ"/>
            </a:pPr>
            <a:r>
              <a:rPr lang="en-US" sz="1200" dirty="0">
                <a:solidFill>
                  <a:schemeClr val="bg1"/>
                </a:solidFill>
                <a:latin typeface="Avenir Next" panose="020B0503020202020204" pitchFamily="34" charset="0"/>
              </a:rPr>
              <a:t> Revenue 1: 800*500 = $0.4M ; offering 50% discount </a:t>
            </a:r>
            <a:r>
              <a:rPr lang="en-US" sz="1200" dirty="0">
                <a:solidFill>
                  <a:schemeClr val="bg1"/>
                </a:solidFill>
                <a:latin typeface="Avenir Next" panose="020B0503020202020204" pitchFamily="34" charset="0"/>
                <a:sym typeface="Wingdings" pitchFamily="2" charset="2"/>
              </a:rPr>
              <a:t></a:t>
            </a:r>
            <a:r>
              <a:rPr lang="en-US" sz="1200" dirty="0">
                <a:solidFill>
                  <a:schemeClr val="bg1"/>
                </a:solidFill>
                <a:latin typeface="Avenir Next" panose="020B0503020202020204" pitchFamily="34" charset="0"/>
              </a:rPr>
              <a:t> </a:t>
            </a:r>
            <a:r>
              <a:rPr lang="en-US" sz="1200" b="1" dirty="0">
                <a:solidFill>
                  <a:schemeClr val="bg1"/>
                </a:solidFill>
                <a:highlight>
                  <a:srgbClr val="800080"/>
                </a:highlight>
                <a:latin typeface="Avenir Next Demi Bold" panose="020B0503020202020204" pitchFamily="34" charset="0"/>
              </a:rPr>
              <a:t>$0.2 M  </a:t>
            </a:r>
            <a:r>
              <a:rPr lang="en-US" sz="1200" dirty="0">
                <a:solidFill>
                  <a:schemeClr val="bg1"/>
                </a:solidFill>
                <a:latin typeface="Avenir Next" panose="020B0503020202020204" pitchFamily="34" charset="0"/>
              </a:rPr>
              <a:t>for yearly subscription</a:t>
            </a:r>
          </a:p>
          <a:p>
            <a:pPr>
              <a:lnSpc>
                <a:spcPct val="110000"/>
              </a:lnSpc>
              <a:spcAft>
                <a:spcPts val="300"/>
              </a:spcAft>
            </a:pPr>
            <a:r>
              <a:rPr lang="en-US" sz="1000" i="1" dirty="0">
                <a:solidFill>
                  <a:schemeClr val="bg1"/>
                </a:solidFill>
                <a:latin typeface="Avenir Next" panose="020B0503020202020204" pitchFamily="34" charset="0"/>
              </a:rPr>
              <a:t>(50% student taking career courses with 10% drop-out rate)</a:t>
            </a:r>
          </a:p>
          <a:p>
            <a:pPr marL="171450" indent="-171450">
              <a:lnSpc>
                <a:spcPct val="110000"/>
              </a:lnSpc>
              <a:spcAft>
                <a:spcPts val="300"/>
              </a:spcAft>
              <a:buFont typeface="Symbol" pitchFamily="2" charset="2"/>
              <a:buChar char="Þ"/>
            </a:pPr>
            <a:r>
              <a:rPr lang="en-US" sz="1200" dirty="0">
                <a:solidFill>
                  <a:schemeClr val="bg1"/>
                </a:solidFill>
                <a:latin typeface="Avenir Next" panose="020B0503020202020204" pitchFamily="34" charset="0"/>
              </a:rPr>
              <a:t> Revenue 2 = 0.5*(800*500)*0.9= </a:t>
            </a:r>
            <a:r>
              <a:rPr lang="en-US" sz="1200" b="1" dirty="0">
                <a:solidFill>
                  <a:schemeClr val="bg1"/>
                </a:solidFill>
                <a:highlight>
                  <a:srgbClr val="800080"/>
                </a:highlight>
                <a:latin typeface="Avenir Next Demi Bold" panose="020B0503020202020204" pitchFamily="34" charset="0"/>
              </a:rPr>
              <a:t>$0.18M</a:t>
            </a:r>
          </a:p>
          <a:p>
            <a:pPr>
              <a:lnSpc>
                <a:spcPct val="110000"/>
              </a:lnSpc>
              <a:spcAft>
                <a:spcPts val="300"/>
              </a:spcAft>
            </a:pPr>
            <a:r>
              <a:rPr lang="en-US" sz="1400" b="1" dirty="0">
                <a:highlight>
                  <a:srgbClr val="FFFF00"/>
                </a:highlight>
                <a:latin typeface="Avenir Next" panose="020B0503020202020204" pitchFamily="34" charset="0"/>
              </a:rPr>
              <a:t>=&gt; </a:t>
            </a:r>
            <a:r>
              <a:rPr lang="en-US" sz="1400" b="1" dirty="0">
                <a:highlight>
                  <a:srgbClr val="FFFF00"/>
                </a:highlight>
                <a:latin typeface="Avenir Next Demi Bold" panose="020B0503020202020204" pitchFamily="34" charset="0"/>
              </a:rPr>
              <a:t>Knowah Revenue = $0.38 M</a:t>
            </a:r>
          </a:p>
        </p:txBody>
      </p:sp>
      <p:sp>
        <p:nvSpPr>
          <p:cNvPr id="36" name="Rectangle 35">
            <a:extLst>
              <a:ext uri="{FF2B5EF4-FFF2-40B4-BE49-F238E27FC236}">
                <a16:creationId xmlns:a16="http://schemas.microsoft.com/office/drawing/2014/main" id="{6DA3B93A-10A2-0D46-8528-4DD5D57A466D}"/>
              </a:ext>
            </a:extLst>
          </p:cNvPr>
          <p:cNvSpPr/>
          <p:nvPr/>
        </p:nvSpPr>
        <p:spPr>
          <a:xfrm>
            <a:off x="4446535" y="4330496"/>
            <a:ext cx="3372480" cy="1308050"/>
          </a:xfrm>
          <a:prstGeom prst="rect">
            <a:avLst/>
          </a:prstGeom>
        </p:spPr>
        <p:txBody>
          <a:bodyPr wrap="square">
            <a:spAutoFit/>
          </a:bodyPr>
          <a:lstStyle/>
          <a:p>
            <a:pPr algn="ctr">
              <a:lnSpc>
                <a:spcPct val="120000"/>
              </a:lnSpc>
              <a:spcAft>
                <a:spcPts val="300"/>
              </a:spcAft>
            </a:pPr>
            <a:r>
              <a:rPr lang="en-US" sz="1400" b="1" dirty="0">
                <a:latin typeface="Avenir Next Demi Bold" panose="020B0503020202020204" pitchFamily="34" charset="0"/>
              </a:rPr>
              <a:t>$2,000/ Career Track</a:t>
            </a:r>
          </a:p>
          <a:p>
            <a:pPr marL="171450" indent="-171450">
              <a:lnSpc>
                <a:spcPct val="120000"/>
              </a:lnSpc>
              <a:spcAft>
                <a:spcPts val="300"/>
              </a:spcAft>
              <a:buFont typeface="Arial" panose="020B0604020202020204" pitchFamily="34" charset="0"/>
              <a:buChar char="•"/>
            </a:pPr>
            <a:r>
              <a:rPr lang="en-US" sz="1200" dirty="0">
                <a:latin typeface="Avenir Next" panose="020B0503020202020204" pitchFamily="34" charset="0"/>
              </a:rPr>
              <a:t>Pace it as per your convenience with multiple entry – exit option</a:t>
            </a:r>
          </a:p>
          <a:p>
            <a:pPr marL="171450" indent="-171450">
              <a:lnSpc>
                <a:spcPct val="120000"/>
              </a:lnSpc>
              <a:spcAft>
                <a:spcPts val="300"/>
              </a:spcAft>
              <a:buFont typeface="Arial" panose="020B0604020202020204" pitchFamily="34" charset="0"/>
              <a:buChar char="•"/>
            </a:pPr>
            <a:r>
              <a:rPr lang="en-US" sz="1200" dirty="0">
                <a:latin typeface="Avenir Next" panose="020B0503020202020204" pitchFamily="34" charset="0"/>
              </a:rPr>
              <a:t>Pay only for what you have studied</a:t>
            </a:r>
          </a:p>
          <a:p>
            <a:pPr>
              <a:lnSpc>
                <a:spcPct val="120000"/>
              </a:lnSpc>
              <a:spcAft>
                <a:spcPts val="300"/>
              </a:spcAft>
            </a:pPr>
            <a:r>
              <a:rPr lang="en-US" sz="1000" i="1" dirty="0">
                <a:latin typeface="Avenir Next" panose="020B0503020202020204" pitchFamily="34" charset="0"/>
              </a:rPr>
              <a:t>$600 (Beginners) + $600 (Minor) + $800 (Major)</a:t>
            </a:r>
          </a:p>
        </p:txBody>
      </p:sp>
      <p:sp>
        <p:nvSpPr>
          <p:cNvPr id="39" name="Rectangle 38">
            <a:extLst>
              <a:ext uri="{FF2B5EF4-FFF2-40B4-BE49-F238E27FC236}">
                <a16:creationId xmlns:a16="http://schemas.microsoft.com/office/drawing/2014/main" id="{B0CEDAAD-D556-6746-9957-A7481B617CB7}"/>
              </a:ext>
            </a:extLst>
          </p:cNvPr>
          <p:cNvSpPr/>
          <p:nvPr/>
        </p:nvSpPr>
        <p:spPr>
          <a:xfrm>
            <a:off x="289776" y="760470"/>
            <a:ext cx="2795958" cy="340093"/>
          </a:xfrm>
          <a:prstGeom prst="rect">
            <a:avLst/>
          </a:prstGeom>
        </p:spPr>
        <p:txBody>
          <a:bodyPr wrap="none">
            <a:spAutoFit/>
          </a:bodyPr>
          <a:lstStyle/>
          <a:p>
            <a:pPr algn="ctr">
              <a:lnSpc>
                <a:spcPct val="120000"/>
              </a:lnSpc>
              <a:spcAft>
                <a:spcPts val="300"/>
              </a:spcAft>
            </a:pPr>
            <a:r>
              <a:rPr lang="en-US" sz="1400" dirty="0">
                <a:latin typeface="Avenir Next Medium" panose="020B0503020202020204" pitchFamily="34" charset="0"/>
              </a:rPr>
              <a:t>SUBSCRIPTION BASED MODEL</a:t>
            </a:r>
          </a:p>
        </p:txBody>
      </p:sp>
      <p:sp>
        <p:nvSpPr>
          <p:cNvPr id="50" name="Rectangle 49">
            <a:extLst>
              <a:ext uri="{FF2B5EF4-FFF2-40B4-BE49-F238E27FC236}">
                <a16:creationId xmlns:a16="http://schemas.microsoft.com/office/drawing/2014/main" id="{93B5E67A-D908-6245-BB4C-955CB40AF734}"/>
              </a:ext>
            </a:extLst>
          </p:cNvPr>
          <p:cNvSpPr/>
          <p:nvPr/>
        </p:nvSpPr>
        <p:spPr>
          <a:xfrm>
            <a:off x="8100753" y="4299156"/>
            <a:ext cx="3372480" cy="1304973"/>
          </a:xfrm>
          <a:prstGeom prst="rect">
            <a:avLst/>
          </a:prstGeom>
        </p:spPr>
        <p:txBody>
          <a:bodyPr wrap="square">
            <a:spAutoFit/>
          </a:bodyPr>
          <a:lstStyle/>
          <a:p>
            <a:pPr algn="ctr">
              <a:lnSpc>
                <a:spcPct val="120000"/>
              </a:lnSpc>
              <a:spcAft>
                <a:spcPts val="300"/>
              </a:spcAft>
            </a:pPr>
            <a:r>
              <a:rPr lang="en-US" sz="1400" b="1" dirty="0">
                <a:latin typeface="Avenir Next Demi Bold" panose="020B0503020202020204" pitchFamily="34" charset="0"/>
              </a:rPr>
              <a:t>$1,200/ Bootcamp</a:t>
            </a:r>
            <a:endParaRPr lang="en-US" sz="1200" b="1" dirty="0">
              <a:latin typeface="Avenir Next Demi Bold" panose="020B0503020202020204" pitchFamily="34" charset="0"/>
            </a:endParaRPr>
          </a:p>
          <a:p>
            <a:pPr marL="171450" indent="-171450">
              <a:lnSpc>
                <a:spcPct val="120000"/>
              </a:lnSpc>
              <a:spcAft>
                <a:spcPts val="300"/>
              </a:spcAft>
              <a:buFont typeface="Arial" panose="020B0604020202020204" pitchFamily="34" charset="0"/>
              <a:buChar char="•"/>
            </a:pPr>
            <a:r>
              <a:rPr lang="en-US" sz="1200" dirty="0">
                <a:latin typeface="Avenir Next" panose="020B0503020202020204" pitchFamily="34" charset="0"/>
              </a:rPr>
              <a:t>6 months comprehensive program post high school</a:t>
            </a:r>
          </a:p>
          <a:p>
            <a:pPr marL="171450" indent="-171450">
              <a:lnSpc>
                <a:spcPct val="120000"/>
              </a:lnSpc>
              <a:spcAft>
                <a:spcPts val="300"/>
              </a:spcAft>
              <a:buFont typeface="Arial" panose="020B0604020202020204" pitchFamily="34" charset="0"/>
              <a:buChar char="•"/>
            </a:pPr>
            <a:r>
              <a:rPr lang="en-US" sz="1200" dirty="0">
                <a:latin typeface="Avenir Next" panose="020B0503020202020204" pitchFamily="34" charset="0"/>
              </a:rPr>
              <a:t>Same content of all the Career Tracks but in a fast track manner</a:t>
            </a:r>
          </a:p>
        </p:txBody>
      </p:sp>
      <p:sp>
        <p:nvSpPr>
          <p:cNvPr id="51" name="Rectangle 50">
            <a:extLst>
              <a:ext uri="{FF2B5EF4-FFF2-40B4-BE49-F238E27FC236}">
                <a16:creationId xmlns:a16="http://schemas.microsoft.com/office/drawing/2014/main" id="{C655F810-2ABA-C542-9850-119749AEA862}"/>
              </a:ext>
            </a:extLst>
          </p:cNvPr>
          <p:cNvSpPr/>
          <p:nvPr/>
        </p:nvSpPr>
        <p:spPr>
          <a:xfrm>
            <a:off x="8114534" y="5994784"/>
            <a:ext cx="3372480" cy="747897"/>
          </a:xfrm>
          <a:prstGeom prst="rect">
            <a:avLst/>
          </a:prstGeom>
        </p:spPr>
        <p:txBody>
          <a:bodyPr wrap="square">
            <a:spAutoFit/>
          </a:bodyPr>
          <a:lstStyle/>
          <a:p>
            <a:pPr marL="171450" indent="-171450">
              <a:lnSpc>
                <a:spcPct val="120000"/>
              </a:lnSpc>
              <a:spcAft>
                <a:spcPts val="300"/>
              </a:spcAft>
              <a:buFont typeface="Arial" panose="020B0604020202020204" pitchFamily="34" charset="0"/>
              <a:buChar char="•"/>
            </a:pPr>
            <a:r>
              <a:rPr lang="en-US" sz="1200" dirty="0">
                <a:latin typeface="Avenir Next" panose="020B0503020202020204" pitchFamily="34" charset="0"/>
              </a:rPr>
              <a:t>Career Services Support – Resume &amp; LinkedIn review, Job-Board, Interview Prep, Career Plan</a:t>
            </a:r>
          </a:p>
        </p:txBody>
      </p:sp>
      <p:sp>
        <p:nvSpPr>
          <p:cNvPr id="52" name="Rectangle 51">
            <a:extLst>
              <a:ext uri="{FF2B5EF4-FFF2-40B4-BE49-F238E27FC236}">
                <a16:creationId xmlns:a16="http://schemas.microsoft.com/office/drawing/2014/main" id="{05F2C489-85A2-E145-86DA-928FAB5139CC}"/>
              </a:ext>
            </a:extLst>
          </p:cNvPr>
          <p:cNvSpPr/>
          <p:nvPr/>
        </p:nvSpPr>
        <p:spPr>
          <a:xfrm>
            <a:off x="4496639" y="5998212"/>
            <a:ext cx="3372480" cy="304699"/>
          </a:xfrm>
          <a:prstGeom prst="rect">
            <a:avLst/>
          </a:prstGeom>
        </p:spPr>
        <p:txBody>
          <a:bodyPr wrap="square">
            <a:spAutoFit/>
          </a:bodyPr>
          <a:lstStyle/>
          <a:p>
            <a:pPr marL="171450" indent="-171450">
              <a:lnSpc>
                <a:spcPct val="120000"/>
              </a:lnSpc>
              <a:spcAft>
                <a:spcPts val="300"/>
              </a:spcAft>
              <a:buFont typeface="Arial" panose="020B0604020202020204" pitchFamily="34" charset="0"/>
              <a:buChar char="•"/>
            </a:pPr>
            <a:r>
              <a:rPr lang="en-US" sz="1200" dirty="0">
                <a:latin typeface="Avenir Next" panose="020B0503020202020204" pitchFamily="34" charset="0"/>
              </a:rPr>
              <a:t>Career Coach &amp; Mentorship Support</a:t>
            </a:r>
          </a:p>
        </p:txBody>
      </p:sp>
      <p:sp>
        <p:nvSpPr>
          <p:cNvPr id="53" name="Rectangle 52">
            <a:extLst>
              <a:ext uri="{FF2B5EF4-FFF2-40B4-BE49-F238E27FC236}">
                <a16:creationId xmlns:a16="http://schemas.microsoft.com/office/drawing/2014/main" id="{F8A98BB2-7CC6-8845-8CB6-9175BFDB2990}"/>
              </a:ext>
            </a:extLst>
          </p:cNvPr>
          <p:cNvSpPr/>
          <p:nvPr/>
        </p:nvSpPr>
        <p:spPr>
          <a:xfrm>
            <a:off x="6092771" y="4002174"/>
            <a:ext cx="3372480" cy="269304"/>
          </a:xfrm>
          <a:prstGeom prst="rect">
            <a:avLst/>
          </a:prstGeom>
        </p:spPr>
        <p:txBody>
          <a:bodyPr wrap="square">
            <a:spAutoFit/>
          </a:bodyPr>
          <a:lstStyle/>
          <a:p>
            <a:pPr algn="ctr">
              <a:lnSpc>
                <a:spcPct val="120000"/>
              </a:lnSpc>
              <a:spcAft>
                <a:spcPts val="300"/>
              </a:spcAft>
            </a:pPr>
            <a:r>
              <a:rPr lang="en-US" sz="1000" dirty="0">
                <a:latin typeface="Avenir Next Medium" panose="020B0503020202020204" pitchFamily="34" charset="0"/>
              </a:rPr>
              <a:t>(Optional)</a:t>
            </a:r>
          </a:p>
        </p:txBody>
      </p:sp>
      <p:sp>
        <p:nvSpPr>
          <p:cNvPr id="54" name="Rectangle 53">
            <a:extLst>
              <a:ext uri="{FF2B5EF4-FFF2-40B4-BE49-F238E27FC236}">
                <a16:creationId xmlns:a16="http://schemas.microsoft.com/office/drawing/2014/main" id="{5015FFCE-6329-4C40-9205-0B2694EE3471}"/>
              </a:ext>
            </a:extLst>
          </p:cNvPr>
          <p:cNvSpPr/>
          <p:nvPr/>
        </p:nvSpPr>
        <p:spPr>
          <a:xfrm>
            <a:off x="6180494" y="5706025"/>
            <a:ext cx="3372480" cy="269304"/>
          </a:xfrm>
          <a:prstGeom prst="rect">
            <a:avLst/>
          </a:prstGeom>
        </p:spPr>
        <p:txBody>
          <a:bodyPr wrap="square">
            <a:spAutoFit/>
          </a:bodyPr>
          <a:lstStyle/>
          <a:p>
            <a:pPr algn="ctr">
              <a:lnSpc>
                <a:spcPct val="120000"/>
              </a:lnSpc>
              <a:spcAft>
                <a:spcPts val="300"/>
              </a:spcAft>
            </a:pPr>
            <a:r>
              <a:rPr lang="en-US" sz="1000" dirty="0">
                <a:latin typeface="Avenir Next Medium" panose="020B0503020202020204" pitchFamily="34" charset="0"/>
              </a:rPr>
              <a:t>(Common Benefits)</a:t>
            </a:r>
          </a:p>
        </p:txBody>
      </p:sp>
      <p:sp>
        <p:nvSpPr>
          <p:cNvPr id="22" name="Left Brace 21">
            <a:extLst>
              <a:ext uri="{FF2B5EF4-FFF2-40B4-BE49-F238E27FC236}">
                <a16:creationId xmlns:a16="http://schemas.microsoft.com/office/drawing/2014/main" id="{2AAB4029-C72A-6E47-A89D-C19289E166A5}"/>
              </a:ext>
            </a:extLst>
          </p:cNvPr>
          <p:cNvSpPr/>
          <p:nvPr/>
        </p:nvSpPr>
        <p:spPr>
          <a:xfrm rot="5400000">
            <a:off x="7728907" y="2999254"/>
            <a:ext cx="100208" cy="257584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Rounded Rectangle 25">
            <a:extLst>
              <a:ext uri="{FF2B5EF4-FFF2-40B4-BE49-F238E27FC236}">
                <a16:creationId xmlns:a16="http://schemas.microsoft.com/office/drawing/2014/main" id="{CB621433-6949-B54B-A0AE-B501743DC83E}"/>
              </a:ext>
            </a:extLst>
          </p:cNvPr>
          <p:cNvSpPr/>
          <p:nvPr/>
        </p:nvSpPr>
        <p:spPr>
          <a:xfrm>
            <a:off x="5154189" y="1199086"/>
            <a:ext cx="2210554" cy="2247565"/>
          </a:xfrm>
          <a:prstGeom prst="roundRect">
            <a:avLst>
              <a:gd name="adj" fmla="val 9613"/>
            </a:avLst>
          </a:prstGeom>
          <a:solidFill>
            <a:schemeClr val="accent2">
              <a:lumMod val="60000"/>
              <a:lumOff val="4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a:extLst>
              <a:ext uri="{FF2B5EF4-FFF2-40B4-BE49-F238E27FC236}">
                <a16:creationId xmlns:a16="http://schemas.microsoft.com/office/drawing/2014/main" id="{F047D1F6-D756-5C4A-B2FF-BEF795F05447}"/>
              </a:ext>
            </a:extLst>
          </p:cNvPr>
          <p:cNvSpPr/>
          <p:nvPr/>
        </p:nvSpPr>
        <p:spPr>
          <a:xfrm>
            <a:off x="591860" y="1181435"/>
            <a:ext cx="2282174" cy="2247565"/>
          </a:xfrm>
          <a:prstGeom prst="roundRect">
            <a:avLst>
              <a:gd name="adj" fmla="val 9613"/>
            </a:avLst>
          </a:prstGeom>
          <a:solidFill>
            <a:schemeClr val="accent2">
              <a:lumMod val="60000"/>
              <a:lumOff val="4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4F77B67-1167-B54E-BB64-78E250C4F3B1}"/>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4172455" y="1942732"/>
            <a:ext cx="787211" cy="695638"/>
          </a:xfrm>
          <a:prstGeom prst="rect">
            <a:avLst/>
          </a:prstGeom>
        </p:spPr>
      </p:pic>
      <p:pic>
        <p:nvPicPr>
          <p:cNvPr id="32" name="Picture 31" descr="A picture containing drawing, clock&#10;&#10;Description automatically generated">
            <a:extLst>
              <a:ext uri="{FF2B5EF4-FFF2-40B4-BE49-F238E27FC236}">
                <a16:creationId xmlns:a16="http://schemas.microsoft.com/office/drawing/2014/main" id="{D7F4E9DA-6C44-AE47-ABB3-316AFE24DCCE}"/>
              </a:ext>
            </a:extLst>
          </p:cNvPr>
          <p:cNvPicPr>
            <a:picLocks noChangeAspect="1"/>
          </p:cNvPicPr>
          <p:nvPr/>
        </p:nvPicPr>
        <p:blipFill>
          <a:blip r:embed="rId4"/>
          <a:stretch>
            <a:fillRect/>
          </a:stretch>
        </p:blipFill>
        <p:spPr>
          <a:xfrm>
            <a:off x="3053913" y="2067894"/>
            <a:ext cx="578655" cy="570505"/>
          </a:xfrm>
          <a:prstGeom prst="rect">
            <a:avLst/>
          </a:prstGeom>
        </p:spPr>
      </p:pic>
      <p:cxnSp>
        <p:nvCxnSpPr>
          <p:cNvPr id="33" name="Straight Connector 32">
            <a:extLst>
              <a:ext uri="{FF2B5EF4-FFF2-40B4-BE49-F238E27FC236}">
                <a16:creationId xmlns:a16="http://schemas.microsoft.com/office/drawing/2014/main" id="{41906950-3A57-F148-9491-285F29616B7D}"/>
              </a:ext>
            </a:extLst>
          </p:cNvPr>
          <p:cNvCxnSpPr>
            <a:cxnSpLocks/>
          </p:cNvCxnSpPr>
          <p:nvPr/>
        </p:nvCxnSpPr>
        <p:spPr>
          <a:xfrm>
            <a:off x="1764070" y="1759179"/>
            <a:ext cx="51984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B7536A6-F4C5-B549-BFDB-CA386EB52C35}"/>
              </a:ext>
            </a:extLst>
          </p:cNvPr>
          <p:cNvCxnSpPr>
            <a:cxnSpLocks/>
          </p:cNvCxnSpPr>
          <p:nvPr/>
        </p:nvCxnSpPr>
        <p:spPr>
          <a:xfrm>
            <a:off x="2303127" y="1764928"/>
            <a:ext cx="560271" cy="36863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658F408-355D-C049-B315-3A1B90F6993A}"/>
              </a:ext>
            </a:extLst>
          </p:cNvPr>
          <p:cNvCxnSpPr>
            <a:cxnSpLocks/>
          </p:cNvCxnSpPr>
          <p:nvPr/>
        </p:nvCxnSpPr>
        <p:spPr>
          <a:xfrm flipV="1">
            <a:off x="2332869" y="2575630"/>
            <a:ext cx="519899" cy="31073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5D718F9-ECF8-7D4A-A5FD-A466F26CFF25}"/>
              </a:ext>
            </a:extLst>
          </p:cNvPr>
          <p:cNvCxnSpPr>
            <a:cxnSpLocks/>
          </p:cNvCxnSpPr>
          <p:nvPr/>
        </p:nvCxnSpPr>
        <p:spPr>
          <a:xfrm>
            <a:off x="1764070" y="2366104"/>
            <a:ext cx="1099345"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BA5CCFC-9555-354B-81C9-CB6D9C27031E}"/>
              </a:ext>
            </a:extLst>
          </p:cNvPr>
          <p:cNvCxnSpPr>
            <a:cxnSpLocks/>
          </p:cNvCxnSpPr>
          <p:nvPr/>
        </p:nvCxnSpPr>
        <p:spPr>
          <a:xfrm flipV="1">
            <a:off x="1789009" y="2889171"/>
            <a:ext cx="516517"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7FA0B0F8-2155-D04D-AB2F-3E296D0AD24F}"/>
              </a:ext>
            </a:extLst>
          </p:cNvPr>
          <p:cNvPicPr>
            <a:picLocks noChangeAspect="1"/>
          </p:cNvPicPr>
          <p:nvPr/>
        </p:nvPicPr>
        <p:blipFill>
          <a:blip r:embed="rId5">
            <a:extLst>
              <a:ext uri="{BEBA8EAE-BF5A-486C-A8C5-ECC9F3942E4B}">
                <a14:imgProps xmlns:a14="http://schemas.microsoft.com/office/drawing/2010/main">
                  <a14:imgLayer r:embed="rId6">
                    <a14:imgEffect>
                      <a14:artisticGlowEdges/>
                    </a14:imgEffect>
                    <a14:imgEffect>
                      <a14:saturation sat="0"/>
                    </a14:imgEffect>
                  </a14:imgLayer>
                </a14:imgProps>
              </a:ext>
            </a:extLst>
          </a:blip>
          <a:stretch>
            <a:fillRect/>
          </a:stretch>
        </p:blipFill>
        <p:spPr>
          <a:xfrm>
            <a:off x="6295629" y="1379836"/>
            <a:ext cx="386419" cy="386419"/>
          </a:xfrm>
          <a:prstGeom prst="rect">
            <a:avLst/>
          </a:prstGeom>
        </p:spPr>
      </p:pic>
      <p:pic>
        <p:nvPicPr>
          <p:cNvPr id="47" name="Picture 46">
            <a:extLst>
              <a:ext uri="{FF2B5EF4-FFF2-40B4-BE49-F238E27FC236}">
                <a16:creationId xmlns:a16="http://schemas.microsoft.com/office/drawing/2014/main" id="{F99B287A-5325-C449-AA42-D5688A970245}"/>
              </a:ext>
            </a:extLst>
          </p:cNvPr>
          <p:cNvPicPr>
            <a:picLocks noChangeAspect="1"/>
          </p:cNvPicPr>
          <p:nvPr/>
        </p:nvPicPr>
        <p:blipFill>
          <a:blip r:embed="rId7">
            <a:duotone>
              <a:prstClr val="black"/>
              <a:schemeClr val="accent5">
                <a:tint val="45000"/>
                <a:satMod val="400000"/>
              </a:schemeClr>
            </a:duotone>
          </a:blip>
          <a:stretch>
            <a:fillRect/>
          </a:stretch>
        </p:blipFill>
        <p:spPr>
          <a:xfrm>
            <a:off x="6344132" y="2395198"/>
            <a:ext cx="337916" cy="337916"/>
          </a:xfrm>
          <a:prstGeom prst="rect">
            <a:avLst/>
          </a:prstGeom>
        </p:spPr>
      </p:pic>
      <p:pic>
        <p:nvPicPr>
          <p:cNvPr id="48" name="Picture 47">
            <a:extLst>
              <a:ext uri="{FF2B5EF4-FFF2-40B4-BE49-F238E27FC236}">
                <a16:creationId xmlns:a16="http://schemas.microsoft.com/office/drawing/2014/main" id="{A62A108E-8338-F442-9D56-8C3788AD8EDE}"/>
              </a:ext>
            </a:extLst>
          </p:cNvPr>
          <p:cNvPicPr>
            <a:picLocks noChangeAspect="1"/>
          </p:cNvPicPr>
          <p:nvPr/>
        </p:nvPicPr>
        <p:blipFill>
          <a:blip r:embed="rId8">
            <a:biLevel thresh="50000"/>
          </a:blip>
          <a:stretch>
            <a:fillRect/>
          </a:stretch>
        </p:blipFill>
        <p:spPr>
          <a:xfrm>
            <a:off x="1400835" y="2721671"/>
            <a:ext cx="265212" cy="265212"/>
          </a:xfrm>
          <a:prstGeom prst="rect">
            <a:avLst/>
          </a:prstGeom>
        </p:spPr>
      </p:pic>
      <p:pic>
        <p:nvPicPr>
          <p:cNvPr id="49" name="Picture 48">
            <a:extLst>
              <a:ext uri="{FF2B5EF4-FFF2-40B4-BE49-F238E27FC236}">
                <a16:creationId xmlns:a16="http://schemas.microsoft.com/office/drawing/2014/main" id="{957D82E4-0069-0B4E-8E11-FD7639DF72AE}"/>
              </a:ext>
            </a:extLst>
          </p:cNvPr>
          <p:cNvPicPr>
            <a:picLocks noChangeAspect="1"/>
          </p:cNvPicPr>
          <p:nvPr/>
        </p:nvPicPr>
        <p:blipFill>
          <a:blip r:embed="rId9">
            <a:grayscl/>
          </a:blip>
          <a:stretch>
            <a:fillRect/>
          </a:stretch>
        </p:blipFill>
        <p:spPr>
          <a:xfrm>
            <a:off x="1315639" y="2123839"/>
            <a:ext cx="386422" cy="386422"/>
          </a:xfrm>
          <a:prstGeom prst="rect">
            <a:avLst/>
          </a:prstGeom>
        </p:spPr>
      </p:pic>
      <p:sp>
        <p:nvSpPr>
          <p:cNvPr id="55" name="TextBox 54">
            <a:extLst>
              <a:ext uri="{FF2B5EF4-FFF2-40B4-BE49-F238E27FC236}">
                <a16:creationId xmlns:a16="http://schemas.microsoft.com/office/drawing/2014/main" id="{949CA330-D3E7-B64D-ADA5-15CA1B995E1E}"/>
              </a:ext>
            </a:extLst>
          </p:cNvPr>
          <p:cNvSpPr txBox="1"/>
          <p:nvPr/>
        </p:nvSpPr>
        <p:spPr>
          <a:xfrm>
            <a:off x="6221998" y="1665795"/>
            <a:ext cx="706423" cy="233910"/>
          </a:xfrm>
          <a:prstGeom prst="rect">
            <a:avLst/>
          </a:prstGeom>
          <a:noFill/>
        </p:spPr>
        <p:txBody>
          <a:bodyPr wrap="square" rtlCol="0">
            <a:spAutoFit/>
          </a:bodyPr>
          <a:lstStyle/>
          <a:p>
            <a:pPr algn="ctr">
              <a:lnSpc>
                <a:spcPct val="120000"/>
              </a:lnSpc>
              <a:spcAft>
                <a:spcPts val="300"/>
              </a:spcAft>
            </a:pPr>
            <a:r>
              <a:rPr lang="en-US" sz="800" i="1" dirty="0">
                <a:latin typeface="Avenir Next" panose="020B0503020202020204" pitchFamily="34" charset="0"/>
              </a:rPr>
              <a:t>Educators</a:t>
            </a:r>
          </a:p>
        </p:txBody>
      </p:sp>
      <p:sp>
        <p:nvSpPr>
          <p:cNvPr id="56" name="TextBox 55">
            <a:extLst>
              <a:ext uri="{FF2B5EF4-FFF2-40B4-BE49-F238E27FC236}">
                <a16:creationId xmlns:a16="http://schemas.microsoft.com/office/drawing/2014/main" id="{3E27FD9A-9F0C-7F43-BAAE-B39EF76C58B3}"/>
              </a:ext>
            </a:extLst>
          </p:cNvPr>
          <p:cNvSpPr txBox="1"/>
          <p:nvPr/>
        </p:nvSpPr>
        <p:spPr>
          <a:xfrm>
            <a:off x="855819" y="2403030"/>
            <a:ext cx="1019246" cy="233910"/>
          </a:xfrm>
          <a:prstGeom prst="rect">
            <a:avLst/>
          </a:prstGeom>
          <a:noFill/>
        </p:spPr>
        <p:txBody>
          <a:bodyPr wrap="square" rtlCol="0">
            <a:spAutoFit/>
          </a:bodyPr>
          <a:lstStyle/>
          <a:p>
            <a:pPr algn="ctr">
              <a:lnSpc>
                <a:spcPct val="120000"/>
              </a:lnSpc>
              <a:spcAft>
                <a:spcPts val="300"/>
              </a:spcAft>
            </a:pPr>
            <a:r>
              <a:rPr lang="en-US" sz="800" i="1" dirty="0">
                <a:latin typeface="Avenir Next" panose="020B0503020202020204" pitchFamily="34" charset="0"/>
              </a:rPr>
              <a:t>Career certificate</a:t>
            </a:r>
          </a:p>
        </p:txBody>
      </p:sp>
      <p:sp>
        <p:nvSpPr>
          <p:cNvPr id="58" name="TextBox 57">
            <a:extLst>
              <a:ext uri="{FF2B5EF4-FFF2-40B4-BE49-F238E27FC236}">
                <a16:creationId xmlns:a16="http://schemas.microsoft.com/office/drawing/2014/main" id="{94AF5BFC-446B-0349-BD29-A27B330A1B76}"/>
              </a:ext>
            </a:extLst>
          </p:cNvPr>
          <p:cNvSpPr txBox="1"/>
          <p:nvPr/>
        </p:nvSpPr>
        <p:spPr>
          <a:xfrm>
            <a:off x="6125850" y="2642842"/>
            <a:ext cx="1248370" cy="233910"/>
          </a:xfrm>
          <a:prstGeom prst="rect">
            <a:avLst/>
          </a:prstGeom>
          <a:noFill/>
        </p:spPr>
        <p:txBody>
          <a:bodyPr wrap="square" rtlCol="0">
            <a:spAutoFit/>
          </a:bodyPr>
          <a:lstStyle/>
          <a:p>
            <a:pPr algn="ctr">
              <a:lnSpc>
                <a:spcPct val="120000"/>
              </a:lnSpc>
              <a:spcAft>
                <a:spcPts val="300"/>
              </a:spcAft>
            </a:pPr>
            <a:r>
              <a:rPr lang="en-US" sz="800" i="1" dirty="0">
                <a:latin typeface="Avenir Next" panose="020B0503020202020204" pitchFamily="34" charset="0"/>
              </a:rPr>
              <a:t>Full course content</a:t>
            </a:r>
          </a:p>
        </p:txBody>
      </p:sp>
      <p:sp>
        <p:nvSpPr>
          <p:cNvPr id="59" name="TextBox 58">
            <a:extLst>
              <a:ext uri="{FF2B5EF4-FFF2-40B4-BE49-F238E27FC236}">
                <a16:creationId xmlns:a16="http://schemas.microsoft.com/office/drawing/2014/main" id="{7597B64E-AC39-1540-983D-41844147C88E}"/>
              </a:ext>
            </a:extLst>
          </p:cNvPr>
          <p:cNvSpPr txBox="1"/>
          <p:nvPr/>
        </p:nvSpPr>
        <p:spPr>
          <a:xfrm>
            <a:off x="850567" y="2941015"/>
            <a:ext cx="1019246" cy="233910"/>
          </a:xfrm>
          <a:prstGeom prst="rect">
            <a:avLst/>
          </a:prstGeom>
          <a:noFill/>
        </p:spPr>
        <p:txBody>
          <a:bodyPr wrap="square" rtlCol="0">
            <a:spAutoFit/>
          </a:bodyPr>
          <a:lstStyle/>
          <a:p>
            <a:pPr algn="ctr">
              <a:lnSpc>
                <a:spcPct val="120000"/>
              </a:lnSpc>
              <a:spcAft>
                <a:spcPts val="300"/>
              </a:spcAft>
            </a:pPr>
            <a:r>
              <a:rPr lang="en-US" sz="800" i="1" dirty="0">
                <a:latin typeface="Avenir Next" panose="020B0503020202020204" pitchFamily="34" charset="0"/>
              </a:rPr>
              <a:t>Career Services</a:t>
            </a:r>
          </a:p>
        </p:txBody>
      </p:sp>
      <p:cxnSp>
        <p:nvCxnSpPr>
          <p:cNvPr id="60" name="Straight Connector 59">
            <a:extLst>
              <a:ext uri="{FF2B5EF4-FFF2-40B4-BE49-F238E27FC236}">
                <a16:creationId xmlns:a16="http://schemas.microsoft.com/office/drawing/2014/main" id="{29BE9476-B7DB-2347-8D55-F844238DAF1C}"/>
              </a:ext>
            </a:extLst>
          </p:cNvPr>
          <p:cNvCxnSpPr>
            <a:cxnSpLocks/>
          </p:cNvCxnSpPr>
          <p:nvPr/>
        </p:nvCxnSpPr>
        <p:spPr>
          <a:xfrm flipV="1">
            <a:off x="5144712" y="1575720"/>
            <a:ext cx="584112" cy="64048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9CCE541-B99C-BF48-9E94-556CF838F011}"/>
              </a:ext>
            </a:extLst>
          </p:cNvPr>
          <p:cNvCxnSpPr>
            <a:cxnSpLocks/>
          </p:cNvCxnSpPr>
          <p:nvPr/>
        </p:nvCxnSpPr>
        <p:spPr>
          <a:xfrm>
            <a:off x="5170481" y="2542398"/>
            <a:ext cx="625661" cy="50225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64" name="Picture 63">
            <a:extLst>
              <a:ext uri="{FF2B5EF4-FFF2-40B4-BE49-F238E27FC236}">
                <a16:creationId xmlns:a16="http://schemas.microsoft.com/office/drawing/2014/main" id="{F05EBD13-EE95-354B-905F-78AE849DB355}"/>
              </a:ext>
            </a:extLst>
          </p:cNvPr>
          <p:cNvPicPr>
            <a:picLocks noChangeAspect="1"/>
          </p:cNvPicPr>
          <p:nvPr/>
        </p:nvPicPr>
        <p:blipFill>
          <a:blip r:embed="rId10">
            <a:biLevel thresh="75000"/>
          </a:blip>
          <a:stretch>
            <a:fillRect/>
          </a:stretch>
        </p:blipFill>
        <p:spPr>
          <a:xfrm>
            <a:off x="6309580" y="1834003"/>
            <a:ext cx="412180" cy="412180"/>
          </a:xfrm>
          <a:prstGeom prst="rect">
            <a:avLst/>
          </a:prstGeom>
        </p:spPr>
      </p:pic>
      <p:pic>
        <p:nvPicPr>
          <p:cNvPr id="65" name="Picture 64">
            <a:extLst>
              <a:ext uri="{FF2B5EF4-FFF2-40B4-BE49-F238E27FC236}">
                <a16:creationId xmlns:a16="http://schemas.microsoft.com/office/drawing/2014/main" id="{0EC73C68-96DE-514B-AC1F-19DD1BAB5D0B}"/>
              </a:ext>
            </a:extLst>
          </p:cNvPr>
          <p:cNvPicPr>
            <a:picLocks noChangeAspect="1"/>
          </p:cNvPicPr>
          <p:nvPr/>
        </p:nvPicPr>
        <p:blipFill>
          <a:blip r:embed="rId11"/>
          <a:stretch>
            <a:fillRect/>
          </a:stretch>
        </p:blipFill>
        <p:spPr>
          <a:xfrm>
            <a:off x="6318513" y="2899417"/>
            <a:ext cx="338079" cy="290472"/>
          </a:xfrm>
          <a:prstGeom prst="rect">
            <a:avLst/>
          </a:prstGeom>
        </p:spPr>
      </p:pic>
      <p:sp>
        <p:nvSpPr>
          <p:cNvPr id="66" name="TextBox 65">
            <a:extLst>
              <a:ext uri="{FF2B5EF4-FFF2-40B4-BE49-F238E27FC236}">
                <a16:creationId xmlns:a16="http://schemas.microsoft.com/office/drawing/2014/main" id="{399C3D0B-82EF-2540-BEFE-8819195E7BD7}"/>
              </a:ext>
            </a:extLst>
          </p:cNvPr>
          <p:cNvSpPr txBox="1"/>
          <p:nvPr/>
        </p:nvSpPr>
        <p:spPr>
          <a:xfrm>
            <a:off x="6220878" y="2169366"/>
            <a:ext cx="1019246" cy="233910"/>
          </a:xfrm>
          <a:prstGeom prst="rect">
            <a:avLst/>
          </a:prstGeom>
          <a:noFill/>
        </p:spPr>
        <p:txBody>
          <a:bodyPr wrap="square" rtlCol="0">
            <a:spAutoFit/>
          </a:bodyPr>
          <a:lstStyle/>
          <a:p>
            <a:pPr>
              <a:lnSpc>
                <a:spcPct val="120000"/>
              </a:lnSpc>
              <a:spcAft>
                <a:spcPts val="300"/>
              </a:spcAft>
            </a:pPr>
            <a:r>
              <a:rPr lang="en-US" sz="800" i="1" dirty="0">
                <a:latin typeface="Avenir Next" panose="020B0503020202020204" pitchFamily="34" charset="0"/>
              </a:rPr>
              <a:t>Students</a:t>
            </a:r>
          </a:p>
        </p:txBody>
      </p:sp>
      <p:sp>
        <p:nvSpPr>
          <p:cNvPr id="67" name="TextBox 66">
            <a:extLst>
              <a:ext uri="{FF2B5EF4-FFF2-40B4-BE49-F238E27FC236}">
                <a16:creationId xmlns:a16="http://schemas.microsoft.com/office/drawing/2014/main" id="{81BDE639-FE53-E14B-8388-BA487EBBD0E2}"/>
              </a:ext>
            </a:extLst>
          </p:cNvPr>
          <p:cNvSpPr txBox="1"/>
          <p:nvPr/>
        </p:nvSpPr>
        <p:spPr>
          <a:xfrm>
            <a:off x="6220878" y="3189890"/>
            <a:ext cx="1203269" cy="233910"/>
          </a:xfrm>
          <a:prstGeom prst="rect">
            <a:avLst/>
          </a:prstGeom>
          <a:noFill/>
        </p:spPr>
        <p:txBody>
          <a:bodyPr wrap="square" rtlCol="0">
            <a:spAutoFit/>
          </a:bodyPr>
          <a:lstStyle/>
          <a:p>
            <a:pPr>
              <a:lnSpc>
                <a:spcPct val="120000"/>
              </a:lnSpc>
              <a:spcAft>
                <a:spcPts val="300"/>
              </a:spcAft>
            </a:pPr>
            <a:r>
              <a:rPr lang="en-US" sz="800" i="1" dirty="0">
                <a:latin typeface="Avenir Next" panose="020B0503020202020204" pitchFamily="34" charset="0"/>
              </a:rPr>
              <a:t>High-School diploma</a:t>
            </a:r>
          </a:p>
        </p:txBody>
      </p:sp>
      <p:cxnSp>
        <p:nvCxnSpPr>
          <p:cNvPr id="71" name="Straight Connector 70">
            <a:extLst>
              <a:ext uri="{FF2B5EF4-FFF2-40B4-BE49-F238E27FC236}">
                <a16:creationId xmlns:a16="http://schemas.microsoft.com/office/drawing/2014/main" id="{EC9A4347-D3A8-C543-8EC2-7BE9D57C96ED}"/>
              </a:ext>
            </a:extLst>
          </p:cNvPr>
          <p:cNvCxnSpPr>
            <a:cxnSpLocks/>
          </p:cNvCxnSpPr>
          <p:nvPr/>
        </p:nvCxnSpPr>
        <p:spPr>
          <a:xfrm>
            <a:off x="5741884" y="1563858"/>
            <a:ext cx="51984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98EACAB-1E3B-C04B-8E42-F9A95B2EFAF7}"/>
              </a:ext>
            </a:extLst>
          </p:cNvPr>
          <p:cNvCxnSpPr>
            <a:cxnSpLocks/>
          </p:cNvCxnSpPr>
          <p:nvPr/>
        </p:nvCxnSpPr>
        <p:spPr>
          <a:xfrm>
            <a:off x="5728824" y="2013665"/>
            <a:ext cx="52634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78E495C-5F9D-284F-BC14-C54C4DA61CA2}"/>
              </a:ext>
            </a:extLst>
          </p:cNvPr>
          <p:cNvCxnSpPr>
            <a:cxnSpLocks/>
          </p:cNvCxnSpPr>
          <p:nvPr/>
        </p:nvCxnSpPr>
        <p:spPr>
          <a:xfrm>
            <a:off x="5741884" y="2534677"/>
            <a:ext cx="53905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3DB7238F-91A8-1C4A-8C78-3BFBD35C2FDA}"/>
              </a:ext>
            </a:extLst>
          </p:cNvPr>
          <p:cNvCxnSpPr>
            <a:cxnSpLocks/>
          </p:cNvCxnSpPr>
          <p:nvPr/>
        </p:nvCxnSpPr>
        <p:spPr>
          <a:xfrm>
            <a:off x="5813573" y="3021995"/>
            <a:ext cx="44482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B26E1F6B-DEFD-8748-A7A1-9CF380EFEBF9}"/>
              </a:ext>
            </a:extLst>
          </p:cNvPr>
          <p:cNvPicPr>
            <a:picLocks noChangeAspect="1"/>
          </p:cNvPicPr>
          <p:nvPr/>
        </p:nvPicPr>
        <p:blipFill>
          <a:blip r:embed="rId12"/>
          <a:stretch>
            <a:fillRect/>
          </a:stretch>
        </p:blipFill>
        <p:spPr>
          <a:xfrm>
            <a:off x="1354994" y="1557351"/>
            <a:ext cx="358844" cy="358844"/>
          </a:xfrm>
          <a:prstGeom prst="rect">
            <a:avLst/>
          </a:prstGeom>
        </p:spPr>
      </p:pic>
      <p:sp>
        <p:nvSpPr>
          <p:cNvPr id="75" name="TextBox 74">
            <a:extLst>
              <a:ext uri="{FF2B5EF4-FFF2-40B4-BE49-F238E27FC236}">
                <a16:creationId xmlns:a16="http://schemas.microsoft.com/office/drawing/2014/main" id="{376FAAF2-6C72-1B42-9629-336826903870}"/>
              </a:ext>
            </a:extLst>
          </p:cNvPr>
          <p:cNvSpPr txBox="1"/>
          <p:nvPr/>
        </p:nvSpPr>
        <p:spPr>
          <a:xfrm>
            <a:off x="698145" y="1829322"/>
            <a:ext cx="1116091" cy="338554"/>
          </a:xfrm>
          <a:prstGeom prst="rect">
            <a:avLst/>
          </a:prstGeom>
          <a:noFill/>
        </p:spPr>
        <p:txBody>
          <a:bodyPr wrap="square" rtlCol="0">
            <a:spAutoFit/>
          </a:bodyPr>
          <a:lstStyle/>
          <a:p>
            <a:pPr algn="r">
              <a:spcAft>
                <a:spcPts val="300"/>
              </a:spcAft>
            </a:pPr>
            <a:r>
              <a:rPr lang="en-US" sz="800" i="1" dirty="0">
                <a:latin typeface="Avenir Next" panose="020B0503020202020204" pitchFamily="34" charset="0"/>
              </a:rPr>
              <a:t>OPM – Online Program Mgmt. </a:t>
            </a:r>
          </a:p>
        </p:txBody>
      </p:sp>
      <p:cxnSp>
        <p:nvCxnSpPr>
          <p:cNvPr id="76" name="Straight Connector 75">
            <a:extLst>
              <a:ext uri="{FF2B5EF4-FFF2-40B4-BE49-F238E27FC236}">
                <a16:creationId xmlns:a16="http://schemas.microsoft.com/office/drawing/2014/main" id="{31DC60A0-D4C6-C14E-B94C-1D83A44A8E15}"/>
              </a:ext>
            </a:extLst>
          </p:cNvPr>
          <p:cNvCxnSpPr>
            <a:cxnSpLocks/>
          </p:cNvCxnSpPr>
          <p:nvPr/>
        </p:nvCxnSpPr>
        <p:spPr>
          <a:xfrm flipV="1">
            <a:off x="5139974" y="2020016"/>
            <a:ext cx="588850" cy="30285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00A770F-4B70-5442-A17E-F9EB5A0BEC22}"/>
              </a:ext>
            </a:extLst>
          </p:cNvPr>
          <p:cNvCxnSpPr>
            <a:cxnSpLocks/>
          </p:cNvCxnSpPr>
          <p:nvPr/>
        </p:nvCxnSpPr>
        <p:spPr>
          <a:xfrm>
            <a:off x="5152255" y="2437748"/>
            <a:ext cx="610228" cy="10465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A0EF60EC-4E49-BD41-8FBF-DD30690D6563}"/>
              </a:ext>
            </a:extLst>
          </p:cNvPr>
          <p:cNvSpPr txBox="1"/>
          <p:nvPr/>
        </p:nvSpPr>
        <p:spPr>
          <a:xfrm>
            <a:off x="2888249" y="1391642"/>
            <a:ext cx="1820141" cy="396647"/>
          </a:xfrm>
          <a:prstGeom prst="rect">
            <a:avLst/>
          </a:prstGeom>
          <a:noFill/>
        </p:spPr>
        <p:txBody>
          <a:bodyPr wrap="square" rtlCol="0">
            <a:spAutoFit/>
          </a:bodyPr>
          <a:lstStyle/>
          <a:p>
            <a:pPr algn="r">
              <a:lnSpc>
                <a:spcPct val="90000"/>
              </a:lnSpc>
              <a:spcAft>
                <a:spcPts val="300"/>
              </a:spcAft>
            </a:pPr>
            <a:r>
              <a:rPr lang="en-US" sz="1200" dirty="0">
                <a:latin typeface="Avenir Next Medium" panose="020B0503020202020204" pitchFamily="34" charset="0"/>
              </a:rPr>
              <a:t>XXXXXXX School</a:t>
            </a:r>
          </a:p>
          <a:p>
            <a:pPr algn="r">
              <a:lnSpc>
                <a:spcPct val="90000"/>
              </a:lnSpc>
              <a:spcAft>
                <a:spcPts val="300"/>
              </a:spcAft>
            </a:pPr>
            <a:r>
              <a:rPr lang="en-US" sz="700" i="1" dirty="0">
                <a:latin typeface="Avenir Next Medium" panose="020B0503020202020204" pitchFamily="34" charset="0"/>
              </a:rPr>
              <a:t>powered by Knowah</a:t>
            </a:r>
            <a:endParaRPr lang="en-US" sz="700" i="1" dirty="0">
              <a:latin typeface="Avenir Next" panose="020B0503020202020204" pitchFamily="34" charset="0"/>
            </a:endParaRPr>
          </a:p>
        </p:txBody>
      </p:sp>
      <p:cxnSp>
        <p:nvCxnSpPr>
          <p:cNvPr id="87" name="Straight Arrow Connector 86">
            <a:extLst>
              <a:ext uri="{FF2B5EF4-FFF2-40B4-BE49-F238E27FC236}">
                <a16:creationId xmlns:a16="http://schemas.microsoft.com/office/drawing/2014/main" id="{C6CB05B6-DC5F-334F-AE1E-26EEE21888D0}"/>
              </a:ext>
            </a:extLst>
          </p:cNvPr>
          <p:cNvCxnSpPr/>
          <p:nvPr/>
        </p:nvCxnSpPr>
        <p:spPr>
          <a:xfrm>
            <a:off x="3632568" y="2365959"/>
            <a:ext cx="539887"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10754917-F652-A742-9C04-FB5E2B7E0CE5}"/>
              </a:ext>
            </a:extLst>
          </p:cNvPr>
          <p:cNvSpPr txBox="1"/>
          <p:nvPr/>
        </p:nvSpPr>
        <p:spPr>
          <a:xfrm>
            <a:off x="3011421" y="2759555"/>
            <a:ext cx="2081647" cy="839845"/>
          </a:xfrm>
          <a:prstGeom prst="rect">
            <a:avLst/>
          </a:prstGeom>
          <a:noFill/>
        </p:spPr>
        <p:txBody>
          <a:bodyPr wrap="square" rtlCol="0">
            <a:spAutoFit/>
          </a:bodyPr>
          <a:lstStyle/>
          <a:p>
            <a:pPr algn="ctr">
              <a:lnSpc>
                <a:spcPct val="90000"/>
              </a:lnSpc>
              <a:spcAft>
                <a:spcPts val="100"/>
              </a:spcAft>
            </a:pPr>
            <a:r>
              <a:rPr lang="en-US" sz="1200" dirty="0">
                <a:latin typeface="Avenir Next Medium" panose="020B0503020202020204" pitchFamily="34" charset="0"/>
              </a:rPr>
              <a:t>$0.2 M yearly subscription</a:t>
            </a:r>
          </a:p>
          <a:p>
            <a:pPr algn="ctr">
              <a:lnSpc>
                <a:spcPct val="90000"/>
              </a:lnSpc>
              <a:spcAft>
                <a:spcPts val="100"/>
              </a:spcAft>
            </a:pPr>
            <a:r>
              <a:rPr lang="en-US" sz="1200" i="1" dirty="0">
                <a:latin typeface="Avenir Next Medium" panose="020B0503020202020204" pitchFamily="34" charset="0"/>
              </a:rPr>
              <a:t>+</a:t>
            </a:r>
          </a:p>
          <a:p>
            <a:pPr algn="ctr">
              <a:lnSpc>
                <a:spcPct val="90000"/>
              </a:lnSpc>
              <a:spcAft>
                <a:spcPts val="100"/>
              </a:spcAft>
            </a:pPr>
            <a:r>
              <a:rPr lang="en-US" sz="1000" dirty="0">
                <a:latin typeface="Avenir Next" panose="020B0503020202020204" pitchFamily="34" charset="0"/>
              </a:rPr>
              <a:t>$2000 / Career Track per student (optional)</a:t>
            </a:r>
          </a:p>
          <a:p>
            <a:pPr algn="ctr">
              <a:lnSpc>
                <a:spcPct val="90000"/>
              </a:lnSpc>
              <a:spcAft>
                <a:spcPts val="300"/>
              </a:spcAft>
            </a:pPr>
            <a:endParaRPr lang="en-US" sz="700" i="1" dirty="0">
              <a:latin typeface="Avenir Next" panose="020B0503020202020204" pitchFamily="34" charset="0"/>
            </a:endParaRPr>
          </a:p>
        </p:txBody>
      </p:sp>
    </p:spTree>
    <p:extLst>
      <p:ext uri="{BB962C8B-B14F-4D97-AF65-F5344CB8AC3E}">
        <p14:creationId xmlns:p14="http://schemas.microsoft.com/office/powerpoint/2010/main" val="2600426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ounded Rectangle 88">
            <a:extLst>
              <a:ext uri="{FF2B5EF4-FFF2-40B4-BE49-F238E27FC236}">
                <a16:creationId xmlns:a16="http://schemas.microsoft.com/office/drawing/2014/main" id="{0514A20F-917A-F44B-AD68-2C4E7430B9FE}"/>
              </a:ext>
            </a:extLst>
          </p:cNvPr>
          <p:cNvSpPr/>
          <p:nvPr/>
        </p:nvSpPr>
        <p:spPr>
          <a:xfrm>
            <a:off x="289775" y="4050546"/>
            <a:ext cx="3801472" cy="2667349"/>
          </a:xfrm>
          <a:prstGeom prst="roundRect">
            <a:avLst>
              <a:gd name="adj" fmla="val 9613"/>
            </a:avLst>
          </a:prstGeom>
          <a:solidFill>
            <a:schemeClr val="accent3">
              <a:lumMod val="40000"/>
              <a:lumOff val="6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ounded Rectangle 89">
            <a:extLst>
              <a:ext uri="{FF2B5EF4-FFF2-40B4-BE49-F238E27FC236}">
                <a16:creationId xmlns:a16="http://schemas.microsoft.com/office/drawing/2014/main" id="{AD0C6260-2071-454A-9F0B-D481F1DB0A10}"/>
              </a:ext>
            </a:extLst>
          </p:cNvPr>
          <p:cNvSpPr/>
          <p:nvPr/>
        </p:nvSpPr>
        <p:spPr>
          <a:xfrm>
            <a:off x="4172455" y="4063848"/>
            <a:ext cx="7783630" cy="2667349"/>
          </a:xfrm>
          <a:prstGeom prst="roundRect">
            <a:avLst>
              <a:gd name="adj" fmla="val 9613"/>
            </a:avLst>
          </a:prstGeom>
          <a:solidFill>
            <a:schemeClr val="accent3">
              <a:lumMod val="40000"/>
              <a:lumOff val="6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120D50BE-C5B2-E24A-B52A-17A4FCC3C961}"/>
              </a:ext>
            </a:extLst>
          </p:cNvPr>
          <p:cNvSpPr/>
          <p:nvPr/>
        </p:nvSpPr>
        <p:spPr>
          <a:xfrm>
            <a:off x="289776" y="714782"/>
            <a:ext cx="7201804" cy="3287392"/>
          </a:xfrm>
          <a:prstGeom prst="rect">
            <a:avLst/>
          </a:pr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7C2D843-4A53-5B44-AA2A-CAAA21A04795}"/>
              </a:ext>
            </a:extLst>
          </p:cNvPr>
          <p:cNvSpPr/>
          <p:nvPr/>
        </p:nvSpPr>
        <p:spPr>
          <a:xfrm>
            <a:off x="7518927" y="715586"/>
            <a:ext cx="4437158" cy="327510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B0621B66-BEE7-784E-847D-F9831C635871}"/>
              </a:ext>
            </a:extLst>
          </p:cNvPr>
          <p:cNvSpPr txBox="1"/>
          <p:nvPr/>
        </p:nvSpPr>
        <p:spPr>
          <a:xfrm>
            <a:off x="163349" y="175695"/>
            <a:ext cx="8606077" cy="584775"/>
          </a:xfrm>
          <a:prstGeom prst="rect">
            <a:avLst/>
          </a:prstGeom>
          <a:noFill/>
        </p:spPr>
        <p:txBody>
          <a:bodyPr wrap="square" rtlCol="0">
            <a:spAutoFit/>
          </a:bodyPr>
          <a:lstStyle/>
          <a:p>
            <a:r>
              <a:rPr lang="en-US" sz="3200" dirty="0">
                <a:latin typeface="Avenir Next" panose="020B0503020202020204" pitchFamily="34" charset="0"/>
              </a:rPr>
              <a:t>BUSINESS MODEL </a:t>
            </a:r>
            <a:r>
              <a:rPr lang="en-US" sz="3200" b="1" dirty="0">
                <a:solidFill>
                  <a:srgbClr val="C00000"/>
                </a:solidFill>
                <a:latin typeface="Avenir Next Demi Bold" panose="020B0503020202020204" pitchFamily="34" charset="0"/>
              </a:rPr>
              <a:t>&amp; PRICING -2 (INDIA)</a:t>
            </a:r>
          </a:p>
        </p:txBody>
      </p:sp>
      <p:sp>
        <p:nvSpPr>
          <p:cNvPr id="29" name="TextBox 28">
            <a:extLst>
              <a:ext uri="{FF2B5EF4-FFF2-40B4-BE49-F238E27FC236}">
                <a16:creationId xmlns:a16="http://schemas.microsoft.com/office/drawing/2014/main" id="{FED62D85-FA9F-8945-AA43-9786266FD53F}"/>
              </a:ext>
            </a:extLst>
          </p:cNvPr>
          <p:cNvSpPr txBox="1"/>
          <p:nvPr/>
        </p:nvSpPr>
        <p:spPr>
          <a:xfrm>
            <a:off x="502220" y="4139538"/>
            <a:ext cx="3372480" cy="2308324"/>
          </a:xfrm>
          <a:prstGeom prst="rect">
            <a:avLst/>
          </a:prstGeom>
          <a:noFill/>
        </p:spPr>
        <p:txBody>
          <a:bodyPr wrap="square" rtlCol="0">
            <a:spAutoFit/>
          </a:bodyPr>
          <a:lstStyle/>
          <a:p>
            <a:pPr algn="ctr">
              <a:lnSpc>
                <a:spcPct val="120000"/>
              </a:lnSpc>
              <a:spcAft>
                <a:spcPts val="300"/>
              </a:spcAft>
            </a:pPr>
            <a:r>
              <a:rPr lang="en-US" sz="1000" dirty="0">
                <a:latin typeface="Avenir Next Medium" panose="020B0503020202020204" pitchFamily="34" charset="0"/>
              </a:rPr>
              <a:t>(Mandatory)</a:t>
            </a:r>
          </a:p>
          <a:p>
            <a:pPr algn="ctr">
              <a:lnSpc>
                <a:spcPct val="120000"/>
              </a:lnSpc>
              <a:spcAft>
                <a:spcPts val="300"/>
              </a:spcAft>
            </a:pPr>
            <a:r>
              <a:rPr lang="en-US" sz="1400" b="1" dirty="0">
                <a:latin typeface="Avenir Next Demi Bold" panose="020B0503020202020204" pitchFamily="34" charset="0"/>
              </a:rPr>
              <a:t>$500/ Year </a:t>
            </a:r>
            <a:r>
              <a:rPr lang="en-US" sz="1000" i="1" dirty="0">
                <a:latin typeface="Avenir Next" panose="020B0503020202020204" pitchFamily="34" charset="0"/>
              </a:rPr>
              <a:t>(25% of Avg. Fees)</a:t>
            </a:r>
            <a:endParaRPr lang="en-US" sz="1200" dirty="0">
              <a:latin typeface="Avenir Next" panose="020B0503020202020204" pitchFamily="34" charset="0"/>
            </a:endParaRPr>
          </a:p>
          <a:p>
            <a:pPr marL="171450" indent="-171450">
              <a:lnSpc>
                <a:spcPct val="120000"/>
              </a:lnSpc>
              <a:spcAft>
                <a:spcPts val="300"/>
              </a:spcAft>
              <a:buFont typeface="Arial" panose="020B0604020202020204" pitchFamily="34" charset="0"/>
              <a:buChar char="•"/>
            </a:pPr>
            <a:r>
              <a:rPr lang="en-US" sz="1200" dirty="0">
                <a:latin typeface="Avenir Next" panose="020B0503020202020204" pitchFamily="34" charset="0"/>
              </a:rPr>
              <a:t>4 Years Duration </a:t>
            </a:r>
          </a:p>
          <a:p>
            <a:pPr marL="171450" indent="-171450">
              <a:lnSpc>
                <a:spcPct val="120000"/>
              </a:lnSpc>
              <a:spcAft>
                <a:spcPts val="300"/>
              </a:spcAft>
              <a:buFont typeface="Arial" panose="020B0604020202020204" pitchFamily="34" charset="0"/>
              <a:buChar char="•"/>
            </a:pPr>
            <a:r>
              <a:rPr lang="en-US" sz="1200" dirty="0">
                <a:latin typeface="Avenir Next" panose="020B0503020202020204" pitchFamily="34" charset="0"/>
              </a:rPr>
              <a:t>Includes logistics and technical cost </a:t>
            </a:r>
          </a:p>
          <a:p>
            <a:pPr marL="171450" indent="-171450">
              <a:lnSpc>
                <a:spcPct val="120000"/>
              </a:lnSpc>
              <a:spcAft>
                <a:spcPts val="300"/>
              </a:spcAft>
              <a:buFont typeface="Arial" panose="020B0604020202020204" pitchFamily="34" charset="0"/>
              <a:buChar char="•"/>
            </a:pPr>
            <a:r>
              <a:rPr lang="en-US" sz="1200" dirty="0">
                <a:latin typeface="Avenir Next" panose="020B0503020202020204" pitchFamily="34" charset="0"/>
              </a:rPr>
              <a:t>Career Foundational courses for 3-6 industries</a:t>
            </a:r>
          </a:p>
          <a:p>
            <a:pPr marL="171450" indent="-171450">
              <a:lnSpc>
                <a:spcPct val="120000"/>
              </a:lnSpc>
              <a:spcAft>
                <a:spcPts val="300"/>
              </a:spcAft>
              <a:buFont typeface="Arial" panose="020B0604020202020204" pitchFamily="34" charset="0"/>
              <a:buChar char="•"/>
            </a:pPr>
            <a:r>
              <a:rPr lang="en-US" sz="1200" dirty="0">
                <a:latin typeface="Avenir Next" panose="020B0503020202020204" pitchFamily="34" charset="0"/>
              </a:rPr>
              <a:t>Access to workshops &amp; seminars</a:t>
            </a:r>
          </a:p>
          <a:p>
            <a:pPr marL="171450" indent="-171450">
              <a:lnSpc>
                <a:spcPct val="120000"/>
              </a:lnSpc>
              <a:spcAft>
                <a:spcPts val="300"/>
              </a:spcAft>
              <a:buFont typeface="Arial" panose="020B0604020202020204" pitchFamily="34" charset="0"/>
              <a:buChar char="•"/>
            </a:pPr>
            <a:r>
              <a:rPr lang="en-US" sz="1200" dirty="0">
                <a:latin typeface="Avenir Next" panose="020B0503020202020204" pitchFamily="34" charset="0"/>
              </a:rPr>
              <a:t>Interactive tools with comprehensive content library</a:t>
            </a:r>
          </a:p>
        </p:txBody>
      </p:sp>
      <p:sp>
        <p:nvSpPr>
          <p:cNvPr id="31" name="TextBox 30">
            <a:extLst>
              <a:ext uri="{FF2B5EF4-FFF2-40B4-BE49-F238E27FC236}">
                <a16:creationId xmlns:a16="http://schemas.microsoft.com/office/drawing/2014/main" id="{07E032D5-8300-EE48-AF23-F53F82E9FBF1}"/>
              </a:ext>
            </a:extLst>
          </p:cNvPr>
          <p:cNvSpPr txBox="1"/>
          <p:nvPr/>
        </p:nvSpPr>
        <p:spPr>
          <a:xfrm>
            <a:off x="7547046" y="702240"/>
            <a:ext cx="4406398" cy="3277051"/>
          </a:xfrm>
          <a:prstGeom prst="rect">
            <a:avLst/>
          </a:prstGeom>
          <a:noFill/>
        </p:spPr>
        <p:txBody>
          <a:bodyPr wrap="square" rtlCol="0">
            <a:spAutoFit/>
          </a:bodyPr>
          <a:lstStyle/>
          <a:p>
            <a:pPr>
              <a:lnSpc>
                <a:spcPct val="110000"/>
              </a:lnSpc>
              <a:spcAft>
                <a:spcPts val="300"/>
              </a:spcAft>
            </a:pPr>
            <a:r>
              <a:rPr lang="en-US" sz="1400" b="1" dirty="0">
                <a:solidFill>
                  <a:schemeClr val="bg1"/>
                </a:solidFill>
                <a:latin typeface="Avenir Next Demi Bold" panose="020B0503020202020204" pitchFamily="34" charset="0"/>
              </a:rPr>
              <a:t>FOR YEAR 1 | FY 2021-22</a:t>
            </a:r>
          </a:p>
          <a:p>
            <a:pPr>
              <a:lnSpc>
                <a:spcPct val="110000"/>
              </a:lnSpc>
              <a:spcAft>
                <a:spcPts val="300"/>
              </a:spcAft>
            </a:pPr>
            <a:r>
              <a:rPr lang="en-US" sz="1200" i="1" dirty="0">
                <a:solidFill>
                  <a:schemeClr val="bg1"/>
                </a:solidFill>
                <a:latin typeface="Avenir Next Medium" panose="020B0503020202020204" pitchFamily="34" charset="0"/>
              </a:rPr>
              <a:t>Assumptions:</a:t>
            </a:r>
          </a:p>
          <a:p>
            <a:pPr marL="171450" indent="-171450">
              <a:lnSpc>
                <a:spcPct val="110000"/>
              </a:lnSpc>
              <a:spcAft>
                <a:spcPts val="300"/>
              </a:spcAft>
              <a:buFont typeface="Symbol" pitchFamily="2" charset="2"/>
              <a:buChar char="Þ"/>
            </a:pPr>
            <a:r>
              <a:rPr lang="en-US" sz="1200" dirty="0">
                <a:solidFill>
                  <a:schemeClr val="bg1"/>
                </a:solidFill>
                <a:latin typeface="Avenir Next" panose="020B0503020202020204" pitchFamily="34" charset="0"/>
              </a:rPr>
              <a:t> Collaboration with 1 School || 200 Students  in each grade from 9-12 </a:t>
            </a:r>
            <a:r>
              <a:rPr lang="en-US" sz="1200" dirty="0">
                <a:solidFill>
                  <a:schemeClr val="bg1"/>
                </a:solidFill>
                <a:latin typeface="Avenir Next" panose="020B0503020202020204" pitchFamily="34" charset="0"/>
                <a:sym typeface="Wingdings" pitchFamily="2" charset="2"/>
              </a:rPr>
              <a:t> </a:t>
            </a:r>
            <a:r>
              <a:rPr lang="en-US" sz="1200" b="1" dirty="0">
                <a:solidFill>
                  <a:schemeClr val="bg1"/>
                </a:solidFill>
                <a:highlight>
                  <a:srgbClr val="800080"/>
                </a:highlight>
                <a:latin typeface="Avenir Next Demi Bold" panose="020B0503020202020204" pitchFamily="34" charset="0"/>
              </a:rPr>
              <a:t>800 Students </a:t>
            </a:r>
            <a:r>
              <a:rPr lang="en-US" sz="1200" dirty="0">
                <a:solidFill>
                  <a:schemeClr val="bg1"/>
                </a:solidFill>
                <a:latin typeface="Avenir Next" panose="020B0503020202020204" pitchFamily="34" charset="0"/>
              </a:rPr>
              <a:t>total</a:t>
            </a:r>
          </a:p>
          <a:p>
            <a:pPr marL="171450" indent="-171450">
              <a:lnSpc>
                <a:spcPct val="110000"/>
              </a:lnSpc>
              <a:spcAft>
                <a:spcPts val="300"/>
              </a:spcAft>
              <a:buFont typeface="Symbol" pitchFamily="2" charset="2"/>
              <a:buChar char="Þ"/>
            </a:pPr>
            <a:r>
              <a:rPr lang="en-US" sz="1200" dirty="0">
                <a:solidFill>
                  <a:schemeClr val="bg1"/>
                </a:solidFill>
                <a:latin typeface="Avenir Next" panose="020B0503020202020204" pitchFamily="34" charset="0"/>
              </a:rPr>
              <a:t> Regular school Fees for  a student :</a:t>
            </a:r>
            <a:r>
              <a:rPr lang="en-US" sz="1200" dirty="0">
                <a:solidFill>
                  <a:schemeClr val="bg1"/>
                </a:solidFill>
                <a:latin typeface="Avenir Next" panose="020B0503020202020204" pitchFamily="34" charset="0"/>
                <a:sym typeface="Wingdings" pitchFamily="2" charset="2"/>
              </a:rPr>
              <a:t> $2K  Taking 25% share for Knowah services  </a:t>
            </a:r>
            <a:r>
              <a:rPr lang="en-US" sz="1200" b="1" dirty="0">
                <a:solidFill>
                  <a:schemeClr val="bg1"/>
                </a:solidFill>
                <a:highlight>
                  <a:srgbClr val="800080"/>
                </a:highlight>
                <a:latin typeface="Avenir Next Demi Bold" panose="020B0503020202020204" pitchFamily="34" charset="0"/>
                <a:sym typeface="Wingdings" pitchFamily="2" charset="2"/>
              </a:rPr>
              <a:t>$500/ Student</a:t>
            </a:r>
          </a:p>
          <a:p>
            <a:pPr marL="171450" indent="-171450">
              <a:lnSpc>
                <a:spcPct val="110000"/>
              </a:lnSpc>
              <a:spcAft>
                <a:spcPts val="300"/>
              </a:spcAft>
              <a:buFont typeface="Symbol" pitchFamily="2" charset="2"/>
              <a:buChar char="Þ"/>
            </a:pPr>
            <a:r>
              <a:rPr lang="en-US" sz="1200" dirty="0">
                <a:solidFill>
                  <a:schemeClr val="bg1"/>
                </a:solidFill>
                <a:latin typeface="Avenir Next" panose="020B0503020202020204" pitchFamily="34" charset="0"/>
              </a:rPr>
              <a:t> Career Track Fees : $2K for 4 years </a:t>
            </a:r>
            <a:r>
              <a:rPr lang="en-US" sz="1200" dirty="0">
                <a:solidFill>
                  <a:schemeClr val="bg1"/>
                </a:solidFill>
                <a:latin typeface="Avenir Next" panose="020B0503020202020204" pitchFamily="34" charset="0"/>
                <a:sym typeface="Wingdings" pitchFamily="2" charset="2"/>
              </a:rPr>
              <a:t>  Career Track </a:t>
            </a:r>
            <a:r>
              <a:rPr lang="en-US" sz="1200" dirty="0">
                <a:solidFill>
                  <a:schemeClr val="bg1"/>
                </a:solidFill>
                <a:latin typeface="Avenir Next" panose="020B0503020202020204" pitchFamily="34" charset="0"/>
              </a:rPr>
              <a:t>fees per year </a:t>
            </a:r>
            <a:r>
              <a:rPr lang="en-US" sz="1200" dirty="0">
                <a:solidFill>
                  <a:schemeClr val="bg1"/>
                </a:solidFill>
                <a:latin typeface="Avenir Next" panose="020B0503020202020204" pitchFamily="34" charset="0"/>
                <a:sym typeface="Wingdings" pitchFamily="2" charset="2"/>
              </a:rPr>
              <a:t> </a:t>
            </a:r>
            <a:r>
              <a:rPr lang="en-US" sz="1200" b="1" dirty="0">
                <a:solidFill>
                  <a:schemeClr val="bg1"/>
                </a:solidFill>
                <a:highlight>
                  <a:srgbClr val="800080"/>
                </a:highlight>
                <a:latin typeface="Avenir Next Demi Bold" panose="020B0503020202020204" pitchFamily="34" charset="0"/>
                <a:sym typeface="Wingdings" pitchFamily="2" charset="2"/>
              </a:rPr>
              <a:t>$500/ year </a:t>
            </a:r>
            <a:r>
              <a:rPr lang="en-US" sz="1200" dirty="0">
                <a:solidFill>
                  <a:schemeClr val="bg1"/>
                </a:solidFill>
                <a:latin typeface="Avenir Next" panose="020B0503020202020204" pitchFamily="34" charset="0"/>
                <a:sym typeface="Wingdings" pitchFamily="2" charset="2"/>
              </a:rPr>
              <a:t>approx.</a:t>
            </a:r>
            <a:endParaRPr lang="en-US" sz="1200" b="1" dirty="0">
              <a:solidFill>
                <a:schemeClr val="bg1"/>
              </a:solidFill>
              <a:highlight>
                <a:srgbClr val="800080"/>
              </a:highlight>
              <a:latin typeface="Avenir Next Demi Bold" panose="020B0503020202020204" pitchFamily="34" charset="0"/>
              <a:sym typeface="Wingdings" pitchFamily="2" charset="2"/>
            </a:endParaRPr>
          </a:p>
          <a:p>
            <a:pPr>
              <a:lnSpc>
                <a:spcPct val="110000"/>
              </a:lnSpc>
              <a:spcAft>
                <a:spcPts val="300"/>
              </a:spcAft>
            </a:pPr>
            <a:r>
              <a:rPr lang="en-US" sz="1000" i="1" dirty="0">
                <a:solidFill>
                  <a:schemeClr val="bg1"/>
                </a:solidFill>
                <a:latin typeface="Avenir Next" panose="020B0503020202020204" pitchFamily="34" charset="0"/>
                <a:sym typeface="Wingdings" pitchFamily="2" charset="2"/>
              </a:rPr>
              <a:t>(Knowah service is allocated to everyone)</a:t>
            </a:r>
            <a:endParaRPr lang="en-US" sz="1200" dirty="0">
              <a:solidFill>
                <a:schemeClr val="bg1"/>
              </a:solidFill>
              <a:latin typeface="Avenir Next" panose="020B0503020202020204" pitchFamily="34" charset="0"/>
            </a:endParaRPr>
          </a:p>
          <a:p>
            <a:pPr marL="171450" indent="-171450">
              <a:lnSpc>
                <a:spcPct val="110000"/>
              </a:lnSpc>
              <a:spcAft>
                <a:spcPts val="300"/>
              </a:spcAft>
              <a:buFont typeface="Symbol" pitchFamily="2" charset="2"/>
              <a:buChar char="Þ"/>
            </a:pPr>
            <a:r>
              <a:rPr lang="en-US" sz="1200" dirty="0">
                <a:solidFill>
                  <a:schemeClr val="bg1"/>
                </a:solidFill>
                <a:latin typeface="Avenir Next" panose="020B0503020202020204" pitchFamily="34" charset="0"/>
              </a:rPr>
              <a:t> Revenue 1: 800*500 = $0.4M ; offering 50% discount </a:t>
            </a:r>
            <a:r>
              <a:rPr lang="en-US" sz="1200" dirty="0">
                <a:solidFill>
                  <a:schemeClr val="bg1"/>
                </a:solidFill>
                <a:latin typeface="Avenir Next" panose="020B0503020202020204" pitchFamily="34" charset="0"/>
                <a:sym typeface="Wingdings" pitchFamily="2" charset="2"/>
              </a:rPr>
              <a:t></a:t>
            </a:r>
            <a:r>
              <a:rPr lang="en-US" sz="1200" dirty="0">
                <a:solidFill>
                  <a:schemeClr val="bg1"/>
                </a:solidFill>
                <a:latin typeface="Avenir Next" panose="020B0503020202020204" pitchFamily="34" charset="0"/>
              </a:rPr>
              <a:t> </a:t>
            </a:r>
            <a:r>
              <a:rPr lang="en-US" sz="1200" b="1" dirty="0">
                <a:solidFill>
                  <a:schemeClr val="bg1"/>
                </a:solidFill>
                <a:highlight>
                  <a:srgbClr val="800080"/>
                </a:highlight>
                <a:latin typeface="Avenir Next Demi Bold" panose="020B0503020202020204" pitchFamily="34" charset="0"/>
              </a:rPr>
              <a:t>$0.2 M  </a:t>
            </a:r>
            <a:r>
              <a:rPr lang="en-US" sz="1200" dirty="0">
                <a:solidFill>
                  <a:schemeClr val="bg1"/>
                </a:solidFill>
                <a:latin typeface="Avenir Next" panose="020B0503020202020204" pitchFamily="34" charset="0"/>
              </a:rPr>
              <a:t>for yearly subscription</a:t>
            </a:r>
          </a:p>
          <a:p>
            <a:pPr>
              <a:lnSpc>
                <a:spcPct val="110000"/>
              </a:lnSpc>
              <a:spcAft>
                <a:spcPts val="300"/>
              </a:spcAft>
            </a:pPr>
            <a:r>
              <a:rPr lang="en-US" sz="1000" i="1" dirty="0">
                <a:solidFill>
                  <a:schemeClr val="bg1"/>
                </a:solidFill>
                <a:latin typeface="Avenir Next" panose="020B0503020202020204" pitchFamily="34" charset="0"/>
              </a:rPr>
              <a:t>(50% student taking career courses with 10% drop-out rate)</a:t>
            </a:r>
          </a:p>
          <a:p>
            <a:pPr marL="171450" indent="-171450">
              <a:lnSpc>
                <a:spcPct val="110000"/>
              </a:lnSpc>
              <a:spcAft>
                <a:spcPts val="300"/>
              </a:spcAft>
              <a:buFont typeface="Symbol" pitchFamily="2" charset="2"/>
              <a:buChar char="Þ"/>
            </a:pPr>
            <a:r>
              <a:rPr lang="en-US" sz="1200" dirty="0">
                <a:solidFill>
                  <a:schemeClr val="bg1"/>
                </a:solidFill>
                <a:latin typeface="Avenir Next" panose="020B0503020202020204" pitchFamily="34" charset="0"/>
              </a:rPr>
              <a:t> Revenue 2 = 0.5*(800*500)*0.9= </a:t>
            </a:r>
            <a:r>
              <a:rPr lang="en-US" sz="1200" b="1" dirty="0">
                <a:solidFill>
                  <a:schemeClr val="bg1"/>
                </a:solidFill>
                <a:highlight>
                  <a:srgbClr val="800080"/>
                </a:highlight>
                <a:latin typeface="Avenir Next Demi Bold" panose="020B0503020202020204" pitchFamily="34" charset="0"/>
              </a:rPr>
              <a:t>$0.18M</a:t>
            </a:r>
          </a:p>
          <a:p>
            <a:pPr>
              <a:lnSpc>
                <a:spcPct val="110000"/>
              </a:lnSpc>
              <a:spcAft>
                <a:spcPts val="300"/>
              </a:spcAft>
            </a:pPr>
            <a:r>
              <a:rPr lang="en-US" sz="1400" b="1" dirty="0">
                <a:highlight>
                  <a:srgbClr val="FFFF00"/>
                </a:highlight>
                <a:latin typeface="Avenir Next" panose="020B0503020202020204" pitchFamily="34" charset="0"/>
              </a:rPr>
              <a:t>=&gt; </a:t>
            </a:r>
            <a:r>
              <a:rPr lang="en-US" sz="1400" b="1" dirty="0">
                <a:highlight>
                  <a:srgbClr val="FFFF00"/>
                </a:highlight>
                <a:latin typeface="Avenir Next Demi Bold" panose="020B0503020202020204" pitchFamily="34" charset="0"/>
              </a:rPr>
              <a:t>Knowah Revenue = $0.38 M</a:t>
            </a:r>
          </a:p>
        </p:txBody>
      </p:sp>
      <p:sp>
        <p:nvSpPr>
          <p:cNvPr id="36" name="Rectangle 35">
            <a:extLst>
              <a:ext uri="{FF2B5EF4-FFF2-40B4-BE49-F238E27FC236}">
                <a16:creationId xmlns:a16="http://schemas.microsoft.com/office/drawing/2014/main" id="{6DA3B93A-10A2-0D46-8528-4DD5D57A466D}"/>
              </a:ext>
            </a:extLst>
          </p:cNvPr>
          <p:cNvSpPr/>
          <p:nvPr/>
        </p:nvSpPr>
        <p:spPr>
          <a:xfrm>
            <a:off x="4446535" y="4330496"/>
            <a:ext cx="3372480" cy="1308050"/>
          </a:xfrm>
          <a:prstGeom prst="rect">
            <a:avLst/>
          </a:prstGeom>
        </p:spPr>
        <p:txBody>
          <a:bodyPr wrap="square">
            <a:spAutoFit/>
          </a:bodyPr>
          <a:lstStyle/>
          <a:p>
            <a:pPr algn="ctr">
              <a:lnSpc>
                <a:spcPct val="120000"/>
              </a:lnSpc>
              <a:spcAft>
                <a:spcPts val="300"/>
              </a:spcAft>
            </a:pPr>
            <a:r>
              <a:rPr lang="en-US" sz="1400" b="1" dirty="0">
                <a:latin typeface="Avenir Next Demi Bold" panose="020B0503020202020204" pitchFamily="34" charset="0"/>
              </a:rPr>
              <a:t>$2,000/ Career Track</a:t>
            </a:r>
          </a:p>
          <a:p>
            <a:pPr marL="171450" indent="-171450">
              <a:lnSpc>
                <a:spcPct val="120000"/>
              </a:lnSpc>
              <a:spcAft>
                <a:spcPts val="300"/>
              </a:spcAft>
              <a:buFont typeface="Arial" panose="020B0604020202020204" pitchFamily="34" charset="0"/>
              <a:buChar char="•"/>
            </a:pPr>
            <a:r>
              <a:rPr lang="en-US" sz="1200" dirty="0">
                <a:latin typeface="Avenir Next" panose="020B0503020202020204" pitchFamily="34" charset="0"/>
              </a:rPr>
              <a:t>Pace it as per your convenience with multiple entry – exit option</a:t>
            </a:r>
          </a:p>
          <a:p>
            <a:pPr marL="171450" indent="-171450">
              <a:lnSpc>
                <a:spcPct val="120000"/>
              </a:lnSpc>
              <a:spcAft>
                <a:spcPts val="300"/>
              </a:spcAft>
              <a:buFont typeface="Arial" panose="020B0604020202020204" pitchFamily="34" charset="0"/>
              <a:buChar char="•"/>
            </a:pPr>
            <a:r>
              <a:rPr lang="en-US" sz="1200" dirty="0">
                <a:latin typeface="Avenir Next" panose="020B0503020202020204" pitchFamily="34" charset="0"/>
              </a:rPr>
              <a:t>Pay only for what you have studied</a:t>
            </a:r>
          </a:p>
          <a:p>
            <a:pPr>
              <a:lnSpc>
                <a:spcPct val="120000"/>
              </a:lnSpc>
              <a:spcAft>
                <a:spcPts val="300"/>
              </a:spcAft>
            </a:pPr>
            <a:r>
              <a:rPr lang="en-US" sz="1000" i="1" dirty="0">
                <a:latin typeface="Avenir Next" panose="020B0503020202020204" pitchFamily="34" charset="0"/>
              </a:rPr>
              <a:t>$600 (Beginners) + $600 (Minor) + $800 (Major)</a:t>
            </a:r>
          </a:p>
        </p:txBody>
      </p:sp>
      <p:sp>
        <p:nvSpPr>
          <p:cNvPr id="39" name="Rectangle 38">
            <a:extLst>
              <a:ext uri="{FF2B5EF4-FFF2-40B4-BE49-F238E27FC236}">
                <a16:creationId xmlns:a16="http://schemas.microsoft.com/office/drawing/2014/main" id="{B0CEDAAD-D556-6746-9957-A7481B617CB7}"/>
              </a:ext>
            </a:extLst>
          </p:cNvPr>
          <p:cNvSpPr/>
          <p:nvPr/>
        </p:nvSpPr>
        <p:spPr>
          <a:xfrm>
            <a:off x="289776" y="760470"/>
            <a:ext cx="2795958" cy="340093"/>
          </a:xfrm>
          <a:prstGeom prst="rect">
            <a:avLst/>
          </a:prstGeom>
        </p:spPr>
        <p:txBody>
          <a:bodyPr wrap="none">
            <a:spAutoFit/>
          </a:bodyPr>
          <a:lstStyle/>
          <a:p>
            <a:pPr algn="ctr">
              <a:lnSpc>
                <a:spcPct val="120000"/>
              </a:lnSpc>
              <a:spcAft>
                <a:spcPts val="300"/>
              </a:spcAft>
            </a:pPr>
            <a:r>
              <a:rPr lang="en-US" sz="1400" dirty="0">
                <a:latin typeface="Avenir Next Medium" panose="020B0503020202020204" pitchFamily="34" charset="0"/>
              </a:rPr>
              <a:t>SUBSCRIPTION BASED MODEL</a:t>
            </a:r>
          </a:p>
        </p:txBody>
      </p:sp>
      <p:sp>
        <p:nvSpPr>
          <p:cNvPr id="50" name="Rectangle 49">
            <a:extLst>
              <a:ext uri="{FF2B5EF4-FFF2-40B4-BE49-F238E27FC236}">
                <a16:creationId xmlns:a16="http://schemas.microsoft.com/office/drawing/2014/main" id="{93B5E67A-D908-6245-BB4C-955CB40AF734}"/>
              </a:ext>
            </a:extLst>
          </p:cNvPr>
          <p:cNvSpPr/>
          <p:nvPr/>
        </p:nvSpPr>
        <p:spPr>
          <a:xfrm>
            <a:off x="8100753" y="4299156"/>
            <a:ext cx="3372480" cy="1304973"/>
          </a:xfrm>
          <a:prstGeom prst="rect">
            <a:avLst/>
          </a:prstGeom>
        </p:spPr>
        <p:txBody>
          <a:bodyPr wrap="square">
            <a:spAutoFit/>
          </a:bodyPr>
          <a:lstStyle/>
          <a:p>
            <a:pPr algn="ctr">
              <a:lnSpc>
                <a:spcPct val="120000"/>
              </a:lnSpc>
              <a:spcAft>
                <a:spcPts val="300"/>
              </a:spcAft>
            </a:pPr>
            <a:r>
              <a:rPr lang="en-US" sz="1400" b="1" dirty="0">
                <a:latin typeface="Avenir Next Demi Bold" panose="020B0503020202020204" pitchFamily="34" charset="0"/>
              </a:rPr>
              <a:t>$1,200/ Bootcamp</a:t>
            </a:r>
            <a:endParaRPr lang="en-US" sz="1200" b="1" dirty="0">
              <a:latin typeface="Avenir Next Demi Bold" panose="020B0503020202020204" pitchFamily="34" charset="0"/>
            </a:endParaRPr>
          </a:p>
          <a:p>
            <a:pPr marL="171450" indent="-171450">
              <a:lnSpc>
                <a:spcPct val="120000"/>
              </a:lnSpc>
              <a:spcAft>
                <a:spcPts val="300"/>
              </a:spcAft>
              <a:buFont typeface="Arial" panose="020B0604020202020204" pitchFamily="34" charset="0"/>
              <a:buChar char="•"/>
            </a:pPr>
            <a:r>
              <a:rPr lang="en-US" sz="1200" dirty="0">
                <a:latin typeface="Avenir Next" panose="020B0503020202020204" pitchFamily="34" charset="0"/>
              </a:rPr>
              <a:t>6 months comprehensive program post high school</a:t>
            </a:r>
          </a:p>
          <a:p>
            <a:pPr marL="171450" indent="-171450">
              <a:lnSpc>
                <a:spcPct val="120000"/>
              </a:lnSpc>
              <a:spcAft>
                <a:spcPts val="300"/>
              </a:spcAft>
              <a:buFont typeface="Arial" panose="020B0604020202020204" pitchFamily="34" charset="0"/>
              <a:buChar char="•"/>
            </a:pPr>
            <a:r>
              <a:rPr lang="en-US" sz="1200" dirty="0">
                <a:latin typeface="Avenir Next" panose="020B0503020202020204" pitchFamily="34" charset="0"/>
              </a:rPr>
              <a:t>Same content of all the Career Tracks but in a fast track manner</a:t>
            </a:r>
          </a:p>
        </p:txBody>
      </p:sp>
      <p:sp>
        <p:nvSpPr>
          <p:cNvPr id="51" name="Rectangle 50">
            <a:extLst>
              <a:ext uri="{FF2B5EF4-FFF2-40B4-BE49-F238E27FC236}">
                <a16:creationId xmlns:a16="http://schemas.microsoft.com/office/drawing/2014/main" id="{C655F810-2ABA-C542-9850-119749AEA862}"/>
              </a:ext>
            </a:extLst>
          </p:cNvPr>
          <p:cNvSpPr/>
          <p:nvPr/>
        </p:nvSpPr>
        <p:spPr>
          <a:xfrm>
            <a:off x="8114534" y="5994784"/>
            <a:ext cx="3372480" cy="747897"/>
          </a:xfrm>
          <a:prstGeom prst="rect">
            <a:avLst/>
          </a:prstGeom>
        </p:spPr>
        <p:txBody>
          <a:bodyPr wrap="square">
            <a:spAutoFit/>
          </a:bodyPr>
          <a:lstStyle/>
          <a:p>
            <a:pPr marL="171450" indent="-171450">
              <a:lnSpc>
                <a:spcPct val="120000"/>
              </a:lnSpc>
              <a:spcAft>
                <a:spcPts val="300"/>
              </a:spcAft>
              <a:buFont typeface="Arial" panose="020B0604020202020204" pitchFamily="34" charset="0"/>
              <a:buChar char="•"/>
            </a:pPr>
            <a:r>
              <a:rPr lang="en-US" sz="1200" dirty="0">
                <a:latin typeface="Avenir Next" panose="020B0503020202020204" pitchFamily="34" charset="0"/>
              </a:rPr>
              <a:t>Career Services Support – Resume &amp; LinkedIn review, Job-Board, Interview Prep, Career Plan</a:t>
            </a:r>
          </a:p>
        </p:txBody>
      </p:sp>
      <p:sp>
        <p:nvSpPr>
          <p:cNvPr id="52" name="Rectangle 51">
            <a:extLst>
              <a:ext uri="{FF2B5EF4-FFF2-40B4-BE49-F238E27FC236}">
                <a16:creationId xmlns:a16="http://schemas.microsoft.com/office/drawing/2014/main" id="{05F2C489-85A2-E145-86DA-928FAB5139CC}"/>
              </a:ext>
            </a:extLst>
          </p:cNvPr>
          <p:cNvSpPr/>
          <p:nvPr/>
        </p:nvSpPr>
        <p:spPr>
          <a:xfrm>
            <a:off x="4496639" y="5998212"/>
            <a:ext cx="3372480" cy="304699"/>
          </a:xfrm>
          <a:prstGeom prst="rect">
            <a:avLst/>
          </a:prstGeom>
        </p:spPr>
        <p:txBody>
          <a:bodyPr wrap="square">
            <a:spAutoFit/>
          </a:bodyPr>
          <a:lstStyle/>
          <a:p>
            <a:pPr marL="171450" indent="-171450">
              <a:lnSpc>
                <a:spcPct val="120000"/>
              </a:lnSpc>
              <a:spcAft>
                <a:spcPts val="300"/>
              </a:spcAft>
              <a:buFont typeface="Arial" panose="020B0604020202020204" pitchFamily="34" charset="0"/>
              <a:buChar char="•"/>
            </a:pPr>
            <a:r>
              <a:rPr lang="en-US" sz="1200" dirty="0">
                <a:latin typeface="Avenir Next" panose="020B0503020202020204" pitchFamily="34" charset="0"/>
              </a:rPr>
              <a:t>Career Coach &amp; Mentorship Support</a:t>
            </a:r>
          </a:p>
        </p:txBody>
      </p:sp>
      <p:sp>
        <p:nvSpPr>
          <p:cNvPr id="53" name="Rectangle 52">
            <a:extLst>
              <a:ext uri="{FF2B5EF4-FFF2-40B4-BE49-F238E27FC236}">
                <a16:creationId xmlns:a16="http://schemas.microsoft.com/office/drawing/2014/main" id="{F8A98BB2-7CC6-8845-8CB6-9175BFDB2990}"/>
              </a:ext>
            </a:extLst>
          </p:cNvPr>
          <p:cNvSpPr/>
          <p:nvPr/>
        </p:nvSpPr>
        <p:spPr>
          <a:xfrm>
            <a:off x="6092771" y="4002174"/>
            <a:ext cx="3372480" cy="269304"/>
          </a:xfrm>
          <a:prstGeom prst="rect">
            <a:avLst/>
          </a:prstGeom>
        </p:spPr>
        <p:txBody>
          <a:bodyPr wrap="square">
            <a:spAutoFit/>
          </a:bodyPr>
          <a:lstStyle/>
          <a:p>
            <a:pPr algn="ctr">
              <a:lnSpc>
                <a:spcPct val="120000"/>
              </a:lnSpc>
              <a:spcAft>
                <a:spcPts val="300"/>
              </a:spcAft>
            </a:pPr>
            <a:r>
              <a:rPr lang="en-US" sz="1000" dirty="0">
                <a:latin typeface="Avenir Next Medium" panose="020B0503020202020204" pitchFamily="34" charset="0"/>
              </a:rPr>
              <a:t>(Optional)</a:t>
            </a:r>
          </a:p>
        </p:txBody>
      </p:sp>
      <p:sp>
        <p:nvSpPr>
          <p:cNvPr id="54" name="Rectangle 53">
            <a:extLst>
              <a:ext uri="{FF2B5EF4-FFF2-40B4-BE49-F238E27FC236}">
                <a16:creationId xmlns:a16="http://schemas.microsoft.com/office/drawing/2014/main" id="{5015FFCE-6329-4C40-9205-0B2694EE3471}"/>
              </a:ext>
            </a:extLst>
          </p:cNvPr>
          <p:cNvSpPr/>
          <p:nvPr/>
        </p:nvSpPr>
        <p:spPr>
          <a:xfrm>
            <a:off x="6180494" y="5706025"/>
            <a:ext cx="3372480" cy="269304"/>
          </a:xfrm>
          <a:prstGeom prst="rect">
            <a:avLst/>
          </a:prstGeom>
        </p:spPr>
        <p:txBody>
          <a:bodyPr wrap="square">
            <a:spAutoFit/>
          </a:bodyPr>
          <a:lstStyle/>
          <a:p>
            <a:pPr algn="ctr">
              <a:lnSpc>
                <a:spcPct val="120000"/>
              </a:lnSpc>
              <a:spcAft>
                <a:spcPts val="300"/>
              </a:spcAft>
            </a:pPr>
            <a:r>
              <a:rPr lang="en-US" sz="1000" dirty="0">
                <a:latin typeface="Avenir Next Medium" panose="020B0503020202020204" pitchFamily="34" charset="0"/>
              </a:rPr>
              <a:t>(Common Benefits)</a:t>
            </a:r>
          </a:p>
        </p:txBody>
      </p:sp>
      <p:sp>
        <p:nvSpPr>
          <p:cNvPr id="22" name="Left Brace 21">
            <a:extLst>
              <a:ext uri="{FF2B5EF4-FFF2-40B4-BE49-F238E27FC236}">
                <a16:creationId xmlns:a16="http://schemas.microsoft.com/office/drawing/2014/main" id="{2AAB4029-C72A-6E47-A89D-C19289E166A5}"/>
              </a:ext>
            </a:extLst>
          </p:cNvPr>
          <p:cNvSpPr/>
          <p:nvPr/>
        </p:nvSpPr>
        <p:spPr>
          <a:xfrm rot="5400000">
            <a:off x="7728907" y="2999254"/>
            <a:ext cx="100208" cy="257584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Rounded Rectangle 25">
            <a:extLst>
              <a:ext uri="{FF2B5EF4-FFF2-40B4-BE49-F238E27FC236}">
                <a16:creationId xmlns:a16="http://schemas.microsoft.com/office/drawing/2014/main" id="{CB621433-6949-B54B-A0AE-B501743DC83E}"/>
              </a:ext>
            </a:extLst>
          </p:cNvPr>
          <p:cNvSpPr/>
          <p:nvPr/>
        </p:nvSpPr>
        <p:spPr>
          <a:xfrm>
            <a:off x="5154189" y="1199086"/>
            <a:ext cx="2210554" cy="2247565"/>
          </a:xfrm>
          <a:prstGeom prst="roundRect">
            <a:avLst>
              <a:gd name="adj" fmla="val 9613"/>
            </a:avLst>
          </a:prstGeom>
          <a:solidFill>
            <a:schemeClr val="accent2">
              <a:lumMod val="60000"/>
              <a:lumOff val="4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a:extLst>
              <a:ext uri="{FF2B5EF4-FFF2-40B4-BE49-F238E27FC236}">
                <a16:creationId xmlns:a16="http://schemas.microsoft.com/office/drawing/2014/main" id="{F047D1F6-D756-5C4A-B2FF-BEF795F05447}"/>
              </a:ext>
            </a:extLst>
          </p:cNvPr>
          <p:cNvSpPr/>
          <p:nvPr/>
        </p:nvSpPr>
        <p:spPr>
          <a:xfrm>
            <a:off x="591860" y="1181435"/>
            <a:ext cx="2282174" cy="2247565"/>
          </a:xfrm>
          <a:prstGeom prst="roundRect">
            <a:avLst>
              <a:gd name="adj" fmla="val 9613"/>
            </a:avLst>
          </a:prstGeom>
          <a:solidFill>
            <a:schemeClr val="accent2">
              <a:lumMod val="60000"/>
              <a:lumOff val="4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4F77B67-1167-B54E-BB64-78E250C4F3B1}"/>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4172455" y="1942732"/>
            <a:ext cx="787211" cy="695638"/>
          </a:xfrm>
          <a:prstGeom prst="rect">
            <a:avLst/>
          </a:prstGeom>
        </p:spPr>
      </p:pic>
      <p:pic>
        <p:nvPicPr>
          <p:cNvPr id="32" name="Picture 31" descr="A picture containing drawing, clock&#10;&#10;Description automatically generated">
            <a:extLst>
              <a:ext uri="{FF2B5EF4-FFF2-40B4-BE49-F238E27FC236}">
                <a16:creationId xmlns:a16="http://schemas.microsoft.com/office/drawing/2014/main" id="{D7F4E9DA-6C44-AE47-ABB3-316AFE24DCCE}"/>
              </a:ext>
            </a:extLst>
          </p:cNvPr>
          <p:cNvPicPr>
            <a:picLocks noChangeAspect="1"/>
          </p:cNvPicPr>
          <p:nvPr/>
        </p:nvPicPr>
        <p:blipFill>
          <a:blip r:embed="rId4"/>
          <a:stretch>
            <a:fillRect/>
          </a:stretch>
        </p:blipFill>
        <p:spPr>
          <a:xfrm>
            <a:off x="3053913" y="2067894"/>
            <a:ext cx="578655" cy="570505"/>
          </a:xfrm>
          <a:prstGeom prst="rect">
            <a:avLst/>
          </a:prstGeom>
        </p:spPr>
      </p:pic>
      <p:cxnSp>
        <p:nvCxnSpPr>
          <p:cNvPr id="33" name="Straight Connector 32">
            <a:extLst>
              <a:ext uri="{FF2B5EF4-FFF2-40B4-BE49-F238E27FC236}">
                <a16:creationId xmlns:a16="http://schemas.microsoft.com/office/drawing/2014/main" id="{41906950-3A57-F148-9491-285F29616B7D}"/>
              </a:ext>
            </a:extLst>
          </p:cNvPr>
          <p:cNvCxnSpPr>
            <a:cxnSpLocks/>
          </p:cNvCxnSpPr>
          <p:nvPr/>
        </p:nvCxnSpPr>
        <p:spPr>
          <a:xfrm>
            <a:off x="1764070" y="1759179"/>
            <a:ext cx="51984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B7536A6-F4C5-B549-BFDB-CA386EB52C35}"/>
              </a:ext>
            </a:extLst>
          </p:cNvPr>
          <p:cNvCxnSpPr>
            <a:cxnSpLocks/>
          </p:cNvCxnSpPr>
          <p:nvPr/>
        </p:nvCxnSpPr>
        <p:spPr>
          <a:xfrm>
            <a:off x="2303127" y="1764928"/>
            <a:ext cx="560271" cy="36863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658F408-355D-C049-B315-3A1B90F6993A}"/>
              </a:ext>
            </a:extLst>
          </p:cNvPr>
          <p:cNvCxnSpPr>
            <a:cxnSpLocks/>
          </p:cNvCxnSpPr>
          <p:nvPr/>
        </p:nvCxnSpPr>
        <p:spPr>
          <a:xfrm flipV="1">
            <a:off x="2332869" y="2575630"/>
            <a:ext cx="519899" cy="31073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5D718F9-ECF8-7D4A-A5FD-A466F26CFF25}"/>
              </a:ext>
            </a:extLst>
          </p:cNvPr>
          <p:cNvCxnSpPr>
            <a:cxnSpLocks/>
          </p:cNvCxnSpPr>
          <p:nvPr/>
        </p:nvCxnSpPr>
        <p:spPr>
          <a:xfrm>
            <a:off x="1764070" y="2366104"/>
            <a:ext cx="1099345"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BA5CCFC-9555-354B-81C9-CB6D9C27031E}"/>
              </a:ext>
            </a:extLst>
          </p:cNvPr>
          <p:cNvCxnSpPr>
            <a:cxnSpLocks/>
          </p:cNvCxnSpPr>
          <p:nvPr/>
        </p:nvCxnSpPr>
        <p:spPr>
          <a:xfrm flipV="1">
            <a:off x="1789009" y="2889171"/>
            <a:ext cx="516517"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7FA0B0F8-2155-D04D-AB2F-3E296D0AD24F}"/>
              </a:ext>
            </a:extLst>
          </p:cNvPr>
          <p:cNvPicPr>
            <a:picLocks noChangeAspect="1"/>
          </p:cNvPicPr>
          <p:nvPr/>
        </p:nvPicPr>
        <p:blipFill>
          <a:blip r:embed="rId5">
            <a:extLst>
              <a:ext uri="{BEBA8EAE-BF5A-486C-A8C5-ECC9F3942E4B}">
                <a14:imgProps xmlns:a14="http://schemas.microsoft.com/office/drawing/2010/main">
                  <a14:imgLayer r:embed="rId6">
                    <a14:imgEffect>
                      <a14:artisticGlowEdges/>
                    </a14:imgEffect>
                    <a14:imgEffect>
                      <a14:saturation sat="0"/>
                    </a14:imgEffect>
                  </a14:imgLayer>
                </a14:imgProps>
              </a:ext>
            </a:extLst>
          </a:blip>
          <a:stretch>
            <a:fillRect/>
          </a:stretch>
        </p:blipFill>
        <p:spPr>
          <a:xfrm>
            <a:off x="6295629" y="1379836"/>
            <a:ext cx="386419" cy="386419"/>
          </a:xfrm>
          <a:prstGeom prst="rect">
            <a:avLst/>
          </a:prstGeom>
        </p:spPr>
      </p:pic>
      <p:pic>
        <p:nvPicPr>
          <p:cNvPr id="47" name="Picture 46">
            <a:extLst>
              <a:ext uri="{FF2B5EF4-FFF2-40B4-BE49-F238E27FC236}">
                <a16:creationId xmlns:a16="http://schemas.microsoft.com/office/drawing/2014/main" id="{F99B287A-5325-C449-AA42-D5688A970245}"/>
              </a:ext>
            </a:extLst>
          </p:cNvPr>
          <p:cNvPicPr>
            <a:picLocks noChangeAspect="1"/>
          </p:cNvPicPr>
          <p:nvPr/>
        </p:nvPicPr>
        <p:blipFill>
          <a:blip r:embed="rId7">
            <a:duotone>
              <a:prstClr val="black"/>
              <a:schemeClr val="accent5">
                <a:tint val="45000"/>
                <a:satMod val="400000"/>
              </a:schemeClr>
            </a:duotone>
          </a:blip>
          <a:stretch>
            <a:fillRect/>
          </a:stretch>
        </p:blipFill>
        <p:spPr>
          <a:xfrm>
            <a:off x="6344132" y="2395198"/>
            <a:ext cx="337916" cy="337916"/>
          </a:xfrm>
          <a:prstGeom prst="rect">
            <a:avLst/>
          </a:prstGeom>
        </p:spPr>
      </p:pic>
      <p:pic>
        <p:nvPicPr>
          <p:cNvPr id="48" name="Picture 47">
            <a:extLst>
              <a:ext uri="{FF2B5EF4-FFF2-40B4-BE49-F238E27FC236}">
                <a16:creationId xmlns:a16="http://schemas.microsoft.com/office/drawing/2014/main" id="{A62A108E-8338-F442-9D56-8C3788AD8EDE}"/>
              </a:ext>
            </a:extLst>
          </p:cNvPr>
          <p:cNvPicPr>
            <a:picLocks noChangeAspect="1"/>
          </p:cNvPicPr>
          <p:nvPr/>
        </p:nvPicPr>
        <p:blipFill>
          <a:blip r:embed="rId8">
            <a:biLevel thresh="50000"/>
          </a:blip>
          <a:stretch>
            <a:fillRect/>
          </a:stretch>
        </p:blipFill>
        <p:spPr>
          <a:xfrm>
            <a:off x="1400835" y="2721671"/>
            <a:ext cx="265212" cy="265212"/>
          </a:xfrm>
          <a:prstGeom prst="rect">
            <a:avLst/>
          </a:prstGeom>
        </p:spPr>
      </p:pic>
      <p:pic>
        <p:nvPicPr>
          <p:cNvPr id="49" name="Picture 48">
            <a:extLst>
              <a:ext uri="{FF2B5EF4-FFF2-40B4-BE49-F238E27FC236}">
                <a16:creationId xmlns:a16="http://schemas.microsoft.com/office/drawing/2014/main" id="{957D82E4-0069-0B4E-8E11-FD7639DF72AE}"/>
              </a:ext>
            </a:extLst>
          </p:cNvPr>
          <p:cNvPicPr>
            <a:picLocks noChangeAspect="1"/>
          </p:cNvPicPr>
          <p:nvPr/>
        </p:nvPicPr>
        <p:blipFill>
          <a:blip r:embed="rId9">
            <a:grayscl/>
          </a:blip>
          <a:stretch>
            <a:fillRect/>
          </a:stretch>
        </p:blipFill>
        <p:spPr>
          <a:xfrm>
            <a:off x="1315639" y="2123839"/>
            <a:ext cx="386422" cy="386422"/>
          </a:xfrm>
          <a:prstGeom prst="rect">
            <a:avLst/>
          </a:prstGeom>
        </p:spPr>
      </p:pic>
      <p:sp>
        <p:nvSpPr>
          <p:cNvPr id="55" name="TextBox 54">
            <a:extLst>
              <a:ext uri="{FF2B5EF4-FFF2-40B4-BE49-F238E27FC236}">
                <a16:creationId xmlns:a16="http://schemas.microsoft.com/office/drawing/2014/main" id="{949CA330-D3E7-B64D-ADA5-15CA1B995E1E}"/>
              </a:ext>
            </a:extLst>
          </p:cNvPr>
          <p:cNvSpPr txBox="1"/>
          <p:nvPr/>
        </p:nvSpPr>
        <p:spPr>
          <a:xfrm>
            <a:off x="6221998" y="1665795"/>
            <a:ext cx="706423" cy="233910"/>
          </a:xfrm>
          <a:prstGeom prst="rect">
            <a:avLst/>
          </a:prstGeom>
          <a:noFill/>
        </p:spPr>
        <p:txBody>
          <a:bodyPr wrap="square" rtlCol="0">
            <a:spAutoFit/>
          </a:bodyPr>
          <a:lstStyle/>
          <a:p>
            <a:pPr algn="ctr">
              <a:lnSpc>
                <a:spcPct val="120000"/>
              </a:lnSpc>
              <a:spcAft>
                <a:spcPts val="300"/>
              </a:spcAft>
            </a:pPr>
            <a:r>
              <a:rPr lang="en-US" sz="800" i="1" dirty="0">
                <a:latin typeface="Avenir Next" panose="020B0503020202020204" pitchFamily="34" charset="0"/>
              </a:rPr>
              <a:t>Educators</a:t>
            </a:r>
          </a:p>
        </p:txBody>
      </p:sp>
      <p:sp>
        <p:nvSpPr>
          <p:cNvPr id="56" name="TextBox 55">
            <a:extLst>
              <a:ext uri="{FF2B5EF4-FFF2-40B4-BE49-F238E27FC236}">
                <a16:creationId xmlns:a16="http://schemas.microsoft.com/office/drawing/2014/main" id="{3E27FD9A-9F0C-7F43-BAAE-B39EF76C58B3}"/>
              </a:ext>
            </a:extLst>
          </p:cNvPr>
          <p:cNvSpPr txBox="1"/>
          <p:nvPr/>
        </p:nvSpPr>
        <p:spPr>
          <a:xfrm>
            <a:off x="855819" y="2403030"/>
            <a:ext cx="1019246" cy="233910"/>
          </a:xfrm>
          <a:prstGeom prst="rect">
            <a:avLst/>
          </a:prstGeom>
          <a:noFill/>
        </p:spPr>
        <p:txBody>
          <a:bodyPr wrap="square" rtlCol="0">
            <a:spAutoFit/>
          </a:bodyPr>
          <a:lstStyle/>
          <a:p>
            <a:pPr algn="ctr">
              <a:lnSpc>
                <a:spcPct val="120000"/>
              </a:lnSpc>
              <a:spcAft>
                <a:spcPts val="300"/>
              </a:spcAft>
            </a:pPr>
            <a:r>
              <a:rPr lang="en-US" sz="800" i="1" dirty="0">
                <a:latin typeface="Avenir Next" panose="020B0503020202020204" pitchFamily="34" charset="0"/>
              </a:rPr>
              <a:t>Career certificate</a:t>
            </a:r>
          </a:p>
        </p:txBody>
      </p:sp>
      <p:sp>
        <p:nvSpPr>
          <p:cNvPr id="58" name="TextBox 57">
            <a:extLst>
              <a:ext uri="{FF2B5EF4-FFF2-40B4-BE49-F238E27FC236}">
                <a16:creationId xmlns:a16="http://schemas.microsoft.com/office/drawing/2014/main" id="{94AF5BFC-446B-0349-BD29-A27B330A1B76}"/>
              </a:ext>
            </a:extLst>
          </p:cNvPr>
          <p:cNvSpPr txBox="1"/>
          <p:nvPr/>
        </p:nvSpPr>
        <p:spPr>
          <a:xfrm>
            <a:off x="6125850" y="2642842"/>
            <a:ext cx="1248370" cy="233910"/>
          </a:xfrm>
          <a:prstGeom prst="rect">
            <a:avLst/>
          </a:prstGeom>
          <a:noFill/>
        </p:spPr>
        <p:txBody>
          <a:bodyPr wrap="square" rtlCol="0">
            <a:spAutoFit/>
          </a:bodyPr>
          <a:lstStyle/>
          <a:p>
            <a:pPr algn="ctr">
              <a:lnSpc>
                <a:spcPct val="120000"/>
              </a:lnSpc>
              <a:spcAft>
                <a:spcPts val="300"/>
              </a:spcAft>
            </a:pPr>
            <a:r>
              <a:rPr lang="en-US" sz="800" i="1" dirty="0">
                <a:latin typeface="Avenir Next" panose="020B0503020202020204" pitchFamily="34" charset="0"/>
              </a:rPr>
              <a:t>Full course content</a:t>
            </a:r>
          </a:p>
        </p:txBody>
      </p:sp>
      <p:sp>
        <p:nvSpPr>
          <p:cNvPr id="59" name="TextBox 58">
            <a:extLst>
              <a:ext uri="{FF2B5EF4-FFF2-40B4-BE49-F238E27FC236}">
                <a16:creationId xmlns:a16="http://schemas.microsoft.com/office/drawing/2014/main" id="{7597B64E-AC39-1540-983D-41844147C88E}"/>
              </a:ext>
            </a:extLst>
          </p:cNvPr>
          <p:cNvSpPr txBox="1"/>
          <p:nvPr/>
        </p:nvSpPr>
        <p:spPr>
          <a:xfrm>
            <a:off x="850567" y="2941015"/>
            <a:ext cx="1019246" cy="233910"/>
          </a:xfrm>
          <a:prstGeom prst="rect">
            <a:avLst/>
          </a:prstGeom>
          <a:noFill/>
        </p:spPr>
        <p:txBody>
          <a:bodyPr wrap="square" rtlCol="0">
            <a:spAutoFit/>
          </a:bodyPr>
          <a:lstStyle/>
          <a:p>
            <a:pPr algn="ctr">
              <a:lnSpc>
                <a:spcPct val="120000"/>
              </a:lnSpc>
              <a:spcAft>
                <a:spcPts val="300"/>
              </a:spcAft>
            </a:pPr>
            <a:r>
              <a:rPr lang="en-US" sz="800" i="1" dirty="0">
                <a:latin typeface="Avenir Next" panose="020B0503020202020204" pitchFamily="34" charset="0"/>
              </a:rPr>
              <a:t>Career Services</a:t>
            </a:r>
          </a:p>
        </p:txBody>
      </p:sp>
      <p:cxnSp>
        <p:nvCxnSpPr>
          <p:cNvPr id="60" name="Straight Connector 59">
            <a:extLst>
              <a:ext uri="{FF2B5EF4-FFF2-40B4-BE49-F238E27FC236}">
                <a16:creationId xmlns:a16="http://schemas.microsoft.com/office/drawing/2014/main" id="{29BE9476-B7DB-2347-8D55-F844238DAF1C}"/>
              </a:ext>
            </a:extLst>
          </p:cNvPr>
          <p:cNvCxnSpPr>
            <a:cxnSpLocks/>
          </p:cNvCxnSpPr>
          <p:nvPr/>
        </p:nvCxnSpPr>
        <p:spPr>
          <a:xfrm flipV="1">
            <a:off x="5144712" y="1575720"/>
            <a:ext cx="584112" cy="64048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9CCE541-B99C-BF48-9E94-556CF838F011}"/>
              </a:ext>
            </a:extLst>
          </p:cNvPr>
          <p:cNvCxnSpPr>
            <a:cxnSpLocks/>
          </p:cNvCxnSpPr>
          <p:nvPr/>
        </p:nvCxnSpPr>
        <p:spPr>
          <a:xfrm>
            <a:off x="5170481" y="2542398"/>
            <a:ext cx="625661" cy="50225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64" name="Picture 63">
            <a:extLst>
              <a:ext uri="{FF2B5EF4-FFF2-40B4-BE49-F238E27FC236}">
                <a16:creationId xmlns:a16="http://schemas.microsoft.com/office/drawing/2014/main" id="{F05EBD13-EE95-354B-905F-78AE849DB355}"/>
              </a:ext>
            </a:extLst>
          </p:cNvPr>
          <p:cNvPicPr>
            <a:picLocks noChangeAspect="1"/>
          </p:cNvPicPr>
          <p:nvPr/>
        </p:nvPicPr>
        <p:blipFill>
          <a:blip r:embed="rId10">
            <a:biLevel thresh="75000"/>
          </a:blip>
          <a:stretch>
            <a:fillRect/>
          </a:stretch>
        </p:blipFill>
        <p:spPr>
          <a:xfrm>
            <a:off x="6309580" y="1834003"/>
            <a:ext cx="412180" cy="412180"/>
          </a:xfrm>
          <a:prstGeom prst="rect">
            <a:avLst/>
          </a:prstGeom>
        </p:spPr>
      </p:pic>
      <p:pic>
        <p:nvPicPr>
          <p:cNvPr id="65" name="Picture 64">
            <a:extLst>
              <a:ext uri="{FF2B5EF4-FFF2-40B4-BE49-F238E27FC236}">
                <a16:creationId xmlns:a16="http://schemas.microsoft.com/office/drawing/2014/main" id="{0EC73C68-96DE-514B-AC1F-19DD1BAB5D0B}"/>
              </a:ext>
            </a:extLst>
          </p:cNvPr>
          <p:cNvPicPr>
            <a:picLocks noChangeAspect="1"/>
          </p:cNvPicPr>
          <p:nvPr/>
        </p:nvPicPr>
        <p:blipFill>
          <a:blip r:embed="rId11"/>
          <a:stretch>
            <a:fillRect/>
          </a:stretch>
        </p:blipFill>
        <p:spPr>
          <a:xfrm>
            <a:off x="6318513" y="2899417"/>
            <a:ext cx="338079" cy="290472"/>
          </a:xfrm>
          <a:prstGeom prst="rect">
            <a:avLst/>
          </a:prstGeom>
        </p:spPr>
      </p:pic>
      <p:sp>
        <p:nvSpPr>
          <p:cNvPr id="66" name="TextBox 65">
            <a:extLst>
              <a:ext uri="{FF2B5EF4-FFF2-40B4-BE49-F238E27FC236}">
                <a16:creationId xmlns:a16="http://schemas.microsoft.com/office/drawing/2014/main" id="{399C3D0B-82EF-2540-BEFE-8819195E7BD7}"/>
              </a:ext>
            </a:extLst>
          </p:cNvPr>
          <p:cNvSpPr txBox="1"/>
          <p:nvPr/>
        </p:nvSpPr>
        <p:spPr>
          <a:xfrm>
            <a:off x="6220878" y="2169366"/>
            <a:ext cx="1019246" cy="233910"/>
          </a:xfrm>
          <a:prstGeom prst="rect">
            <a:avLst/>
          </a:prstGeom>
          <a:noFill/>
        </p:spPr>
        <p:txBody>
          <a:bodyPr wrap="square" rtlCol="0">
            <a:spAutoFit/>
          </a:bodyPr>
          <a:lstStyle/>
          <a:p>
            <a:pPr>
              <a:lnSpc>
                <a:spcPct val="120000"/>
              </a:lnSpc>
              <a:spcAft>
                <a:spcPts val="300"/>
              </a:spcAft>
            </a:pPr>
            <a:r>
              <a:rPr lang="en-US" sz="800" i="1" dirty="0">
                <a:latin typeface="Avenir Next" panose="020B0503020202020204" pitchFamily="34" charset="0"/>
              </a:rPr>
              <a:t>Students</a:t>
            </a:r>
          </a:p>
        </p:txBody>
      </p:sp>
      <p:sp>
        <p:nvSpPr>
          <p:cNvPr id="67" name="TextBox 66">
            <a:extLst>
              <a:ext uri="{FF2B5EF4-FFF2-40B4-BE49-F238E27FC236}">
                <a16:creationId xmlns:a16="http://schemas.microsoft.com/office/drawing/2014/main" id="{81BDE639-FE53-E14B-8388-BA487EBBD0E2}"/>
              </a:ext>
            </a:extLst>
          </p:cNvPr>
          <p:cNvSpPr txBox="1"/>
          <p:nvPr/>
        </p:nvSpPr>
        <p:spPr>
          <a:xfrm>
            <a:off x="6220878" y="3189890"/>
            <a:ext cx="1203269" cy="233910"/>
          </a:xfrm>
          <a:prstGeom prst="rect">
            <a:avLst/>
          </a:prstGeom>
          <a:noFill/>
        </p:spPr>
        <p:txBody>
          <a:bodyPr wrap="square" rtlCol="0">
            <a:spAutoFit/>
          </a:bodyPr>
          <a:lstStyle/>
          <a:p>
            <a:pPr>
              <a:lnSpc>
                <a:spcPct val="120000"/>
              </a:lnSpc>
              <a:spcAft>
                <a:spcPts val="300"/>
              </a:spcAft>
            </a:pPr>
            <a:r>
              <a:rPr lang="en-US" sz="800" i="1" dirty="0">
                <a:latin typeface="Avenir Next" panose="020B0503020202020204" pitchFamily="34" charset="0"/>
              </a:rPr>
              <a:t>High-School diploma</a:t>
            </a:r>
          </a:p>
        </p:txBody>
      </p:sp>
      <p:cxnSp>
        <p:nvCxnSpPr>
          <p:cNvPr id="71" name="Straight Connector 70">
            <a:extLst>
              <a:ext uri="{FF2B5EF4-FFF2-40B4-BE49-F238E27FC236}">
                <a16:creationId xmlns:a16="http://schemas.microsoft.com/office/drawing/2014/main" id="{EC9A4347-D3A8-C543-8EC2-7BE9D57C96ED}"/>
              </a:ext>
            </a:extLst>
          </p:cNvPr>
          <p:cNvCxnSpPr>
            <a:cxnSpLocks/>
          </p:cNvCxnSpPr>
          <p:nvPr/>
        </p:nvCxnSpPr>
        <p:spPr>
          <a:xfrm>
            <a:off x="5741884" y="1563858"/>
            <a:ext cx="51984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98EACAB-1E3B-C04B-8E42-F9A95B2EFAF7}"/>
              </a:ext>
            </a:extLst>
          </p:cNvPr>
          <p:cNvCxnSpPr>
            <a:cxnSpLocks/>
          </p:cNvCxnSpPr>
          <p:nvPr/>
        </p:nvCxnSpPr>
        <p:spPr>
          <a:xfrm>
            <a:off x="5728824" y="2013665"/>
            <a:ext cx="52634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78E495C-5F9D-284F-BC14-C54C4DA61CA2}"/>
              </a:ext>
            </a:extLst>
          </p:cNvPr>
          <p:cNvCxnSpPr>
            <a:cxnSpLocks/>
          </p:cNvCxnSpPr>
          <p:nvPr/>
        </p:nvCxnSpPr>
        <p:spPr>
          <a:xfrm>
            <a:off x="5741884" y="2534677"/>
            <a:ext cx="53905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3DB7238F-91A8-1C4A-8C78-3BFBD35C2FDA}"/>
              </a:ext>
            </a:extLst>
          </p:cNvPr>
          <p:cNvCxnSpPr>
            <a:cxnSpLocks/>
          </p:cNvCxnSpPr>
          <p:nvPr/>
        </p:nvCxnSpPr>
        <p:spPr>
          <a:xfrm>
            <a:off x="5813573" y="3021995"/>
            <a:ext cx="44482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B26E1F6B-DEFD-8748-A7A1-9CF380EFEBF9}"/>
              </a:ext>
            </a:extLst>
          </p:cNvPr>
          <p:cNvPicPr>
            <a:picLocks noChangeAspect="1"/>
          </p:cNvPicPr>
          <p:nvPr/>
        </p:nvPicPr>
        <p:blipFill>
          <a:blip r:embed="rId12"/>
          <a:stretch>
            <a:fillRect/>
          </a:stretch>
        </p:blipFill>
        <p:spPr>
          <a:xfrm>
            <a:off x="1354994" y="1557351"/>
            <a:ext cx="358844" cy="358844"/>
          </a:xfrm>
          <a:prstGeom prst="rect">
            <a:avLst/>
          </a:prstGeom>
        </p:spPr>
      </p:pic>
      <p:sp>
        <p:nvSpPr>
          <p:cNvPr id="75" name="TextBox 74">
            <a:extLst>
              <a:ext uri="{FF2B5EF4-FFF2-40B4-BE49-F238E27FC236}">
                <a16:creationId xmlns:a16="http://schemas.microsoft.com/office/drawing/2014/main" id="{376FAAF2-6C72-1B42-9629-336826903870}"/>
              </a:ext>
            </a:extLst>
          </p:cNvPr>
          <p:cNvSpPr txBox="1"/>
          <p:nvPr/>
        </p:nvSpPr>
        <p:spPr>
          <a:xfrm>
            <a:off x="698145" y="1829322"/>
            <a:ext cx="1116091" cy="338554"/>
          </a:xfrm>
          <a:prstGeom prst="rect">
            <a:avLst/>
          </a:prstGeom>
          <a:noFill/>
        </p:spPr>
        <p:txBody>
          <a:bodyPr wrap="square" rtlCol="0">
            <a:spAutoFit/>
          </a:bodyPr>
          <a:lstStyle/>
          <a:p>
            <a:pPr algn="r">
              <a:spcAft>
                <a:spcPts val="300"/>
              </a:spcAft>
            </a:pPr>
            <a:r>
              <a:rPr lang="en-US" sz="800" i="1" dirty="0">
                <a:latin typeface="Avenir Next" panose="020B0503020202020204" pitchFamily="34" charset="0"/>
              </a:rPr>
              <a:t>OPM – Online Program Mgmt. </a:t>
            </a:r>
          </a:p>
        </p:txBody>
      </p:sp>
      <p:cxnSp>
        <p:nvCxnSpPr>
          <p:cNvPr id="76" name="Straight Connector 75">
            <a:extLst>
              <a:ext uri="{FF2B5EF4-FFF2-40B4-BE49-F238E27FC236}">
                <a16:creationId xmlns:a16="http://schemas.microsoft.com/office/drawing/2014/main" id="{31DC60A0-D4C6-C14E-B94C-1D83A44A8E15}"/>
              </a:ext>
            </a:extLst>
          </p:cNvPr>
          <p:cNvCxnSpPr>
            <a:cxnSpLocks/>
          </p:cNvCxnSpPr>
          <p:nvPr/>
        </p:nvCxnSpPr>
        <p:spPr>
          <a:xfrm flipV="1">
            <a:off x="5139974" y="2020016"/>
            <a:ext cx="588850" cy="30285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00A770F-4B70-5442-A17E-F9EB5A0BEC22}"/>
              </a:ext>
            </a:extLst>
          </p:cNvPr>
          <p:cNvCxnSpPr>
            <a:cxnSpLocks/>
          </p:cNvCxnSpPr>
          <p:nvPr/>
        </p:nvCxnSpPr>
        <p:spPr>
          <a:xfrm>
            <a:off x="5152255" y="2437748"/>
            <a:ext cx="610228" cy="10465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A0EF60EC-4E49-BD41-8FBF-DD30690D6563}"/>
              </a:ext>
            </a:extLst>
          </p:cNvPr>
          <p:cNvSpPr txBox="1"/>
          <p:nvPr/>
        </p:nvSpPr>
        <p:spPr>
          <a:xfrm>
            <a:off x="2888249" y="1391642"/>
            <a:ext cx="1820141" cy="396647"/>
          </a:xfrm>
          <a:prstGeom prst="rect">
            <a:avLst/>
          </a:prstGeom>
          <a:noFill/>
        </p:spPr>
        <p:txBody>
          <a:bodyPr wrap="square" rtlCol="0">
            <a:spAutoFit/>
          </a:bodyPr>
          <a:lstStyle/>
          <a:p>
            <a:pPr algn="r">
              <a:lnSpc>
                <a:spcPct val="90000"/>
              </a:lnSpc>
              <a:spcAft>
                <a:spcPts val="300"/>
              </a:spcAft>
            </a:pPr>
            <a:r>
              <a:rPr lang="en-US" sz="1200" dirty="0">
                <a:latin typeface="Avenir Next Medium" panose="020B0503020202020204" pitchFamily="34" charset="0"/>
              </a:rPr>
              <a:t>XXXXXXX School</a:t>
            </a:r>
          </a:p>
          <a:p>
            <a:pPr algn="r">
              <a:lnSpc>
                <a:spcPct val="90000"/>
              </a:lnSpc>
              <a:spcAft>
                <a:spcPts val="300"/>
              </a:spcAft>
            </a:pPr>
            <a:r>
              <a:rPr lang="en-US" sz="700" i="1" dirty="0">
                <a:latin typeface="Avenir Next Medium" panose="020B0503020202020204" pitchFamily="34" charset="0"/>
              </a:rPr>
              <a:t>powered by Knowah</a:t>
            </a:r>
            <a:endParaRPr lang="en-US" sz="700" i="1" dirty="0">
              <a:latin typeface="Avenir Next" panose="020B0503020202020204" pitchFamily="34" charset="0"/>
            </a:endParaRPr>
          </a:p>
        </p:txBody>
      </p:sp>
      <p:cxnSp>
        <p:nvCxnSpPr>
          <p:cNvPr id="87" name="Straight Arrow Connector 86">
            <a:extLst>
              <a:ext uri="{FF2B5EF4-FFF2-40B4-BE49-F238E27FC236}">
                <a16:creationId xmlns:a16="http://schemas.microsoft.com/office/drawing/2014/main" id="{C6CB05B6-DC5F-334F-AE1E-26EEE21888D0}"/>
              </a:ext>
            </a:extLst>
          </p:cNvPr>
          <p:cNvCxnSpPr/>
          <p:nvPr/>
        </p:nvCxnSpPr>
        <p:spPr>
          <a:xfrm>
            <a:off x="3632568" y="2365959"/>
            <a:ext cx="539887"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10754917-F652-A742-9C04-FB5E2B7E0CE5}"/>
              </a:ext>
            </a:extLst>
          </p:cNvPr>
          <p:cNvSpPr txBox="1"/>
          <p:nvPr/>
        </p:nvSpPr>
        <p:spPr>
          <a:xfrm>
            <a:off x="3011421" y="2759555"/>
            <a:ext cx="2081647" cy="839845"/>
          </a:xfrm>
          <a:prstGeom prst="rect">
            <a:avLst/>
          </a:prstGeom>
          <a:noFill/>
        </p:spPr>
        <p:txBody>
          <a:bodyPr wrap="square" rtlCol="0">
            <a:spAutoFit/>
          </a:bodyPr>
          <a:lstStyle/>
          <a:p>
            <a:pPr algn="ctr">
              <a:lnSpc>
                <a:spcPct val="90000"/>
              </a:lnSpc>
              <a:spcAft>
                <a:spcPts val="100"/>
              </a:spcAft>
            </a:pPr>
            <a:r>
              <a:rPr lang="en-US" sz="1200" dirty="0">
                <a:latin typeface="Avenir Next Medium" panose="020B0503020202020204" pitchFamily="34" charset="0"/>
              </a:rPr>
              <a:t>$0.2 M yearly subscription</a:t>
            </a:r>
          </a:p>
          <a:p>
            <a:pPr algn="ctr">
              <a:lnSpc>
                <a:spcPct val="90000"/>
              </a:lnSpc>
              <a:spcAft>
                <a:spcPts val="100"/>
              </a:spcAft>
            </a:pPr>
            <a:r>
              <a:rPr lang="en-US" sz="1200" i="1" dirty="0">
                <a:latin typeface="Avenir Next Medium" panose="020B0503020202020204" pitchFamily="34" charset="0"/>
              </a:rPr>
              <a:t>+</a:t>
            </a:r>
          </a:p>
          <a:p>
            <a:pPr algn="ctr">
              <a:lnSpc>
                <a:spcPct val="90000"/>
              </a:lnSpc>
              <a:spcAft>
                <a:spcPts val="100"/>
              </a:spcAft>
            </a:pPr>
            <a:r>
              <a:rPr lang="en-US" sz="1000" dirty="0">
                <a:latin typeface="Avenir Next" panose="020B0503020202020204" pitchFamily="34" charset="0"/>
              </a:rPr>
              <a:t>$2000 / Career Track per student (optional)</a:t>
            </a:r>
          </a:p>
          <a:p>
            <a:pPr algn="ctr">
              <a:lnSpc>
                <a:spcPct val="90000"/>
              </a:lnSpc>
              <a:spcAft>
                <a:spcPts val="300"/>
              </a:spcAft>
            </a:pPr>
            <a:endParaRPr lang="en-US" sz="700" i="1" dirty="0">
              <a:latin typeface="Avenir Next" panose="020B0503020202020204" pitchFamily="34" charset="0"/>
            </a:endParaRPr>
          </a:p>
        </p:txBody>
      </p:sp>
    </p:spTree>
    <p:extLst>
      <p:ext uri="{BB962C8B-B14F-4D97-AF65-F5344CB8AC3E}">
        <p14:creationId xmlns:p14="http://schemas.microsoft.com/office/powerpoint/2010/main" val="7322362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B677C51C-EF05-D949-9AB9-648F268A82B9}"/>
              </a:ext>
            </a:extLst>
          </p:cNvPr>
          <p:cNvCxnSpPr/>
          <p:nvPr/>
        </p:nvCxnSpPr>
        <p:spPr>
          <a:xfrm>
            <a:off x="1313086" y="6458701"/>
            <a:ext cx="0" cy="29479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AD67EED-5D82-6947-A905-6548277D6789}"/>
              </a:ext>
            </a:extLst>
          </p:cNvPr>
          <p:cNvCxnSpPr/>
          <p:nvPr/>
        </p:nvCxnSpPr>
        <p:spPr>
          <a:xfrm>
            <a:off x="1463234" y="6363876"/>
            <a:ext cx="0" cy="29479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53A1237-19F6-6C4C-8C81-2C88CEF4F758}"/>
              </a:ext>
            </a:extLst>
          </p:cNvPr>
          <p:cNvSpPr txBox="1"/>
          <p:nvPr/>
        </p:nvSpPr>
        <p:spPr>
          <a:xfrm>
            <a:off x="11607843" y="6407904"/>
            <a:ext cx="516488" cy="276999"/>
          </a:xfrm>
          <a:prstGeom prst="rect">
            <a:avLst/>
          </a:prstGeom>
          <a:noFill/>
        </p:spPr>
        <p:txBody>
          <a:bodyPr wrap="none" rtlCol="0">
            <a:spAutoFit/>
          </a:bodyPr>
          <a:lstStyle/>
          <a:p>
            <a:r>
              <a:rPr lang="en-US" sz="1200" dirty="0">
                <a:solidFill>
                  <a:schemeClr val="bg1"/>
                </a:solidFill>
                <a:latin typeface="Avenir Next Medium" charset="0"/>
                <a:ea typeface="Avenir Next Medium" charset="0"/>
                <a:cs typeface="Avenir Next Medium" charset="0"/>
              </a:rPr>
              <a:t>4/14</a:t>
            </a:r>
          </a:p>
        </p:txBody>
      </p:sp>
      <p:graphicFrame>
        <p:nvGraphicFramePr>
          <p:cNvPr id="2" name="Table 1">
            <a:extLst>
              <a:ext uri="{FF2B5EF4-FFF2-40B4-BE49-F238E27FC236}">
                <a16:creationId xmlns:a16="http://schemas.microsoft.com/office/drawing/2014/main" id="{4493D266-BE33-A042-BDD7-1BBD820DE025}"/>
              </a:ext>
            </a:extLst>
          </p:cNvPr>
          <p:cNvGraphicFramePr>
            <a:graphicFrameLocks noGrp="1"/>
          </p:cNvGraphicFramePr>
          <p:nvPr>
            <p:extLst>
              <p:ext uri="{D42A27DB-BD31-4B8C-83A1-F6EECF244321}">
                <p14:modId xmlns:p14="http://schemas.microsoft.com/office/powerpoint/2010/main" val="4036666889"/>
              </p:ext>
            </p:extLst>
          </p:nvPr>
        </p:nvGraphicFramePr>
        <p:xfrm>
          <a:off x="231264" y="1102223"/>
          <a:ext cx="11729472" cy="4930872"/>
        </p:xfrm>
        <a:graphic>
          <a:graphicData uri="http://schemas.openxmlformats.org/drawingml/2006/table">
            <a:tbl>
              <a:tblPr>
                <a:tableStyleId>{5C22544A-7EE6-4342-B048-85BDC9FD1C3A}</a:tableStyleId>
              </a:tblPr>
              <a:tblGrid>
                <a:gridCol w="572128">
                  <a:extLst>
                    <a:ext uri="{9D8B030D-6E8A-4147-A177-3AD203B41FA5}">
                      <a16:colId xmlns:a16="http://schemas.microsoft.com/office/drawing/2014/main" val="1094178093"/>
                    </a:ext>
                  </a:extLst>
                </a:gridCol>
                <a:gridCol w="914029">
                  <a:extLst>
                    <a:ext uri="{9D8B030D-6E8A-4147-A177-3AD203B41FA5}">
                      <a16:colId xmlns:a16="http://schemas.microsoft.com/office/drawing/2014/main" val="1765859019"/>
                    </a:ext>
                  </a:extLst>
                </a:gridCol>
                <a:gridCol w="1252496">
                  <a:extLst>
                    <a:ext uri="{9D8B030D-6E8A-4147-A177-3AD203B41FA5}">
                      <a16:colId xmlns:a16="http://schemas.microsoft.com/office/drawing/2014/main" val="636110603"/>
                    </a:ext>
                  </a:extLst>
                </a:gridCol>
                <a:gridCol w="1214156">
                  <a:extLst>
                    <a:ext uri="{9D8B030D-6E8A-4147-A177-3AD203B41FA5}">
                      <a16:colId xmlns:a16="http://schemas.microsoft.com/office/drawing/2014/main" val="2278533206"/>
                    </a:ext>
                  </a:extLst>
                </a:gridCol>
                <a:gridCol w="706582">
                  <a:extLst>
                    <a:ext uri="{9D8B030D-6E8A-4147-A177-3AD203B41FA5}">
                      <a16:colId xmlns:a16="http://schemas.microsoft.com/office/drawing/2014/main" val="1929345747"/>
                    </a:ext>
                  </a:extLst>
                </a:gridCol>
                <a:gridCol w="595745">
                  <a:extLst>
                    <a:ext uri="{9D8B030D-6E8A-4147-A177-3AD203B41FA5}">
                      <a16:colId xmlns:a16="http://schemas.microsoft.com/office/drawing/2014/main" val="3485807331"/>
                    </a:ext>
                  </a:extLst>
                </a:gridCol>
                <a:gridCol w="831273">
                  <a:extLst>
                    <a:ext uri="{9D8B030D-6E8A-4147-A177-3AD203B41FA5}">
                      <a16:colId xmlns:a16="http://schemas.microsoft.com/office/drawing/2014/main" val="376304630"/>
                    </a:ext>
                  </a:extLst>
                </a:gridCol>
                <a:gridCol w="614183">
                  <a:extLst>
                    <a:ext uri="{9D8B030D-6E8A-4147-A177-3AD203B41FA5}">
                      <a16:colId xmlns:a16="http://schemas.microsoft.com/office/drawing/2014/main" val="617450162"/>
                    </a:ext>
                  </a:extLst>
                </a:gridCol>
                <a:gridCol w="687240">
                  <a:extLst>
                    <a:ext uri="{9D8B030D-6E8A-4147-A177-3AD203B41FA5}">
                      <a16:colId xmlns:a16="http://schemas.microsoft.com/office/drawing/2014/main" val="1207096630"/>
                    </a:ext>
                  </a:extLst>
                </a:gridCol>
                <a:gridCol w="887595">
                  <a:extLst>
                    <a:ext uri="{9D8B030D-6E8A-4147-A177-3AD203B41FA5}">
                      <a16:colId xmlns:a16="http://schemas.microsoft.com/office/drawing/2014/main" val="418669034"/>
                    </a:ext>
                  </a:extLst>
                </a:gridCol>
                <a:gridCol w="2008909">
                  <a:extLst>
                    <a:ext uri="{9D8B030D-6E8A-4147-A177-3AD203B41FA5}">
                      <a16:colId xmlns:a16="http://schemas.microsoft.com/office/drawing/2014/main" val="2911833835"/>
                    </a:ext>
                  </a:extLst>
                </a:gridCol>
                <a:gridCol w="665544">
                  <a:extLst>
                    <a:ext uri="{9D8B030D-6E8A-4147-A177-3AD203B41FA5}">
                      <a16:colId xmlns:a16="http://schemas.microsoft.com/office/drawing/2014/main" val="2744292079"/>
                    </a:ext>
                  </a:extLst>
                </a:gridCol>
                <a:gridCol w="779592">
                  <a:extLst>
                    <a:ext uri="{9D8B030D-6E8A-4147-A177-3AD203B41FA5}">
                      <a16:colId xmlns:a16="http://schemas.microsoft.com/office/drawing/2014/main" val="2775373091"/>
                    </a:ext>
                  </a:extLst>
                </a:gridCol>
              </a:tblGrid>
              <a:tr h="452438">
                <a:tc>
                  <a:txBody>
                    <a:bodyPr/>
                    <a:lstStyle/>
                    <a:p>
                      <a:pPr algn="ctr" fontAlgn="ctr"/>
                      <a:r>
                        <a:rPr lang="en-IN" sz="1000" b="1" i="0" u="none" strike="noStrike" dirty="0">
                          <a:effectLst/>
                          <a:latin typeface="Avenir Next Demi Bold" panose="020B0503020202020204" pitchFamily="34" charset="0"/>
                        </a:rPr>
                        <a:t>Year </a:t>
                      </a:r>
                      <a:endParaRPr lang="en-IN" sz="1000" b="1" i="0" u="none" strike="noStrike" dirty="0">
                        <a:solidFill>
                          <a:srgbClr val="000000"/>
                        </a:solidFill>
                        <a:effectLst/>
                        <a:latin typeface="Avenir Next Demi Bold" panose="020B0503020202020204" pitchFamily="34" charset="0"/>
                      </a:endParaRPr>
                    </a:p>
                  </a:txBody>
                  <a:tcPr marL="4626" marR="4626" marT="4626" marB="0" anchor="ctr">
                    <a:solidFill>
                      <a:schemeClr val="bg2">
                        <a:lumMod val="90000"/>
                      </a:schemeClr>
                    </a:solidFill>
                  </a:tcPr>
                </a:tc>
                <a:tc>
                  <a:txBody>
                    <a:bodyPr/>
                    <a:lstStyle/>
                    <a:p>
                      <a:pPr algn="ctr" fontAlgn="ctr"/>
                      <a:r>
                        <a:rPr lang="en-IN" sz="1000" b="1" i="0" u="none" strike="noStrike" dirty="0">
                          <a:effectLst/>
                          <a:latin typeface="Avenir Next Demi Bold" panose="020B0503020202020204" pitchFamily="34" charset="0"/>
                        </a:rPr>
                        <a:t>Target </a:t>
                      </a:r>
                    </a:p>
                    <a:p>
                      <a:pPr algn="ctr" fontAlgn="ctr"/>
                      <a:r>
                        <a:rPr lang="en-IN" sz="800" b="0" i="1" u="none" strike="noStrike" dirty="0">
                          <a:effectLst/>
                          <a:latin typeface="Avenir Next" panose="020B0503020202020204" pitchFamily="34" charset="0"/>
                        </a:rPr>
                        <a:t>Students Enrolled</a:t>
                      </a:r>
                      <a:endParaRPr lang="en-IN" sz="800" b="0" i="1" u="none" strike="noStrike" dirty="0">
                        <a:solidFill>
                          <a:srgbClr val="000000"/>
                        </a:solidFill>
                        <a:effectLst/>
                        <a:latin typeface="Avenir Next" panose="020B0503020202020204" pitchFamily="34" charset="0"/>
                      </a:endParaRPr>
                    </a:p>
                  </a:txBody>
                  <a:tcPr marL="4626" marR="4626" marT="4626" marB="0" anchor="ctr">
                    <a:solidFill>
                      <a:schemeClr val="bg2">
                        <a:lumMod val="90000"/>
                      </a:schemeClr>
                    </a:solidFill>
                  </a:tcPr>
                </a:tc>
                <a:tc>
                  <a:txBody>
                    <a:bodyPr/>
                    <a:lstStyle/>
                    <a:p>
                      <a:pPr algn="ctr" fontAlgn="ctr"/>
                      <a:r>
                        <a:rPr lang="en-IN" sz="1000" b="1" i="0" u="none" strike="noStrike" dirty="0">
                          <a:effectLst/>
                          <a:latin typeface="Avenir Next Demi Bold" panose="020B0503020202020204" pitchFamily="34" charset="0"/>
                        </a:rPr>
                        <a:t>Career Course Cost </a:t>
                      </a:r>
                      <a:endParaRPr lang="en-IN" sz="1000" b="1" i="0" u="none" strike="noStrike" dirty="0">
                        <a:solidFill>
                          <a:srgbClr val="000000"/>
                        </a:solidFill>
                        <a:effectLst/>
                        <a:latin typeface="Avenir Next Demi Bold" panose="020B0503020202020204" pitchFamily="34" charset="0"/>
                      </a:endParaRPr>
                    </a:p>
                  </a:txBody>
                  <a:tcPr marL="4626" marR="4626" marT="4626" marB="0" anchor="ctr">
                    <a:solidFill>
                      <a:schemeClr val="bg2">
                        <a:lumMod val="90000"/>
                      </a:schemeClr>
                    </a:solidFill>
                  </a:tcPr>
                </a:tc>
                <a:tc>
                  <a:txBody>
                    <a:bodyPr/>
                    <a:lstStyle/>
                    <a:p>
                      <a:pPr algn="ctr" fontAlgn="ctr"/>
                      <a:r>
                        <a:rPr lang="en-IN" sz="1000" b="1" i="0" u="none" strike="noStrike" dirty="0">
                          <a:effectLst/>
                          <a:latin typeface="Avenir Next Demi Bold" panose="020B0503020202020204" pitchFamily="34" charset="0"/>
                        </a:rPr>
                        <a:t>Content Partnership with K12</a:t>
                      </a:r>
                      <a:endParaRPr lang="en-IN" sz="1000" b="1" i="0" u="none" strike="noStrike" dirty="0">
                        <a:solidFill>
                          <a:srgbClr val="000000"/>
                        </a:solidFill>
                        <a:effectLst/>
                        <a:latin typeface="Avenir Next Demi Bold" panose="020B0503020202020204" pitchFamily="34" charset="0"/>
                      </a:endParaRPr>
                    </a:p>
                  </a:txBody>
                  <a:tcPr marL="4626" marR="4626" marT="4626" marB="0" anchor="ctr">
                    <a:solidFill>
                      <a:schemeClr val="bg2">
                        <a:lumMod val="90000"/>
                      </a:schemeClr>
                    </a:solidFill>
                  </a:tcPr>
                </a:tc>
                <a:tc>
                  <a:txBody>
                    <a:bodyPr/>
                    <a:lstStyle/>
                    <a:p>
                      <a:pPr algn="ctr" fontAlgn="ctr"/>
                      <a:r>
                        <a:rPr lang="en-IN" sz="1000" b="1" i="0" u="none" strike="noStrike" dirty="0">
                          <a:effectLst/>
                          <a:latin typeface="Avenir Next Demi Bold" panose="020B0503020202020204" pitchFamily="34" charset="0"/>
                        </a:rPr>
                        <a:t>Teachers Salary</a:t>
                      </a:r>
                      <a:endParaRPr lang="en-IN" sz="1000" b="1" i="0" u="none" strike="noStrike" dirty="0">
                        <a:solidFill>
                          <a:srgbClr val="000000"/>
                        </a:solidFill>
                        <a:effectLst/>
                        <a:latin typeface="Avenir Next Demi Bold" panose="020B0503020202020204" pitchFamily="34" charset="0"/>
                      </a:endParaRPr>
                    </a:p>
                  </a:txBody>
                  <a:tcPr marL="4626" marR="4626" marT="4626" marB="0" anchor="ctr">
                    <a:solidFill>
                      <a:schemeClr val="bg2">
                        <a:lumMod val="90000"/>
                      </a:schemeClr>
                    </a:solidFill>
                  </a:tcPr>
                </a:tc>
                <a:tc>
                  <a:txBody>
                    <a:bodyPr/>
                    <a:lstStyle/>
                    <a:p>
                      <a:pPr algn="ctr" fontAlgn="ctr"/>
                      <a:r>
                        <a:rPr lang="en-IN" sz="1000" b="1" i="0" u="none" strike="noStrike" dirty="0">
                          <a:effectLst/>
                          <a:latin typeface="Avenir Next Demi Bold" panose="020B0503020202020204" pitchFamily="34" charset="0"/>
                        </a:rPr>
                        <a:t>Acc. Fees</a:t>
                      </a:r>
                      <a:endParaRPr lang="en-IN" sz="1000" b="1" i="0" u="none" strike="noStrike" dirty="0">
                        <a:solidFill>
                          <a:srgbClr val="000000"/>
                        </a:solidFill>
                        <a:effectLst/>
                        <a:latin typeface="Avenir Next Demi Bold" panose="020B0503020202020204" pitchFamily="34" charset="0"/>
                      </a:endParaRPr>
                    </a:p>
                  </a:txBody>
                  <a:tcPr marL="4626" marR="4626" marT="4626" marB="0" anchor="ctr">
                    <a:solidFill>
                      <a:schemeClr val="bg2">
                        <a:lumMod val="90000"/>
                      </a:schemeClr>
                    </a:solidFill>
                  </a:tcPr>
                </a:tc>
                <a:tc>
                  <a:txBody>
                    <a:bodyPr/>
                    <a:lstStyle/>
                    <a:p>
                      <a:pPr algn="ctr" fontAlgn="ctr"/>
                      <a:r>
                        <a:rPr lang="en-IN" sz="1000" b="1" i="0" u="none" strike="noStrike" dirty="0">
                          <a:effectLst/>
                          <a:latin typeface="Avenir Next Demi Bold" panose="020B0503020202020204" pitchFamily="34" charset="0"/>
                        </a:rPr>
                        <a:t>Team Salary</a:t>
                      </a:r>
                      <a:endParaRPr lang="en-IN" sz="1000" b="1" i="0" u="none" strike="noStrike" dirty="0">
                        <a:solidFill>
                          <a:srgbClr val="000000"/>
                        </a:solidFill>
                        <a:effectLst/>
                        <a:latin typeface="Avenir Next Demi Bold" panose="020B0503020202020204" pitchFamily="34" charset="0"/>
                      </a:endParaRPr>
                    </a:p>
                  </a:txBody>
                  <a:tcPr marL="4626" marR="4626" marT="4626" marB="0" anchor="ctr">
                    <a:solidFill>
                      <a:schemeClr val="bg2">
                        <a:lumMod val="90000"/>
                      </a:schemeClr>
                    </a:solidFill>
                  </a:tcPr>
                </a:tc>
                <a:tc>
                  <a:txBody>
                    <a:bodyPr/>
                    <a:lstStyle/>
                    <a:p>
                      <a:pPr algn="ctr" fontAlgn="ctr"/>
                      <a:r>
                        <a:rPr lang="en-IN" sz="1000" b="1" i="0" u="none" strike="noStrike" dirty="0">
                          <a:effectLst/>
                          <a:latin typeface="Avenir Next Demi Bold" panose="020B0503020202020204" pitchFamily="34" charset="0"/>
                        </a:rPr>
                        <a:t>Office, Equipment's etc.</a:t>
                      </a:r>
                      <a:endParaRPr lang="en-IN" sz="1000" b="1" i="0" u="none" strike="noStrike" dirty="0">
                        <a:solidFill>
                          <a:srgbClr val="000000"/>
                        </a:solidFill>
                        <a:effectLst/>
                        <a:latin typeface="Avenir Next Demi Bold" panose="020B0503020202020204" pitchFamily="34" charset="0"/>
                      </a:endParaRPr>
                    </a:p>
                  </a:txBody>
                  <a:tcPr marL="4626" marR="4626" marT="4626" marB="0" anchor="ctr">
                    <a:solidFill>
                      <a:schemeClr val="bg2">
                        <a:lumMod val="90000"/>
                      </a:schemeClr>
                    </a:solidFill>
                  </a:tcPr>
                </a:tc>
                <a:tc>
                  <a:txBody>
                    <a:bodyPr/>
                    <a:lstStyle/>
                    <a:p>
                      <a:pPr algn="ctr" fontAlgn="ctr"/>
                      <a:r>
                        <a:rPr lang="en-IN" sz="1000" b="1" i="0" u="none" strike="noStrike" dirty="0">
                          <a:effectLst/>
                          <a:latin typeface="Avenir Next Demi Bold" panose="020B0503020202020204" pitchFamily="34" charset="0"/>
                        </a:rPr>
                        <a:t>Mktg.</a:t>
                      </a:r>
                      <a:endParaRPr lang="en-IN" sz="1000" b="1" i="0" u="none" strike="noStrike" dirty="0">
                        <a:solidFill>
                          <a:srgbClr val="000000"/>
                        </a:solidFill>
                        <a:effectLst/>
                        <a:latin typeface="Avenir Next Demi Bold" panose="020B0503020202020204" pitchFamily="34" charset="0"/>
                      </a:endParaRPr>
                    </a:p>
                  </a:txBody>
                  <a:tcPr marL="4626" marR="4626" marT="4626" marB="0" anchor="ctr">
                    <a:solidFill>
                      <a:schemeClr val="bg2">
                        <a:lumMod val="90000"/>
                      </a:schemeClr>
                    </a:solidFill>
                  </a:tcPr>
                </a:tc>
                <a:tc>
                  <a:txBody>
                    <a:bodyPr/>
                    <a:lstStyle/>
                    <a:p>
                      <a:pPr algn="ctr" fontAlgn="ctr"/>
                      <a:r>
                        <a:rPr lang="en-IN" sz="1200" b="1" i="0" u="none" strike="noStrike" dirty="0">
                          <a:solidFill>
                            <a:schemeClr val="bg1"/>
                          </a:solidFill>
                          <a:effectLst/>
                          <a:latin typeface="Avenir Next Demi Bold" panose="020B0503020202020204" pitchFamily="34" charset="0"/>
                        </a:rPr>
                        <a:t>Total Cost</a:t>
                      </a:r>
                    </a:p>
                  </a:txBody>
                  <a:tcPr marL="4626" marR="4626" marT="4626" marB="0" anchor="ctr">
                    <a:solidFill>
                      <a:schemeClr val="bg2">
                        <a:lumMod val="25000"/>
                      </a:schemeClr>
                    </a:solidFill>
                  </a:tcPr>
                </a:tc>
                <a:tc>
                  <a:txBody>
                    <a:bodyPr/>
                    <a:lstStyle/>
                    <a:p>
                      <a:pPr algn="ctr" fontAlgn="ctr"/>
                      <a:r>
                        <a:rPr lang="en-IN" sz="1200" b="1" i="0" u="none" strike="noStrike" dirty="0">
                          <a:solidFill>
                            <a:schemeClr val="bg1"/>
                          </a:solidFill>
                          <a:effectLst/>
                          <a:latin typeface="Avenir Next Demi Bold" panose="020B0503020202020204" pitchFamily="34" charset="0"/>
                        </a:rPr>
                        <a:t>Revenue</a:t>
                      </a:r>
                    </a:p>
                  </a:txBody>
                  <a:tcPr marL="4626" marR="4626" marT="4626" marB="0" anchor="ctr">
                    <a:solidFill>
                      <a:schemeClr val="bg2">
                        <a:lumMod val="25000"/>
                      </a:schemeClr>
                    </a:solidFill>
                  </a:tcPr>
                </a:tc>
                <a:tc>
                  <a:txBody>
                    <a:bodyPr/>
                    <a:lstStyle/>
                    <a:p>
                      <a:pPr algn="ctr" fontAlgn="ctr"/>
                      <a:r>
                        <a:rPr lang="en-IN" sz="1200" b="1" i="0" u="none" strike="noStrike" dirty="0">
                          <a:solidFill>
                            <a:schemeClr val="bg1"/>
                          </a:solidFill>
                          <a:effectLst/>
                          <a:latin typeface="Avenir Next Demi Bold" panose="020B0503020202020204" pitchFamily="34" charset="0"/>
                        </a:rPr>
                        <a:t>ROI</a:t>
                      </a:r>
                    </a:p>
                  </a:txBody>
                  <a:tcPr marL="4626" marR="4626" marT="4626" marB="0" anchor="ctr">
                    <a:solidFill>
                      <a:schemeClr val="bg2">
                        <a:lumMod val="25000"/>
                      </a:schemeClr>
                    </a:solidFill>
                  </a:tcPr>
                </a:tc>
                <a:tc>
                  <a:txBody>
                    <a:bodyPr/>
                    <a:lstStyle/>
                    <a:p>
                      <a:pPr algn="ctr" fontAlgn="ctr"/>
                      <a:r>
                        <a:rPr lang="en-IN" sz="1200" b="1" i="0" u="none" strike="noStrike" dirty="0">
                          <a:solidFill>
                            <a:schemeClr val="bg1"/>
                          </a:solidFill>
                          <a:effectLst/>
                          <a:latin typeface="Avenir Next Demi Bold" panose="020B0503020202020204" pitchFamily="34" charset="0"/>
                        </a:rPr>
                        <a:t>Profit</a:t>
                      </a:r>
                    </a:p>
                  </a:txBody>
                  <a:tcPr marL="4626" marR="4626" marT="4626" marB="0" anchor="ctr">
                    <a:solidFill>
                      <a:schemeClr val="bg2">
                        <a:lumMod val="25000"/>
                      </a:schemeClr>
                    </a:solidFill>
                  </a:tcPr>
                </a:tc>
                <a:extLst>
                  <a:ext uri="{0D108BD9-81ED-4DB2-BD59-A6C34878D82A}">
                    <a16:rowId xmlns:a16="http://schemas.microsoft.com/office/drawing/2014/main" val="2324857271"/>
                  </a:ext>
                </a:extLst>
              </a:tr>
              <a:tr h="1923148">
                <a:tc rowSpan="2">
                  <a:txBody>
                    <a:bodyPr/>
                    <a:lstStyle/>
                    <a:p>
                      <a:pPr algn="l" fontAlgn="ctr"/>
                      <a:r>
                        <a:rPr lang="en-IN" sz="1000" b="1" i="0" u="none" strike="noStrike" dirty="0">
                          <a:effectLst/>
                          <a:latin typeface="Avenir Next Demi Bold" panose="020B0503020202020204" pitchFamily="34" charset="0"/>
                        </a:rPr>
                        <a:t>2021-22</a:t>
                      </a:r>
                      <a:endParaRPr lang="en-IN" sz="1000" b="1" i="0" u="none" strike="noStrike" dirty="0">
                        <a:solidFill>
                          <a:srgbClr val="000000"/>
                        </a:solidFill>
                        <a:effectLst/>
                        <a:latin typeface="Avenir Next Demi Bold" panose="020B0503020202020204" pitchFamily="34" charset="0"/>
                      </a:endParaRPr>
                    </a:p>
                    <a:p>
                      <a:pPr algn="l" fontAlgn="ctr"/>
                      <a:r>
                        <a:rPr lang="en-IN" sz="1000" b="1" i="0" u="none" strike="noStrike" dirty="0">
                          <a:effectLst/>
                          <a:latin typeface="Avenir Next Demi Bold" panose="020B0503020202020204" pitchFamily="34" charset="0"/>
                        </a:rPr>
                        <a:t> </a:t>
                      </a:r>
                      <a:endParaRPr lang="en-IN" sz="1000" b="1" i="0" u="none" strike="noStrike" dirty="0">
                        <a:solidFill>
                          <a:srgbClr val="000000"/>
                        </a:solidFill>
                        <a:effectLst/>
                        <a:latin typeface="Avenir Next Demi Bold" panose="020B0503020202020204" pitchFamily="34" charset="0"/>
                      </a:endParaRPr>
                    </a:p>
                  </a:txBody>
                  <a:tcPr marL="4626" marR="4626" marT="4626" marB="0" anchor="ctr">
                    <a:solidFill>
                      <a:schemeClr val="accent2">
                        <a:lumMod val="20000"/>
                        <a:lumOff val="80000"/>
                      </a:schemeClr>
                    </a:solidFill>
                  </a:tcPr>
                </a:tc>
                <a:tc rowSpan="2">
                  <a:txBody>
                    <a:bodyPr/>
                    <a:lstStyle/>
                    <a:p>
                      <a:pPr algn="ctr" fontAlgn="ctr"/>
                      <a:r>
                        <a:rPr lang="en-IN" sz="800" b="0" i="0" u="none" strike="noStrike" dirty="0">
                          <a:effectLst/>
                          <a:latin typeface="Avenir Next" panose="020B0503020202020204" pitchFamily="34" charset="0"/>
                        </a:rPr>
                        <a:t>200</a:t>
                      </a:r>
                      <a:endParaRPr lang="en-IN" sz="800" b="0" i="0" u="none" strike="noStrike" dirty="0">
                        <a:solidFill>
                          <a:srgbClr val="000000"/>
                        </a:solidFill>
                        <a:effectLst/>
                        <a:latin typeface="Avenir Next" panose="020B0503020202020204" pitchFamily="34" charset="0"/>
                      </a:endParaRPr>
                    </a:p>
                    <a:p>
                      <a:pPr algn="ctr" fontAlgn="ctr"/>
                      <a:r>
                        <a:rPr lang="en-IN" sz="800" b="0" i="0" u="none" strike="noStrike" dirty="0">
                          <a:effectLst/>
                          <a:latin typeface="Avenir Next" panose="020B0503020202020204" pitchFamily="34" charset="0"/>
                        </a:rPr>
                        <a:t> </a:t>
                      </a: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20000"/>
                        <a:lumOff val="80000"/>
                      </a:schemeClr>
                    </a:solidFill>
                  </a:tcPr>
                </a:tc>
                <a:tc>
                  <a:txBody>
                    <a:bodyPr/>
                    <a:lstStyle/>
                    <a:p>
                      <a:pPr algn="l" fontAlgn="ctr"/>
                      <a:r>
                        <a:rPr lang="en-IN" sz="800" b="0" i="0" u="none" strike="noStrike" dirty="0">
                          <a:effectLst/>
                          <a:latin typeface="Avenir Next" panose="020B0503020202020204" pitchFamily="34" charset="0"/>
                        </a:rPr>
                        <a:t>40% Cost for Course Content and Certification to University</a:t>
                      </a:r>
                      <a:br>
                        <a:rPr lang="en-IN" sz="800" b="0" i="0" u="none" strike="noStrike" dirty="0">
                          <a:effectLst/>
                          <a:latin typeface="Avenir Next" panose="020B0503020202020204" pitchFamily="34" charset="0"/>
                        </a:rPr>
                      </a:br>
                      <a:br>
                        <a:rPr lang="en-IN" sz="800" b="0" i="0" u="none" strike="noStrike" dirty="0">
                          <a:effectLst/>
                          <a:latin typeface="Avenir Next" panose="020B0503020202020204" pitchFamily="34" charset="0"/>
                        </a:rPr>
                      </a:br>
                      <a:r>
                        <a:rPr lang="en-IN" sz="800" b="0" i="0" u="none" strike="noStrike" dirty="0">
                          <a:effectLst/>
                          <a:latin typeface="Avenir Next" panose="020B0503020202020204" pitchFamily="34" charset="0"/>
                        </a:rPr>
                        <a:t>$2500 worth Value of career courses/ yr ($10,000 Career Track courses for 4 years)</a:t>
                      </a: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20000"/>
                        <a:lumOff val="80000"/>
                      </a:schemeClr>
                    </a:solidFill>
                  </a:tcPr>
                </a:tc>
                <a:tc>
                  <a:txBody>
                    <a:bodyPr/>
                    <a:lstStyle/>
                    <a:p>
                      <a:pPr algn="l" fontAlgn="ctr"/>
                      <a:r>
                        <a:rPr lang="en-IN" sz="800" b="0" i="0" u="none" strike="noStrike" dirty="0">
                          <a:effectLst/>
                          <a:latin typeface="Avenir Next" panose="020B0503020202020204" pitchFamily="34" charset="0"/>
                        </a:rPr>
                        <a:t>20% of $2000 (Course Sub. Fees for 1 year of High School with Teachers support) = $400</a:t>
                      </a:r>
                      <a:br>
                        <a:rPr lang="en-IN" sz="800" b="0" i="0" u="none" strike="noStrike" dirty="0">
                          <a:effectLst/>
                          <a:latin typeface="Avenir Next" panose="020B0503020202020204" pitchFamily="34" charset="0"/>
                        </a:rPr>
                      </a:br>
                      <a:r>
                        <a:rPr lang="en-IN" sz="800" b="0" i="0" u="none" strike="noStrike" dirty="0">
                          <a:effectLst/>
                          <a:latin typeface="Avenir Next" panose="020B0503020202020204" pitchFamily="34" charset="0"/>
                        </a:rPr>
                        <a:t>To decrease with Increasing no. of students</a:t>
                      </a: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20000"/>
                        <a:lumOff val="80000"/>
                      </a:schemeClr>
                    </a:solidFill>
                  </a:tcPr>
                </a:tc>
                <a:tc>
                  <a:txBody>
                    <a:bodyPr/>
                    <a:lstStyle/>
                    <a:p>
                      <a:pPr algn="l" fontAlgn="ctr"/>
                      <a:r>
                        <a:rPr lang="en-IN" sz="800" b="0" i="0" u="none" strike="noStrike" dirty="0">
                          <a:effectLst/>
                          <a:latin typeface="Avenir Next" panose="020B0503020202020204" pitchFamily="34" charset="0"/>
                        </a:rPr>
                        <a:t>$60,000 Avg./ yr</a:t>
                      </a:r>
                      <a:br>
                        <a:rPr lang="en-IN" sz="800" b="0" i="0" u="none" strike="noStrike" dirty="0">
                          <a:effectLst/>
                          <a:latin typeface="Avenir Next" panose="020B0503020202020204" pitchFamily="34" charset="0"/>
                        </a:rPr>
                      </a:br>
                      <a:br>
                        <a:rPr lang="en-IN" sz="800" b="0" i="0" u="none" strike="noStrike" dirty="0">
                          <a:effectLst/>
                          <a:latin typeface="Avenir Next" panose="020B0503020202020204" pitchFamily="34" charset="0"/>
                        </a:rPr>
                      </a:br>
                      <a:r>
                        <a:rPr lang="en-IN" sz="800" b="0" i="0" u="none" strike="noStrike" dirty="0">
                          <a:effectLst/>
                          <a:latin typeface="Avenir Next" panose="020B0503020202020204" pitchFamily="34" charset="0"/>
                        </a:rPr>
                        <a:t>Teacher: Student | 1:25</a:t>
                      </a:r>
                      <a:br>
                        <a:rPr lang="en-IN" sz="800" b="0" i="0" u="none" strike="noStrike" dirty="0">
                          <a:effectLst/>
                          <a:latin typeface="Avenir Next" panose="020B0503020202020204" pitchFamily="34" charset="0"/>
                        </a:rPr>
                      </a:b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20000"/>
                        <a:lumOff val="80000"/>
                      </a:schemeClr>
                    </a:solidFill>
                  </a:tcPr>
                </a:tc>
                <a:tc>
                  <a:txBody>
                    <a:bodyPr/>
                    <a:lstStyle/>
                    <a:p>
                      <a:pPr algn="l" fontAlgn="ctr"/>
                      <a:r>
                        <a:rPr lang="en-IN" sz="800" b="0" i="0" u="none" strike="noStrike" dirty="0">
                          <a:effectLst/>
                          <a:latin typeface="Avenir Next" panose="020B0503020202020204" pitchFamily="34" charset="0"/>
                        </a:rPr>
                        <a:t>$20,000/ yr for COGNIA &amp; AWS NCAS </a:t>
                      </a: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20000"/>
                        <a:lumOff val="80000"/>
                      </a:schemeClr>
                    </a:solidFill>
                  </a:tcPr>
                </a:tc>
                <a:tc>
                  <a:txBody>
                    <a:bodyPr/>
                    <a:lstStyle/>
                    <a:p>
                      <a:pPr algn="l" fontAlgn="ctr"/>
                      <a:r>
                        <a:rPr lang="en-IN" sz="800" b="0" i="0" u="none" strike="noStrike" dirty="0">
                          <a:effectLst/>
                          <a:latin typeface="Avenir Next" panose="020B0503020202020204" pitchFamily="34" charset="0"/>
                        </a:rPr>
                        <a:t>In US</a:t>
                      </a:r>
                      <a:br>
                        <a:rPr lang="en-IN" sz="800" b="0" i="0" u="none" strike="noStrike" dirty="0">
                          <a:effectLst/>
                          <a:latin typeface="Avenir Next" panose="020B0503020202020204" pitchFamily="34" charset="0"/>
                        </a:rPr>
                      </a:br>
                      <a:r>
                        <a:rPr lang="en-IN" sz="800" b="0" i="0" u="none" strike="noStrike" dirty="0">
                          <a:effectLst/>
                          <a:latin typeface="Avenir Next" panose="020B0503020202020204" pitchFamily="34" charset="0"/>
                        </a:rPr>
                        <a:t>-1 Sales Professional  in US = $100,000</a:t>
                      </a:r>
                      <a:br>
                        <a:rPr lang="en-IN" sz="800" b="0" i="0" u="none" strike="noStrike" dirty="0">
                          <a:effectLst/>
                          <a:latin typeface="Avenir Next" panose="020B0503020202020204" pitchFamily="34" charset="0"/>
                        </a:rPr>
                      </a:br>
                      <a:br>
                        <a:rPr lang="en-IN" sz="800" b="0" i="0" u="none" strike="noStrike" dirty="0">
                          <a:effectLst/>
                          <a:latin typeface="Avenir Next" panose="020B0503020202020204" pitchFamily="34" charset="0"/>
                        </a:rPr>
                      </a:br>
                      <a:r>
                        <a:rPr lang="en-IN" sz="800" b="0" i="0" u="none" strike="noStrike" dirty="0">
                          <a:effectLst/>
                          <a:latin typeface="Avenir Next" panose="020B0503020202020204" pitchFamily="34" charset="0"/>
                        </a:rPr>
                        <a:t>In INDIA</a:t>
                      </a:r>
                      <a:br>
                        <a:rPr lang="en-IN" sz="800" b="0" i="0" u="none" strike="noStrike" dirty="0">
                          <a:effectLst/>
                          <a:latin typeface="Avenir Next" panose="020B0503020202020204" pitchFamily="34" charset="0"/>
                        </a:rPr>
                      </a:br>
                      <a:r>
                        <a:rPr lang="en-IN" sz="800" b="0" i="0" u="none" strike="noStrike" dirty="0">
                          <a:effectLst/>
                          <a:latin typeface="Avenir Next" panose="020B0503020202020204" pitchFamily="34" charset="0"/>
                        </a:rPr>
                        <a:t>-Team of 7-8 including Product Mgr., Coders, Testers &amp; Designers with Avg. Salary of INR 15 LPA ~$20,000</a:t>
                      </a:r>
                      <a:br>
                        <a:rPr lang="en-IN" sz="800" b="0" i="0" u="none" strike="noStrike" dirty="0">
                          <a:effectLst/>
                          <a:latin typeface="Avenir Next" panose="020B0503020202020204" pitchFamily="34" charset="0"/>
                        </a:rPr>
                      </a:b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20000"/>
                        <a:lumOff val="80000"/>
                      </a:schemeClr>
                    </a:solidFill>
                  </a:tcPr>
                </a:tc>
                <a:tc>
                  <a:txBody>
                    <a:bodyPr/>
                    <a:lstStyle/>
                    <a:p>
                      <a:pPr algn="l" fontAlgn="ctr"/>
                      <a:r>
                        <a:rPr lang="en-IN" sz="800" b="0" i="0" u="none" strike="noStrike" dirty="0">
                          <a:effectLst/>
                          <a:latin typeface="Avenir Next" panose="020B0503020202020204" pitchFamily="34" charset="0"/>
                        </a:rPr>
                        <a:t>INR 30 Lacs per annum ~ $40K</a:t>
                      </a: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20000"/>
                        <a:lumOff val="80000"/>
                      </a:schemeClr>
                    </a:solidFill>
                  </a:tcPr>
                </a:tc>
                <a:tc>
                  <a:txBody>
                    <a:bodyPr/>
                    <a:lstStyle/>
                    <a:p>
                      <a:pPr algn="l" fontAlgn="ctr"/>
                      <a:r>
                        <a:rPr lang="en-IN" sz="800" b="0" i="0" u="none" strike="noStrike" dirty="0">
                          <a:effectLst/>
                          <a:latin typeface="Avenir Next" panose="020B0503020202020204" pitchFamily="34" charset="0"/>
                        </a:rPr>
                        <a:t>B2B Model, Hence spend will be less on marketing</a:t>
                      </a: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20000"/>
                        <a:lumOff val="80000"/>
                      </a:schemeClr>
                    </a:solidFill>
                  </a:tcPr>
                </a:tc>
                <a:tc>
                  <a:txBody>
                    <a:bodyPr/>
                    <a:lstStyle/>
                    <a:p>
                      <a:pPr algn="l" fontAlgn="ctr"/>
                      <a:r>
                        <a:rPr lang="en-IN" sz="900" b="0" i="0" u="none" strike="noStrike" dirty="0">
                          <a:effectLst/>
                          <a:latin typeface="Avenir Next" panose="020B0503020202020204" pitchFamily="34" charset="0"/>
                        </a:rPr>
                        <a:t>$1100000</a:t>
                      </a:r>
                      <a:endParaRPr lang="en-IN" sz="9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20000"/>
                        <a:lumOff val="80000"/>
                      </a:schemeClr>
                    </a:solidFill>
                  </a:tcPr>
                </a:tc>
                <a:tc>
                  <a:txBody>
                    <a:bodyPr/>
                    <a:lstStyle/>
                    <a:p>
                      <a:pPr algn="l" fontAlgn="ctr"/>
                      <a:r>
                        <a:rPr lang="en-IN" sz="900" b="0" i="0" u="none" strike="noStrike" dirty="0">
                          <a:effectLst/>
                          <a:latin typeface="Avenir Next" panose="020B0503020202020204" pitchFamily="34" charset="0"/>
                        </a:rPr>
                        <a:t>Assumptions:</a:t>
                      </a:r>
                      <a:br>
                        <a:rPr lang="en-IN" sz="900" b="0" i="0" u="none" strike="noStrike" dirty="0">
                          <a:effectLst/>
                          <a:latin typeface="Avenir Next" panose="020B0503020202020204" pitchFamily="34" charset="0"/>
                        </a:rPr>
                      </a:br>
                      <a:r>
                        <a:rPr lang="en-IN" sz="900" b="0" i="0" u="none" strike="noStrike" dirty="0">
                          <a:effectLst/>
                          <a:latin typeface="Avenir Next" panose="020B0503020202020204" pitchFamily="34" charset="0"/>
                        </a:rPr>
                        <a:t>-Collaboration with 2 Schools || 100 Students from each</a:t>
                      </a:r>
                      <a:br>
                        <a:rPr lang="en-IN" sz="900" b="0" i="0" u="none" strike="noStrike" dirty="0">
                          <a:effectLst/>
                          <a:latin typeface="Avenir Next" panose="020B0503020202020204" pitchFamily="34" charset="0"/>
                        </a:rPr>
                      </a:br>
                      <a:r>
                        <a:rPr lang="en-IN" sz="900" b="0" i="0" u="none" strike="noStrike" dirty="0">
                          <a:effectLst/>
                          <a:latin typeface="Avenir Next" panose="020B0503020202020204" pitchFamily="34" charset="0"/>
                        </a:rPr>
                        <a:t>=&gt; 50 Students in each Grade 9-12</a:t>
                      </a:r>
                      <a:br>
                        <a:rPr lang="en-IN" sz="900" b="0" i="0" u="none" strike="noStrike" dirty="0">
                          <a:effectLst/>
                          <a:latin typeface="Avenir Next" panose="020B0503020202020204" pitchFamily="34" charset="0"/>
                        </a:rPr>
                      </a:br>
                      <a:r>
                        <a:rPr lang="en-IN" sz="900" b="0" i="0" u="none" strike="noStrike" dirty="0">
                          <a:effectLst/>
                          <a:latin typeface="Avenir Next" panose="020B0503020202020204" pitchFamily="34" charset="0"/>
                        </a:rPr>
                        <a:t>-Every Student takes Career Track with regular school education; $2500 worth value for a career track/ yr</a:t>
                      </a:r>
                      <a:br>
                        <a:rPr lang="en-IN" sz="900" b="0" i="0" u="none" strike="noStrike" dirty="0">
                          <a:effectLst/>
                          <a:latin typeface="Avenir Next" panose="020B0503020202020204" pitchFamily="34" charset="0"/>
                        </a:rPr>
                      </a:br>
                      <a:r>
                        <a:rPr lang="en-IN" sz="900" b="0" i="0" u="none" strike="noStrike" dirty="0">
                          <a:effectLst/>
                          <a:latin typeface="Avenir Next" panose="020B0503020202020204" pitchFamily="34" charset="0"/>
                        </a:rPr>
                        <a:t>=&gt; Total Revenue = 200*(6000+2500) = $1.7 M</a:t>
                      </a:r>
                      <a:br>
                        <a:rPr lang="en-IN" sz="900" b="0" i="0" u="none" strike="noStrike" dirty="0">
                          <a:effectLst/>
                          <a:latin typeface="Avenir Next" panose="020B0503020202020204" pitchFamily="34" charset="0"/>
                        </a:rPr>
                      </a:br>
                      <a:r>
                        <a:rPr lang="en-IN" sz="900" b="0" i="0" u="none" strike="noStrike" dirty="0">
                          <a:effectLst/>
                          <a:latin typeface="Avenir Next" panose="020B0503020202020204" pitchFamily="34" charset="0"/>
                        </a:rPr>
                        <a:t>-10% drop-out rate &amp; revenue sharing of 80:20</a:t>
                      </a:r>
                      <a:endParaRPr lang="en-IN" sz="9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20000"/>
                        <a:lumOff val="80000"/>
                      </a:schemeClr>
                    </a:solidFill>
                  </a:tcPr>
                </a:tc>
                <a:tc>
                  <a:txBody>
                    <a:bodyPr/>
                    <a:lstStyle/>
                    <a:p>
                      <a:pPr algn="l" fontAlgn="ctr"/>
                      <a:r>
                        <a:rPr lang="en-IN" sz="800" b="0" i="0" u="none" strike="noStrike" dirty="0">
                          <a:effectLst/>
                          <a:latin typeface="Avenir Next" panose="020B0503020202020204" pitchFamily="34" charset="0"/>
                        </a:rPr>
                        <a:t> </a:t>
                      </a: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20000"/>
                        <a:lumOff val="80000"/>
                      </a:schemeClr>
                    </a:solidFill>
                  </a:tcPr>
                </a:tc>
                <a:tc>
                  <a:txBody>
                    <a:bodyPr/>
                    <a:lstStyle/>
                    <a:p>
                      <a:pPr algn="l" fontAlgn="ctr"/>
                      <a:r>
                        <a:rPr lang="en-IN" sz="800" b="0" i="0" u="none" strike="noStrike" dirty="0">
                          <a:effectLst/>
                          <a:latin typeface="Avenir Next" panose="020B0503020202020204" pitchFamily="34" charset="0"/>
                        </a:rPr>
                        <a:t> </a:t>
                      </a: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20000"/>
                        <a:lumOff val="80000"/>
                      </a:schemeClr>
                    </a:solidFill>
                  </a:tcPr>
                </a:tc>
                <a:extLst>
                  <a:ext uri="{0D108BD9-81ED-4DB2-BD59-A6C34878D82A}">
                    <a16:rowId xmlns:a16="http://schemas.microsoft.com/office/drawing/2014/main" val="2475521463"/>
                  </a:ext>
                </a:extLst>
              </a:tr>
              <a:tr h="303136">
                <a:tc vMerge="1">
                  <a:txBody>
                    <a:bodyPr/>
                    <a:lstStyle/>
                    <a:p>
                      <a:pPr algn="l" fontAlgn="ctr"/>
                      <a:endParaRPr lang="en-IN" sz="1000" b="1" i="0" u="none" strike="noStrike" dirty="0">
                        <a:solidFill>
                          <a:srgbClr val="000000"/>
                        </a:solidFill>
                        <a:effectLst/>
                        <a:latin typeface="Avenir Next Demi Bold" panose="020B0503020202020204" pitchFamily="34" charset="0"/>
                      </a:endParaRPr>
                    </a:p>
                  </a:txBody>
                  <a:tcPr marL="4626" marR="4626" marT="4626" marB="0" anchor="ctr">
                    <a:solidFill>
                      <a:schemeClr val="accent1">
                        <a:lumMod val="20000"/>
                        <a:lumOff val="80000"/>
                      </a:schemeClr>
                    </a:solidFill>
                  </a:tcPr>
                </a:tc>
                <a:tc vMerge="1">
                  <a:txBody>
                    <a:bodyPr/>
                    <a:lstStyle/>
                    <a:p>
                      <a:pPr algn="l" fontAlgn="ct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1">
                        <a:lumMod val="20000"/>
                        <a:lumOff val="80000"/>
                      </a:schemeClr>
                    </a:solidFill>
                  </a:tcPr>
                </a:tc>
                <a:tc>
                  <a:txBody>
                    <a:bodyPr/>
                    <a:lstStyle/>
                    <a:p>
                      <a:pPr algn="l" fontAlgn="ctr"/>
                      <a:r>
                        <a:rPr lang="en-IN" sz="800" b="0" i="0" u="none" strike="noStrike" dirty="0">
                          <a:effectLst/>
                          <a:latin typeface="Avenir Next" panose="020B0503020202020204" pitchFamily="34" charset="0"/>
                        </a:rPr>
                        <a:t>200000</a:t>
                      </a: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20000"/>
                        <a:lumOff val="80000"/>
                      </a:schemeClr>
                    </a:solidFill>
                  </a:tcPr>
                </a:tc>
                <a:tc>
                  <a:txBody>
                    <a:bodyPr/>
                    <a:lstStyle/>
                    <a:p>
                      <a:pPr algn="l" fontAlgn="ctr"/>
                      <a:r>
                        <a:rPr lang="en-IN" sz="800" b="0" i="0" u="none" strike="noStrike" dirty="0">
                          <a:effectLst/>
                          <a:latin typeface="Avenir Next" panose="020B0503020202020204" pitchFamily="34" charset="0"/>
                        </a:rPr>
                        <a:t>80000</a:t>
                      </a: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20000"/>
                        <a:lumOff val="80000"/>
                      </a:schemeClr>
                    </a:solidFill>
                  </a:tcPr>
                </a:tc>
                <a:tc>
                  <a:txBody>
                    <a:bodyPr/>
                    <a:lstStyle/>
                    <a:p>
                      <a:pPr algn="l" fontAlgn="ctr"/>
                      <a:r>
                        <a:rPr lang="en-IN" sz="800" b="0" i="0" u="none" strike="noStrike" dirty="0">
                          <a:effectLst/>
                          <a:latin typeface="Avenir Next" panose="020B0503020202020204" pitchFamily="34" charset="0"/>
                        </a:rPr>
                        <a:t>480000</a:t>
                      </a: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20000"/>
                        <a:lumOff val="80000"/>
                      </a:schemeClr>
                    </a:solidFill>
                  </a:tcPr>
                </a:tc>
                <a:tc>
                  <a:txBody>
                    <a:bodyPr/>
                    <a:lstStyle/>
                    <a:p>
                      <a:pPr algn="l" fontAlgn="ctr"/>
                      <a:r>
                        <a:rPr lang="en-IN" sz="800" b="0" i="0" u="none" strike="noStrike" dirty="0">
                          <a:effectLst/>
                          <a:latin typeface="Avenir Next" panose="020B0503020202020204" pitchFamily="34" charset="0"/>
                        </a:rPr>
                        <a:t>20000</a:t>
                      </a: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20000"/>
                        <a:lumOff val="80000"/>
                      </a:schemeClr>
                    </a:solidFill>
                  </a:tcPr>
                </a:tc>
                <a:tc>
                  <a:txBody>
                    <a:bodyPr/>
                    <a:lstStyle/>
                    <a:p>
                      <a:pPr algn="l" fontAlgn="ctr"/>
                      <a:r>
                        <a:rPr lang="en-IN" sz="800" b="0" i="0" u="none" strike="noStrike" dirty="0">
                          <a:effectLst/>
                          <a:latin typeface="Avenir Next" panose="020B0503020202020204" pitchFamily="34" charset="0"/>
                        </a:rPr>
                        <a:t>260000</a:t>
                      </a: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20000"/>
                        <a:lumOff val="80000"/>
                      </a:schemeClr>
                    </a:solidFill>
                  </a:tcPr>
                </a:tc>
                <a:tc>
                  <a:txBody>
                    <a:bodyPr/>
                    <a:lstStyle/>
                    <a:p>
                      <a:pPr algn="l" fontAlgn="ctr"/>
                      <a:r>
                        <a:rPr lang="en-IN" sz="800" b="0" i="0" u="none" strike="noStrike" dirty="0">
                          <a:effectLst/>
                          <a:latin typeface="Avenir Next" panose="020B0503020202020204" pitchFamily="34" charset="0"/>
                        </a:rPr>
                        <a:t>40000</a:t>
                      </a: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20000"/>
                        <a:lumOff val="80000"/>
                      </a:schemeClr>
                    </a:solidFill>
                  </a:tcPr>
                </a:tc>
                <a:tc>
                  <a:txBody>
                    <a:bodyPr/>
                    <a:lstStyle/>
                    <a:p>
                      <a:pPr algn="l" fontAlgn="ctr"/>
                      <a:r>
                        <a:rPr lang="en-IN" sz="800" b="0" i="0" u="none" strike="noStrike" dirty="0">
                          <a:effectLst/>
                          <a:latin typeface="Avenir Next" panose="020B0503020202020204" pitchFamily="34" charset="0"/>
                        </a:rPr>
                        <a:t>20,000</a:t>
                      </a: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20000"/>
                        <a:lumOff val="80000"/>
                      </a:schemeClr>
                    </a:solidFill>
                  </a:tcPr>
                </a:tc>
                <a:tc>
                  <a:txBody>
                    <a:bodyPr/>
                    <a:lstStyle/>
                    <a:p>
                      <a:pPr algn="l" fontAlgn="ctr"/>
                      <a:r>
                        <a:rPr lang="en-IN" sz="900" b="0" i="0" u="none" strike="noStrike" dirty="0">
                          <a:solidFill>
                            <a:srgbClr val="000000"/>
                          </a:solidFill>
                          <a:effectLst/>
                          <a:latin typeface="Avenir Next" panose="020B0503020202020204" pitchFamily="34" charset="0"/>
                        </a:rPr>
                        <a:t>$1.1 M</a:t>
                      </a:r>
                    </a:p>
                  </a:txBody>
                  <a:tcPr marL="4626" marR="4626" marT="4626" marB="0" anchor="ctr">
                    <a:solidFill>
                      <a:schemeClr val="accent2">
                        <a:lumMod val="20000"/>
                        <a:lumOff val="80000"/>
                      </a:schemeClr>
                    </a:solidFill>
                  </a:tcPr>
                </a:tc>
                <a:tc>
                  <a:txBody>
                    <a:bodyPr/>
                    <a:lstStyle/>
                    <a:p>
                      <a:pPr algn="l" fontAlgn="ctr"/>
                      <a:r>
                        <a:rPr lang="en-IN" sz="1200" b="1" i="0" u="none" strike="noStrike" dirty="0">
                          <a:solidFill>
                            <a:schemeClr val="bg1"/>
                          </a:solidFill>
                          <a:effectLst/>
                          <a:latin typeface="Avenir Next Demi Bold" panose="020B0503020202020204" pitchFamily="34" charset="0"/>
                        </a:rPr>
                        <a:t>$1.08 M</a:t>
                      </a:r>
                    </a:p>
                  </a:txBody>
                  <a:tcPr marL="4626" marR="4626" marT="4626" marB="0" anchor="ctr">
                    <a:solidFill>
                      <a:schemeClr val="accent2">
                        <a:lumMod val="75000"/>
                      </a:schemeClr>
                    </a:solidFill>
                  </a:tcPr>
                </a:tc>
                <a:tc>
                  <a:txBody>
                    <a:bodyPr/>
                    <a:lstStyle/>
                    <a:p>
                      <a:pPr algn="l" fontAlgn="ctr"/>
                      <a:r>
                        <a:rPr lang="en-IN" sz="900" b="0" i="0" u="none" strike="noStrike" kern="1200" dirty="0">
                          <a:solidFill>
                            <a:schemeClr val="dk1"/>
                          </a:solidFill>
                          <a:effectLst/>
                          <a:latin typeface="Avenir Next" panose="020B0503020202020204" pitchFamily="34" charset="0"/>
                          <a:ea typeface="+mn-ea"/>
                          <a:cs typeface="+mn-cs"/>
                        </a:rPr>
                        <a:t>    98.18%</a:t>
                      </a:r>
                    </a:p>
                  </a:txBody>
                  <a:tcPr marL="4626" marR="4626" marT="4626" marB="0" anchor="ctr">
                    <a:solidFill>
                      <a:schemeClr val="accent2">
                        <a:lumMod val="20000"/>
                        <a:lumOff val="80000"/>
                      </a:schemeClr>
                    </a:solidFill>
                  </a:tcPr>
                </a:tc>
                <a:tc>
                  <a:txBody>
                    <a:bodyPr/>
                    <a:lstStyle/>
                    <a:p>
                      <a:pPr marL="0" algn="l" defTabSz="914400" rtl="0" eaLnBrk="1" fontAlgn="ctr" latinLnBrk="0" hangingPunct="1"/>
                      <a:r>
                        <a:rPr lang="en-IN" sz="1000" b="1" i="0" u="none" strike="noStrike" kern="1200" dirty="0">
                          <a:solidFill>
                            <a:schemeClr val="dk1"/>
                          </a:solidFill>
                          <a:effectLst/>
                          <a:latin typeface="Avenir Next Demi Bold" panose="020B0503020202020204" pitchFamily="34" charset="0"/>
                          <a:ea typeface="+mn-ea"/>
                          <a:cs typeface="+mn-cs"/>
                        </a:rPr>
                        <a:t>-$20K</a:t>
                      </a:r>
                    </a:p>
                  </a:txBody>
                  <a:tcPr marL="4626" marR="4626" marT="4626" marB="0" anchor="ctr">
                    <a:solidFill>
                      <a:schemeClr val="accent2">
                        <a:lumMod val="20000"/>
                        <a:lumOff val="80000"/>
                      </a:schemeClr>
                    </a:solidFill>
                  </a:tcPr>
                </a:tc>
                <a:extLst>
                  <a:ext uri="{0D108BD9-81ED-4DB2-BD59-A6C34878D82A}">
                    <a16:rowId xmlns:a16="http://schemas.microsoft.com/office/drawing/2014/main" val="107084095"/>
                  </a:ext>
                </a:extLst>
              </a:tr>
              <a:tr h="900344">
                <a:tc rowSpan="2">
                  <a:txBody>
                    <a:bodyPr/>
                    <a:lstStyle/>
                    <a:p>
                      <a:pPr algn="l" fontAlgn="ctr"/>
                      <a:r>
                        <a:rPr lang="en-IN" sz="1000" b="1" i="0" u="none" strike="noStrike" dirty="0">
                          <a:effectLst/>
                          <a:latin typeface="Avenir Next Demi Bold" panose="020B0503020202020204" pitchFamily="34" charset="0"/>
                        </a:rPr>
                        <a:t>2022-23</a:t>
                      </a:r>
                      <a:endParaRPr lang="en-IN" sz="1000" b="1" i="0" u="none" strike="noStrike" dirty="0">
                        <a:solidFill>
                          <a:srgbClr val="000000"/>
                        </a:solidFill>
                        <a:effectLst/>
                        <a:latin typeface="Avenir Next Demi Bold" panose="020B0503020202020204" pitchFamily="34" charset="0"/>
                      </a:endParaRPr>
                    </a:p>
                    <a:p>
                      <a:pPr algn="l" fontAlgn="ctr"/>
                      <a:r>
                        <a:rPr lang="en-IN" sz="1000" b="1" i="0" u="none" strike="noStrike" dirty="0">
                          <a:effectLst/>
                          <a:latin typeface="Avenir Next Demi Bold" panose="020B0503020202020204" pitchFamily="34" charset="0"/>
                        </a:rPr>
                        <a:t> </a:t>
                      </a:r>
                      <a:endParaRPr lang="en-IN" sz="1000" b="1" i="0" u="none" strike="noStrike" dirty="0">
                        <a:solidFill>
                          <a:srgbClr val="000000"/>
                        </a:solidFill>
                        <a:effectLst/>
                        <a:latin typeface="Avenir Next Demi Bold" panose="020B0503020202020204" pitchFamily="34" charset="0"/>
                      </a:endParaRPr>
                    </a:p>
                  </a:txBody>
                  <a:tcPr marL="4626" marR="4626" marT="4626" marB="0" anchor="ctr">
                    <a:solidFill>
                      <a:schemeClr val="accent2">
                        <a:lumMod val="40000"/>
                        <a:lumOff val="60000"/>
                      </a:schemeClr>
                    </a:solidFill>
                  </a:tcPr>
                </a:tc>
                <a:tc rowSpan="2">
                  <a:txBody>
                    <a:bodyPr/>
                    <a:lstStyle/>
                    <a:p>
                      <a:pPr algn="ctr" fontAlgn="ctr"/>
                      <a:r>
                        <a:rPr lang="en-IN" sz="800" b="0" i="0" u="none" strike="noStrike" dirty="0">
                          <a:effectLst/>
                          <a:latin typeface="Avenir Next" panose="020B0503020202020204" pitchFamily="34" charset="0"/>
                        </a:rPr>
                        <a:t>1000</a:t>
                      </a:r>
                      <a:endParaRPr lang="en-IN" sz="800" b="0" i="0" u="none" strike="noStrike" dirty="0">
                        <a:solidFill>
                          <a:srgbClr val="000000"/>
                        </a:solidFill>
                        <a:effectLst/>
                        <a:latin typeface="Avenir Next" panose="020B0503020202020204" pitchFamily="34" charset="0"/>
                      </a:endParaRPr>
                    </a:p>
                    <a:p>
                      <a:pPr algn="ctr" fontAlgn="ctr"/>
                      <a:r>
                        <a:rPr lang="en-IN" sz="800" b="0" i="0" u="none" strike="noStrike" dirty="0">
                          <a:effectLst/>
                          <a:latin typeface="Avenir Next" panose="020B0503020202020204" pitchFamily="34" charset="0"/>
                        </a:rPr>
                        <a:t> </a:t>
                      </a: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40000"/>
                        <a:lumOff val="60000"/>
                      </a:schemeClr>
                    </a:solidFill>
                  </a:tcPr>
                </a:tc>
                <a:tc>
                  <a:txBody>
                    <a:bodyPr/>
                    <a:lstStyle/>
                    <a:p>
                      <a:pPr algn="l" fontAlgn="ctr"/>
                      <a:r>
                        <a:rPr lang="en-IN" sz="800" b="0" i="0" u="none" strike="noStrike" dirty="0">
                          <a:effectLst/>
                          <a:latin typeface="Avenir Next" panose="020B0503020202020204" pitchFamily="34" charset="0"/>
                        </a:rPr>
                        <a:t>Same as previous year</a:t>
                      </a: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40000"/>
                        <a:lumOff val="60000"/>
                      </a:schemeClr>
                    </a:solidFill>
                  </a:tcPr>
                </a:tc>
                <a:tc>
                  <a:txBody>
                    <a:bodyPr/>
                    <a:lstStyle/>
                    <a:p>
                      <a:pPr algn="l" fontAlgn="ctr"/>
                      <a:r>
                        <a:rPr lang="en-IN" sz="800" b="0" i="0" u="none" strike="noStrike" dirty="0">
                          <a:effectLst/>
                          <a:latin typeface="Avenir Next" panose="020B0503020202020204" pitchFamily="34" charset="0"/>
                        </a:rPr>
                        <a:t>Content Fees negotiated to $350</a:t>
                      </a: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40000"/>
                        <a:lumOff val="60000"/>
                      </a:schemeClr>
                    </a:solidFill>
                  </a:tcPr>
                </a:tc>
                <a:tc>
                  <a:txBody>
                    <a:bodyPr/>
                    <a:lstStyle/>
                    <a:p>
                      <a:pPr algn="l" fontAlgn="ctr"/>
                      <a:r>
                        <a:rPr lang="en-IN" sz="800" b="0" i="0" u="none" strike="noStrike" dirty="0">
                          <a:effectLst/>
                          <a:latin typeface="Avenir Next" panose="020B0503020202020204" pitchFamily="34" charset="0"/>
                        </a:rPr>
                        <a:t>More Teacher's Added with Annual Increment of 10%</a:t>
                      </a: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40000"/>
                        <a:lumOff val="60000"/>
                      </a:schemeClr>
                    </a:solidFill>
                  </a:tcPr>
                </a:tc>
                <a:tc>
                  <a:txBody>
                    <a:bodyPr/>
                    <a:lstStyle/>
                    <a:p>
                      <a:pPr algn="l" fontAlgn="ctr"/>
                      <a:r>
                        <a:rPr lang="en-IN" sz="800" b="0" i="0" u="none" strike="noStrike" kern="1200" dirty="0">
                          <a:solidFill>
                            <a:schemeClr val="dk1"/>
                          </a:solidFill>
                          <a:effectLst/>
                          <a:latin typeface="Avenir Next" panose="020B0503020202020204" pitchFamily="34" charset="0"/>
                          <a:ea typeface="+mn-ea"/>
                          <a:cs typeface="+mn-cs"/>
                        </a:rPr>
                        <a:t>Same as Previous Year</a:t>
                      </a:r>
                    </a:p>
                  </a:txBody>
                  <a:tcPr marL="4626" marR="4626" marT="4626" marB="0" anchor="ctr">
                    <a:solidFill>
                      <a:schemeClr val="accent2">
                        <a:lumMod val="40000"/>
                        <a:lumOff val="60000"/>
                      </a:schemeClr>
                    </a:solidFill>
                  </a:tcPr>
                </a:tc>
                <a:tc>
                  <a:txBody>
                    <a:bodyPr/>
                    <a:lstStyle/>
                    <a:p>
                      <a:pPr algn="l" fontAlgn="ctr"/>
                      <a:r>
                        <a:rPr lang="en-IN" sz="800" b="0" i="0" u="none" strike="noStrike" kern="1200" dirty="0">
                          <a:solidFill>
                            <a:schemeClr val="dk1"/>
                          </a:solidFill>
                          <a:effectLst/>
                          <a:latin typeface="Avenir Next" panose="020B0503020202020204" pitchFamily="34" charset="0"/>
                          <a:ea typeface="+mn-ea"/>
                          <a:cs typeface="+mn-cs"/>
                        </a:rPr>
                        <a:t>1 S&amp;M in US + 5 Support Guy Added and 10% Salary is increased</a:t>
                      </a:r>
                    </a:p>
                  </a:txBody>
                  <a:tcPr marL="9525" marR="9525" marT="9525" marB="0" anchor="ctr">
                    <a:solidFill>
                      <a:schemeClr val="accent2">
                        <a:lumMod val="40000"/>
                        <a:lumOff val="60000"/>
                      </a:schemeClr>
                    </a:solidFill>
                  </a:tcPr>
                </a:tc>
                <a:tc>
                  <a:txBody>
                    <a:bodyPr/>
                    <a:lstStyle/>
                    <a:p>
                      <a:pPr algn="l" fontAlgn="ctr"/>
                      <a:r>
                        <a:rPr lang="en-IN" sz="800" b="0" i="0" u="none" strike="noStrike" kern="1200" dirty="0">
                          <a:solidFill>
                            <a:schemeClr val="dk1"/>
                          </a:solidFill>
                          <a:effectLst/>
                          <a:latin typeface="Avenir Next" panose="020B0503020202020204" pitchFamily="34" charset="0"/>
                          <a:ea typeface="+mn-ea"/>
                          <a:cs typeface="+mn-cs"/>
                        </a:rPr>
                        <a:t>Extra Equipment &amp; office Space</a:t>
                      </a:r>
                    </a:p>
                  </a:txBody>
                  <a:tcPr marL="9525" marR="9525" marT="9525" marB="0" anchor="ctr">
                    <a:solidFill>
                      <a:schemeClr val="accent2">
                        <a:lumMod val="40000"/>
                        <a:lumOff val="60000"/>
                      </a:schemeClr>
                    </a:solidFill>
                  </a:tcPr>
                </a:tc>
                <a:tc>
                  <a:txBody>
                    <a:bodyPr/>
                    <a:lstStyle/>
                    <a:p>
                      <a:pPr algn="l" fontAlgn="ctr"/>
                      <a:r>
                        <a:rPr lang="en-IN" sz="800" b="0" i="0" u="none" strike="noStrike" kern="1200" dirty="0">
                          <a:solidFill>
                            <a:schemeClr val="dk1"/>
                          </a:solidFill>
                          <a:effectLst/>
                          <a:latin typeface="Avenir Next" panose="020B0503020202020204" pitchFamily="34" charset="0"/>
                          <a:ea typeface="+mn-ea"/>
                          <a:cs typeface="+mn-cs"/>
                        </a:rPr>
                        <a:t>Increased Marketing Cost</a:t>
                      </a:r>
                    </a:p>
                  </a:txBody>
                  <a:tcPr marL="9525" marR="9525" marT="9525" marB="0" anchor="ctr">
                    <a:solidFill>
                      <a:schemeClr val="accent2">
                        <a:lumMod val="40000"/>
                        <a:lumOff val="60000"/>
                      </a:schemeClr>
                    </a:solidFill>
                  </a:tcPr>
                </a:tc>
                <a:tc>
                  <a:txBody>
                    <a:bodyPr/>
                    <a:lstStyle/>
                    <a:p>
                      <a:pPr algn="l" fontAlgn="ctr"/>
                      <a:r>
                        <a:rPr lang="en-IN" sz="900" b="0" i="0" u="none" strike="noStrike" kern="1200" dirty="0">
                          <a:solidFill>
                            <a:schemeClr val="dk1"/>
                          </a:solidFill>
                          <a:effectLst/>
                          <a:latin typeface="Avenir Next" panose="020B0503020202020204" pitchFamily="34" charset="0"/>
                          <a:ea typeface="+mn-ea"/>
                          <a:cs typeface="+mn-cs"/>
                        </a:rPr>
                        <a:t> </a:t>
                      </a:r>
                    </a:p>
                  </a:txBody>
                  <a:tcPr marL="9525" marR="9525" marT="9525" marB="0" anchor="ctr">
                    <a:solidFill>
                      <a:schemeClr val="accent2">
                        <a:lumMod val="40000"/>
                        <a:lumOff val="60000"/>
                      </a:schemeClr>
                    </a:solidFill>
                  </a:tcPr>
                </a:tc>
                <a:tc>
                  <a:txBody>
                    <a:bodyPr/>
                    <a:lstStyle/>
                    <a:p>
                      <a:pPr algn="l" fontAlgn="ctr"/>
                      <a:r>
                        <a:rPr lang="en-IN" sz="900" b="0" i="0" u="none" strike="noStrike" kern="1200" dirty="0">
                          <a:solidFill>
                            <a:schemeClr val="dk1"/>
                          </a:solidFill>
                          <a:effectLst/>
                          <a:latin typeface="Avenir Next" panose="020B0503020202020204" pitchFamily="34" charset="0"/>
                          <a:ea typeface="+mn-ea"/>
                          <a:cs typeface="+mn-cs"/>
                        </a:rPr>
                        <a:t>Calculated on Similar Model</a:t>
                      </a:r>
                    </a:p>
                  </a:txBody>
                  <a:tcPr marL="9525" marR="9525" marT="9525" marB="0" anchor="ctr">
                    <a:solidFill>
                      <a:schemeClr val="accent2">
                        <a:lumMod val="40000"/>
                        <a:lumOff val="60000"/>
                      </a:schemeClr>
                    </a:solidFill>
                  </a:tcPr>
                </a:tc>
                <a:tc>
                  <a:txBody>
                    <a:bodyPr/>
                    <a:lstStyle/>
                    <a:p>
                      <a:pPr algn="l" fontAlgn="ctr"/>
                      <a:r>
                        <a:rPr lang="en-IN" sz="900" b="0" i="0" u="none" strike="noStrike" kern="1200" dirty="0">
                          <a:solidFill>
                            <a:schemeClr val="dk1"/>
                          </a:solidFill>
                          <a:effectLst/>
                          <a:latin typeface="Avenir Next" panose="020B0503020202020204" pitchFamily="34" charset="0"/>
                          <a:ea typeface="+mn-ea"/>
                          <a:cs typeface="+mn-cs"/>
                        </a:rPr>
                        <a:t> </a:t>
                      </a:r>
                    </a:p>
                  </a:txBody>
                  <a:tcPr marL="9525" marR="9525" marT="9525" marB="0" anchor="ctr">
                    <a:solidFill>
                      <a:schemeClr val="accent2">
                        <a:lumMod val="40000"/>
                        <a:lumOff val="60000"/>
                      </a:schemeClr>
                    </a:solidFill>
                  </a:tcPr>
                </a:tc>
                <a:tc>
                  <a:txBody>
                    <a:bodyPr/>
                    <a:lstStyle/>
                    <a:p>
                      <a:pPr algn="l" fontAlgn="ctr"/>
                      <a:r>
                        <a:rPr lang="en-IN" sz="800" b="0" i="0" u="none" strike="noStrike" kern="1200" dirty="0">
                          <a:solidFill>
                            <a:schemeClr val="dk1"/>
                          </a:solidFill>
                          <a:effectLst/>
                          <a:latin typeface="Avenir Next" panose="020B0503020202020204" pitchFamily="34" charset="0"/>
                          <a:ea typeface="+mn-ea"/>
                          <a:cs typeface="+mn-cs"/>
                        </a:rPr>
                        <a:t> </a:t>
                      </a:r>
                    </a:p>
                  </a:txBody>
                  <a:tcPr marL="9525" marR="9525" marT="9525" marB="0" anchor="ctr">
                    <a:solidFill>
                      <a:schemeClr val="accent2">
                        <a:lumMod val="40000"/>
                        <a:lumOff val="60000"/>
                      </a:schemeClr>
                    </a:solidFill>
                  </a:tcPr>
                </a:tc>
                <a:extLst>
                  <a:ext uri="{0D108BD9-81ED-4DB2-BD59-A6C34878D82A}">
                    <a16:rowId xmlns:a16="http://schemas.microsoft.com/office/drawing/2014/main" val="1579581127"/>
                  </a:ext>
                </a:extLst>
              </a:tr>
              <a:tr h="303136">
                <a:tc vMerge="1">
                  <a:txBody>
                    <a:bodyPr/>
                    <a:lstStyle/>
                    <a:p>
                      <a:pPr algn="l" fontAlgn="ctr"/>
                      <a:endParaRPr lang="en-IN" sz="1000" b="1" i="0" u="none" strike="noStrike" dirty="0">
                        <a:solidFill>
                          <a:srgbClr val="000000"/>
                        </a:solidFill>
                        <a:effectLst/>
                        <a:latin typeface="Avenir Next Demi Bold" panose="020B0503020202020204" pitchFamily="34" charset="0"/>
                      </a:endParaRPr>
                    </a:p>
                  </a:txBody>
                  <a:tcPr marL="4626" marR="4626" marT="4626" marB="0" anchor="ctr">
                    <a:solidFill>
                      <a:schemeClr val="accent1">
                        <a:lumMod val="40000"/>
                        <a:lumOff val="60000"/>
                      </a:schemeClr>
                    </a:solidFill>
                  </a:tcPr>
                </a:tc>
                <a:tc vMerge="1">
                  <a:txBody>
                    <a:bodyPr/>
                    <a:lstStyle/>
                    <a:p>
                      <a:pPr algn="l" fontAlgn="ct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1">
                        <a:lumMod val="40000"/>
                        <a:lumOff val="60000"/>
                      </a:schemeClr>
                    </a:solidFill>
                  </a:tcPr>
                </a:tc>
                <a:tc>
                  <a:txBody>
                    <a:bodyPr/>
                    <a:lstStyle/>
                    <a:p>
                      <a:pPr algn="l" fontAlgn="ctr"/>
                      <a:r>
                        <a:rPr lang="en-IN" sz="800" b="0" i="0" u="none" strike="noStrike" dirty="0">
                          <a:effectLst/>
                          <a:latin typeface="Avenir Next" panose="020B0503020202020204" pitchFamily="34" charset="0"/>
                        </a:rPr>
                        <a:t>1000000</a:t>
                      </a: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40000"/>
                        <a:lumOff val="60000"/>
                      </a:schemeClr>
                    </a:solidFill>
                  </a:tcPr>
                </a:tc>
                <a:tc>
                  <a:txBody>
                    <a:bodyPr/>
                    <a:lstStyle/>
                    <a:p>
                      <a:pPr algn="l" fontAlgn="ctr"/>
                      <a:r>
                        <a:rPr lang="en-IN" sz="800" b="0" i="0" u="none" strike="noStrike" dirty="0">
                          <a:effectLst/>
                          <a:latin typeface="Avenir Next" panose="020B0503020202020204" pitchFamily="34" charset="0"/>
                        </a:rPr>
                        <a:t>350000</a:t>
                      </a: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40000"/>
                        <a:lumOff val="60000"/>
                      </a:schemeClr>
                    </a:solidFill>
                  </a:tcPr>
                </a:tc>
                <a:tc>
                  <a:txBody>
                    <a:bodyPr/>
                    <a:lstStyle/>
                    <a:p>
                      <a:pPr algn="l" fontAlgn="ctr"/>
                      <a:r>
                        <a:rPr lang="en-IN" sz="800" b="0" i="0" u="none" strike="noStrike" dirty="0">
                          <a:effectLst/>
                          <a:latin typeface="Avenir Next" panose="020B0503020202020204" pitchFamily="34" charset="0"/>
                        </a:rPr>
                        <a:t>2640000</a:t>
                      </a: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40000"/>
                        <a:lumOff val="60000"/>
                      </a:schemeClr>
                    </a:solidFill>
                  </a:tcPr>
                </a:tc>
                <a:tc>
                  <a:txBody>
                    <a:bodyPr/>
                    <a:lstStyle/>
                    <a:p>
                      <a:pPr algn="l" fontAlgn="ctr"/>
                      <a:r>
                        <a:rPr lang="en-IN" sz="800" b="0" i="0" u="none" strike="noStrike" kern="1200" dirty="0">
                          <a:solidFill>
                            <a:schemeClr val="dk1"/>
                          </a:solidFill>
                          <a:effectLst/>
                          <a:latin typeface="Avenir Next" panose="020B0503020202020204" pitchFamily="34" charset="0"/>
                          <a:ea typeface="+mn-ea"/>
                          <a:cs typeface="+mn-cs"/>
                        </a:rPr>
                        <a:t>20000</a:t>
                      </a:r>
                    </a:p>
                  </a:txBody>
                  <a:tcPr marL="4626" marR="4626" marT="4626" marB="0" anchor="ctr">
                    <a:solidFill>
                      <a:schemeClr val="accent2">
                        <a:lumMod val="40000"/>
                        <a:lumOff val="60000"/>
                      </a:schemeClr>
                    </a:solidFill>
                  </a:tcPr>
                </a:tc>
                <a:tc>
                  <a:txBody>
                    <a:bodyPr/>
                    <a:lstStyle/>
                    <a:p>
                      <a:pPr algn="l" fontAlgn="ctr"/>
                      <a:r>
                        <a:rPr lang="en-IN" sz="800" b="0" i="0" u="none" strike="noStrike" kern="1200" dirty="0">
                          <a:solidFill>
                            <a:schemeClr val="dk1"/>
                          </a:solidFill>
                          <a:effectLst/>
                          <a:latin typeface="Avenir Next" panose="020B0503020202020204" pitchFamily="34" charset="0"/>
                          <a:ea typeface="+mn-ea"/>
                          <a:cs typeface="+mn-cs"/>
                        </a:rPr>
                        <a:t>506000</a:t>
                      </a:r>
                    </a:p>
                  </a:txBody>
                  <a:tcPr marL="9525" marR="9525" marT="9525" marB="0" anchor="ctr">
                    <a:solidFill>
                      <a:schemeClr val="accent2">
                        <a:lumMod val="40000"/>
                        <a:lumOff val="60000"/>
                      </a:schemeClr>
                    </a:solidFill>
                  </a:tcPr>
                </a:tc>
                <a:tc>
                  <a:txBody>
                    <a:bodyPr/>
                    <a:lstStyle/>
                    <a:p>
                      <a:pPr algn="l" fontAlgn="ctr"/>
                      <a:r>
                        <a:rPr lang="en-IN" sz="800" b="0" i="0" u="none" strike="noStrike" kern="1200" dirty="0">
                          <a:solidFill>
                            <a:schemeClr val="dk1"/>
                          </a:solidFill>
                          <a:effectLst/>
                          <a:latin typeface="Avenir Next" panose="020B0503020202020204" pitchFamily="34" charset="0"/>
                          <a:ea typeface="+mn-ea"/>
                          <a:cs typeface="+mn-cs"/>
                        </a:rPr>
                        <a:t>200000</a:t>
                      </a:r>
                    </a:p>
                  </a:txBody>
                  <a:tcPr marL="9525" marR="9525" marT="9525" marB="0" anchor="ctr">
                    <a:solidFill>
                      <a:schemeClr val="accent2">
                        <a:lumMod val="40000"/>
                        <a:lumOff val="60000"/>
                      </a:schemeClr>
                    </a:solidFill>
                  </a:tcPr>
                </a:tc>
                <a:tc>
                  <a:txBody>
                    <a:bodyPr/>
                    <a:lstStyle/>
                    <a:p>
                      <a:pPr algn="l" fontAlgn="ctr"/>
                      <a:r>
                        <a:rPr lang="en-IN" sz="800" b="0" i="0" u="none" strike="noStrike" kern="1200" dirty="0">
                          <a:solidFill>
                            <a:schemeClr val="dk1"/>
                          </a:solidFill>
                          <a:effectLst/>
                          <a:latin typeface="Avenir Next" panose="020B0503020202020204" pitchFamily="34" charset="0"/>
                          <a:ea typeface="+mn-ea"/>
                          <a:cs typeface="+mn-cs"/>
                        </a:rPr>
                        <a:t>50,000</a:t>
                      </a:r>
                    </a:p>
                  </a:txBody>
                  <a:tcPr marL="9525" marR="9525" marT="9525" marB="0" anchor="ctr">
                    <a:solidFill>
                      <a:schemeClr val="accent2">
                        <a:lumMod val="40000"/>
                        <a:lumOff val="60000"/>
                      </a:schemeClr>
                    </a:solidFill>
                  </a:tcPr>
                </a:tc>
                <a:tc>
                  <a:txBody>
                    <a:bodyPr/>
                    <a:lstStyle/>
                    <a:p>
                      <a:pPr algn="l" fontAlgn="ctr"/>
                      <a:r>
                        <a:rPr lang="en-IN" sz="900" b="0" i="0" u="none" strike="noStrike" kern="1200" dirty="0">
                          <a:solidFill>
                            <a:schemeClr val="dk1"/>
                          </a:solidFill>
                          <a:effectLst/>
                          <a:latin typeface="Avenir Next" panose="020B0503020202020204" pitchFamily="34" charset="0"/>
                          <a:ea typeface="+mn-ea"/>
                          <a:cs typeface="+mn-cs"/>
                        </a:rPr>
                        <a:t>$4.77 M</a:t>
                      </a:r>
                    </a:p>
                  </a:txBody>
                  <a:tcPr marL="9525" marR="9525" marT="9525" marB="0" anchor="ctr">
                    <a:solidFill>
                      <a:schemeClr val="accent2">
                        <a:lumMod val="40000"/>
                        <a:lumOff val="60000"/>
                      </a:schemeClr>
                    </a:solidFill>
                  </a:tcPr>
                </a:tc>
                <a:tc>
                  <a:txBody>
                    <a:bodyPr/>
                    <a:lstStyle/>
                    <a:p>
                      <a:pPr algn="l" fontAlgn="ctr"/>
                      <a:r>
                        <a:rPr lang="en-IN" sz="1000" b="1" i="0" u="none" strike="noStrike" kern="1200" dirty="0">
                          <a:solidFill>
                            <a:schemeClr val="dk1"/>
                          </a:solidFill>
                          <a:effectLst/>
                          <a:latin typeface="Avenir Next Demi Bold" panose="020B0503020202020204" pitchFamily="34" charset="0"/>
                          <a:ea typeface="+mn-ea"/>
                          <a:cs typeface="+mn-cs"/>
                        </a:rPr>
                        <a:t>$5.4 M</a:t>
                      </a:r>
                    </a:p>
                  </a:txBody>
                  <a:tcPr marL="9525" marR="9525" marT="9525" marB="0" anchor="ctr">
                    <a:solidFill>
                      <a:schemeClr val="accent2">
                        <a:lumMod val="40000"/>
                        <a:lumOff val="60000"/>
                      </a:schemeClr>
                    </a:solidFill>
                  </a:tcPr>
                </a:tc>
                <a:tc>
                  <a:txBody>
                    <a:bodyPr/>
                    <a:lstStyle/>
                    <a:p>
                      <a:pPr algn="l" fontAlgn="ctr"/>
                      <a:r>
                        <a:rPr lang="en-IN" sz="900" b="0" i="0" u="none" strike="noStrike" kern="1200" dirty="0">
                          <a:solidFill>
                            <a:schemeClr val="dk1"/>
                          </a:solidFill>
                          <a:effectLst/>
                          <a:latin typeface="Avenir Next" panose="020B0503020202020204" pitchFamily="34" charset="0"/>
                          <a:ea typeface="+mn-ea"/>
                          <a:cs typeface="+mn-cs"/>
                        </a:rPr>
                        <a:t>   113.30%</a:t>
                      </a:r>
                    </a:p>
                  </a:txBody>
                  <a:tcPr marL="9525" marR="9525" marT="9525" marB="0" anchor="ctr">
                    <a:solidFill>
                      <a:schemeClr val="accent2">
                        <a:lumMod val="40000"/>
                        <a:lumOff val="60000"/>
                      </a:schemeClr>
                    </a:solidFill>
                  </a:tcPr>
                </a:tc>
                <a:tc>
                  <a:txBody>
                    <a:bodyPr/>
                    <a:lstStyle/>
                    <a:p>
                      <a:pPr marL="0" algn="l" defTabSz="914400" rtl="0" eaLnBrk="1" fontAlgn="ctr" latinLnBrk="0" hangingPunct="1"/>
                      <a:r>
                        <a:rPr lang="en-IN" sz="1000" b="1" i="0" u="none" strike="noStrike" kern="1200" dirty="0">
                          <a:solidFill>
                            <a:schemeClr val="dk1"/>
                          </a:solidFill>
                          <a:effectLst/>
                          <a:latin typeface="Avenir Next Demi Bold" panose="020B0503020202020204" pitchFamily="34" charset="0"/>
                          <a:ea typeface="+mn-ea"/>
                          <a:cs typeface="+mn-cs"/>
                        </a:rPr>
                        <a:t>$0.634 M</a:t>
                      </a:r>
                    </a:p>
                  </a:txBody>
                  <a:tcPr marL="9525" marR="9525" marT="9525" marB="0" anchor="ctr">
                    <a:solidFill>
                      <a:schemeClr val="accent2">
                        <a:lumMod val="40000"/>
                        <a:lumOff val="60000"/>
                      </a:schemeClr>
                    </a:solidFill>
                  </a:tcPr>
                </a:tc>
                <a:extLst>
                  <a:ext uri="{0D108BD9-81ED-4DB2-BD59-A6C34878D82A}">
                    <a16:rowId xmlns:a16="http://schemas.microsoft.com/office/drawing/2014/main" val="2724952679"/>
                  </a:ext>
                </a:extLst>
              </a:tr>
              <a:tr h="570223">
                <a:tc rowSpan="2">
                  <a:txBody>
                    <a:bodyPr/>
                    <a:lstStyle/>
                    <a:p>
                      <a:pPr algn="l" fontAlgn="ctr"/>
                      <a:r>
                        <a:rPr lang="en-IN" sz="1000" b="1" i="0" u="none" strike="noStrike" dirty="0">
                          <a:effectLst/>
                          <a:latin typeface="Avenir Next Demi Bold" panose="020B0503020202020204" pitchFamily="34" charset="0"/>
                        </a:rPr>
                        <a:t>2023-24</a:t>
                      </a:r>
                      <a:endParaRPr lang="en-IN" sz="1000" b="1" i="0" u="none" strike="noStrike" dirty="0">
                        <a:solidFill>
                          <a:srgbClr val="000000"/>
                        </a:solidFill>
                        <a:effectLst/>
                        <a:latin typeface="Avenir Next Demi Bold" panose="020B0503020202020204" pitchFamily="34" charset="0"/>
                      </a:endParaRPr>
                    </a:p>
                    <a:p>
                      <a:pPr algn="l" fontAlgn="ctr"/>
                      <a:r>
                        <a:rPr lang="en-IN" sz="800" b="0" i="0" u="none" strike="noStrike" dirty="0">
                          <a:effectLst/>
                          <a:latin typeface="Avenir Next" panose="020B0503020202020204" pitchFamily="34" charset="0"/>
                        </a:rPr>
                        <a:t> </a:t>
                      </a: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60000"/>
                        <a:lumOff val="40000"/>
                      </a:schemeClr>
                    </a:solidFill>
                  </a:tcPr>
                </a:tc>
                <a:tc rowSpan="2">
                  <a:txBody>
                    <a:bodyPr/>
                    <a:lstStyle/>
                    <a:p>
                      <a:pPr algn="ctr" fontAlgn="ctr"/>
                      <a:r>
                        <a:rPr lang="en-IN" sz="800" b="0" i="0" u="none" strike="noStrike" dirty="0">
                          <a:effectLst/>
                          <a:latin typeface="Avenir Next" panose="020B0503020202020204" pitchFamily="34" charset="0"/>
                        </a:rPr>
                        <a:t>10000</a:t>
                      </a:r>
                      <a:endParaRPr lang="en-IN" sz="800" b="0" i="0" u="none" strike="noStrike" dirty="0">
                        <a:solidFill>
                          <a:srgbClr val="000000"/>
                        </a:solidFill>
                        <a:effectLst/>
                        <a:latin typeface="Avenir Next" panose="020B0503020202020204" pitchFamily="34" charset="0"/>
                      </a:endParaRPr>
                    </a:p>
                    <a:p>
                      <a:pPr algn="ctr" fontAlgn="ctr"/>
                      <a:r>
                        <a:rPr lang="en-IN" sz="800" b="0" i="0" u="none" strike="noStrike" dirty="0">
                          <a:effectLst/>
                          <a:latin typeface="Avenir Next" panose="020B0503020202020204" pitchFamily="34" charset="0"/>
                        </a:rPr>
                        <a:t> </a:t>
                      </a: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60000"/>
                        <a:lumOff val="40000"/>
                      </a:schemeClr>
                    </a:solidFill>
                  </a:tcPr>
                </a:tc>
                <a:tc>
                  <a:txBody>
                    <a:bodyPr/>
                    <a:lstStyle/>
                    <a:p>
                      <a:pPr algn="l" fontAlgn="ctr"/>
                      <a:r>
                        <a:rPr lang="en-IN" sz="800" b="0" i="0" u="none" strike="noStrike" dirty="0">
                          <a:effectLst/>
                          <a:latin typeface="Avenir Next" panose="020B0503020202020204" pitchFamily="34" charset="0"/>
                        </a:rPr>
                        <a:t>Same as previous year</a:t>
                      </a: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60000"/>
                        <a:lumOff val="40000"/>
                      </a:schemeClr>
                    </a:solidFill>
                  </a:tcPr>
                </a:tc>
                <a:tc>
                  <a:txBody>
                    <a:bodyPr/>
                    <a:lstStyle/>
                    <a:p>
                      <a:pPr algn="l" fontAlgn="ctr"/>
                      <a:r>
                        <a:rPr lang="en-IN" sz="800" b="0" i="0" u="none" strike="noStrike" dirty="0">
                          <a:effectLst/>
                          <a:latin typeface="Avenir Next" panose="020B0503020202020204" pitchFamily="34" charset="0"/>
                        </a:rPr>
                        <a:t>Content Fees negotiated to $300</a:t>
                      </a: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60000"/>
                        <a:lumOff val="40000"/>
                      </a:schemeClr>
                    </a:solidFill>
                  </a:tcPr>
                </a:tc>
                <a:tc>
                  <a:txBody>
                    <a:bodyPr/>
                    <a:lstStyle/>
                    <a:p>
                      <a:pPr algn="l" fontAlgn="ctr"/>
                      <a:r>
                        <a:rPr lang="en-IN" sz="800" b="0" i="0" u="none" strike="noStrike" dirty="0">
                          <a:effectLst/>
                          <a:latin typeface="Avenir Next" panose="020B0503020202020204" pitchFamily="34" charset="0"/>
                        </a:rPr>
                        <a:t>More Teacher's Added with Annual Increment of 10%</a:t>
                      </a: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60000"/>
                        <a:lumOff val="40000"/>
                      </a:schemeClr>
                    </a:solidFill>
                  </a:tcPr>
                </a:tc>
                <a:tc>
                  <a:txBody>
                    <a:bodyPr/>
                    <a:lstStyle/>
                    <a:p>
                      <a:pPr algn="l" fontAlgn="ctr"/>
                      <a:r>
                        <a:rPr lang="en-IN" sz="800" b="0" i="0" u="none" strike="noStrike" kern="1200" dirty="0">
                          <a:solidFill>
                            <a:schemeClr val="dk1"/>
                          </a:solidFill>
                          <a:effectLst/>
                          <a:latin typeface="Avenir Next" panose="020B0503020202020204" pitchFamily="34" charset="0"/>
                          <a:ea typeface="+mn-ea"/>
                          <a:cs typeface="+mn-cs"/>
                        </a:rPr>
                        <a:t>Same as Previous Year</a:t>
                      </a:r>
                    </a:p>
                  </a:txBody>
                  <a:tcPr marL="4626" marR="4626" marT="4626" marB="0" anchor="ctr">
                    <a:solidFill>
                      <a:schemeClr val="accent2">
                        <a:lumMod val="60000"/>
                        <a:lumOff val="40000"/>
                      </a:schemeClr>
                    </a:solidFill>
                  </a:tcPr>
                </a:tc>
                <a:tc>
                  <a:txBody>
                    <a:bodyPr/>
                    <a:lstStyle/>
                    <a:p>
                      <a:pPr algn="l" fontAlgn="ctr"/>
                      <a:r>
                        <a:rPr lang="en-IN" sz="800" b="0" i="0" u="none" strike="noStrike" kern="1200" dirty="0">
                          <a:solidFill>
                            <a:schemeClr val="dk1"/>
                          </a:solidFill>
                          <a:effectLst/>
                          <a:latin typeface="Avenir Next" panose="020B0503020202020204" pitchFamily="34" charset="0"/>
                          <a:ea typeface="+mn-ea"/>
                          <a:cs typeface="+mn-cs"/>
                        </a:rPr>
                        <a:t>Double the previous years Team Size to Scale</a:t>
                      </a:r>
                    </a:p>
                  </a:txBody>
                  <a:tcPr marL="9525" marR="9525" marT="9525" marB="0" anchor="ctr">
                    <a:solidFill>
                      <a:schemeClr val="accent2">
                        <a:lumMod val="60000"/>
                        <a:lumOff val="40000"/>
                      </a:schemeClr>
                    </a:solidFill>
                  </a:tcPr>
                </a:tc>
                <a:tc>
                  <a:txBody>
                    <a:bodyPr/>
                    <a:lstStyle/>
                    <a:p>
                      <a:pPr algn="l" fontAlgn="ctr"/>
                      <a:r>
                        <a:rPr lang="en-IN" sz="800" b="0" i="0" u="none" strike="noStrike" kern="1200" dirty="0">
                          <a:solidFill>
                            <a:schemeClr val="dk1"/>
                          </a:solidFill>
                          <a:effectLst/>
                          <a:latin typeface="Avenir Next" panose="020B0503020202020204" pitchFamily="34" charset="0"/>
                          <a:ea typeface="+mn-ea"/>
                          <a:cs typeface="+mn-cs"/>
                        </a:rPr>
                        <a:t>Extra Equipment &amp; office Space</a:t>
                      </a:r>
                    </a:p>
                  </a:txBody>
                  <a:tcPr marL="9525" marR="9525" marT="9525" marB="0" anchor="ctr">
                    <a:solidFill>
                      <a:schemeClr val="accent2">
                        <a:lumMod val="60000"/>
                        <a:lumOff val="40000"/>
                      </a:schemeClr>
                    </a:solidFill>
                  </a:tcPr>
                </a:tc>
                <a:tc>
                  <a:txBody>
                    <a:bodyPr/>
                    <a:lstStyle/>
                    <a:p>
                      <a:pPr algn="l" fontAlgn="ctr"/>
                      <a:endParaRPr lang="en-IN" sz="800" b="0" i="0" u="none" strike="noStrike" kern="1200" dirty="0">
                        <a:solidFill>
                          <a:schemeClr val="dk1"/>
                        </a:solidFill>
                        <a:effectLst/>
                        <a:latin typeface="Avenir Next" panose="020B0503020202020204" pitchFamily="34" charset="0"/>
                        <a:ea typeface="+mn-ea"/>
                        <a:cs typeface="+mn-cs"/>
                      </a:endParaRPr>
                    </a:p>
                  </a:txBody>
                  <a:tcPr marL="9525" marR="9525" marT="9525" marB="0" anchor="ctr">
                    <a:solidFill>
                      <a:schemeClr val="accent2">
                        <a:lumMod val="60000"/>
                        <a:lumOff val="40000"/>
                      </a:schemeClr>
                    </a:solidFill>
                  </a:tcPr>
                </a:tc>
                <a:tc>
                  <a:txBody>
                    <a:bodyPr/>
                    <a:lstStyle/>
                    <a:p>
                      <a:pPr algn="l" fontAlgn="ctr"/>
                      <a:endParaRPr lang="en-IN" sz="900" b="0" i="0" u="none" strike="noStrike" kern="1200" dirty="0">
                        <a:solidFill>
                          <a:schemeClr val="dk1"/>
                        </a:solidFill>
                        <a:effectLst/>
                        <a:latin typeface="Avenir Next" panose="020B0503020202020204" pitchFamily="34" charset="0"/>
                        <a:ea typeface="+mn-ea"/>
                        <a:cs typeface="+mn-cs"/>
                      </a:endParaRPr>
                    </a:p>
                  </a:txBody>
                  <a:tcPr marL="9525" marR="9525" marT="9525" marB="0" anchor="ctr">
                    <a:solidFill>
                      <a:schemeClr val="accent2">
                        <a:lumMod val="60000"/>
                        <a:lumOff val="40000"/>
                      </a:schemeClr>
                    </a:solidFill>
                  </a:tcPr>
                </a:tc>
                <a:tc>
                  <a:txBody>
                    <a:bodyPr/>
                    <a:lstStyle/>
                    <a:p>
                      <a:pPr algn="l" fontAlgn="ctr"/>
                      <a:r>
                        <a:rPr lang="en-IN" sz="900" b="0" i="0" u="none" strike="noStrike" kern="1200" dirty="0">
                          <a:solidFill>
                            <a:schemeClr val="dk1"/>
                          </a:solidFill>
                          <a:effectLst/>
                          <a:latin typeface="Avenir Next" panose="020B0503020202020204" pitchFamily="34" charset="0"/>
                          <a:ea typeface="+mn-ea"/>
                          <a:cs typeface="+mn-cs"/>
                        </a:rPr>
                        <a:t>Independent School Established, No Revenue Sharing</a:t>
                      </a:r>
                      <a:br>
                        <a:rPr lang="en-IN" sz="900" b="0" i="0" u="none" strike="noStrike" kern="1200" dirty="0">
                          <a:solidFill>
                            <a:schemeClr val="dk1"/>
                          </a:solidFill>
                          <a:effectLst/>
                          <a:latin typeface="Avenir Next" panose="020B0503020202020204" pitchFamily="34" charset="0"/>
                          <a:ea typeface="+mn-ea"/>
                          <a:cs typeface="+mn-cs"/>
                        </a:rPr>
                      </a:br>
                      <a:r>
                        <a:rPr lang="en-IN" sz="900" b="0" i="0" u="none" strike="noStrike" kern="1200" dirty="0">
                          <a:solidFill>
                            <a:schemeClr val="dk1"/>
                          </a:solidFill>
                          <a:effectLst/>
                          <a:latin typeface="Avenir Next" panose="020B0503020202020204" pitchFamily="34" charset="0"/>
                          <a:ea typeface="+mn-ea"/>
                          <a:cs typeface="+mn-cs"/>
                        </a:rPr>
                        <a:t>Can operate as a public school with federal funding of $6K/ Student</a:t>
                      </a:r>
                    </a:p>
                  </a:txBody>
                  <a:tcPr marL="9525" marR="9525" marT="9525" marB="0" anchor="ctr">
                    <a:solidFill>
                      <a:schemeClr val="accent2">
                        <a:lumMod val="60000"/>
                        <a:lumOff val="40000"/>
                      </a:schemeClr>
                    </a:solidFill>
                  </a:tcPr>
                </a:tc>
                <a:tc>
                  <a:txBody>
                    <a:bodyPr/>
                    <a:lstStyle/>
                    <a:p>
                      <a:pPr algn="l" fontAlgn="ctr"/>
                      <a:endParaRPr lang="en-IN" sz="900" b="0" i="0" u="none" strike="noStrike" kern="1200" dirty="0">
                        <a:solidFill>
                          <a:schemeClr val="dk1"/>
                        </a:solidFill>
                        <a:effectLst/>
                        <a:latin typeface="Avenir Next" panose="020B0503020202020204" pitchFamily="34" charset="0"/>
                        <a:ea typeface="+mn-ea"/>
                        <a:cs typeface="+mn-cs"/>
                      </a:endParaRPr>
                    </a:p>
                  </a:txBody>
                  <a:tcPr marL="9525" marR="9525" marT="9525" marB="0" anchor="ctr">
                    <a:solidFill>
                      <a:schemeClr val="accent2">
                        <a:lumMod val="60000"/>
                        <a:lumOff val="40000"/>
                      </a:schemeClr>
                    </a:solidFill>
                  </a:tcPr>
                </a:tc>
                <a:tc>
                  <a:txBody>
                    <a:bodyPr/>
                    <a:lstStyle/>
                    <a:p>
                      <a:pPr algn="l" fontAlgn="ctr"/>
                      <a:r>
                        <a:rPr lang="en-IN" sz="800" b="0" i="0" u="none" strike="noStrike" kern="1200" dirty="0">
                          <a:solidFill>
                            <a:schemeClr val="dk1"/>
                          </a:solidFill>
                          <a:effectLst/>
                          <a:latin typeface="Avenir Next" panose="020B0503020202020204" pitchFamily="34" charset="0"/>
                          <a:ea typeface="+mn-ea"/>
                          <a:cs typeface="+mn-cs"/>
                        </a:rPr>
                        <a:t> </a:t>
                      </a:r>
                    </a:p>
                  </a:txBody>
                  <a:tcPr marL="9525" marR="9525" marT="9525" marB="0" anchor="ctr">
                    <a:solidFill>
                      <a:schemeClr val="accent2">
                        <a:lumMod val="60000"/>
                        <a:lumOff val="40000"/>
                      </a:schemeClr>
                    </a:solidFill>
                  </a:tcPr>
                </a:tc>
                <a:extLst>
                  <a:ext uri="{0D108BD9-81ED-4DB2-BD59-A6C34878D82A}">
                    <a16:rowId xmlns:a16="http://schemas.microsoft.com/office/drawing/2014/main" val="896757307"/>
                  </a:ext>
                </a:extLst>
              </a:tr>
              <a:tr h="303136">
                <a:tc vMerge="1">
                  <a:txBody>
                    <a:bodyPr/>
                    <a:lstStyle/>
                    <a:p>
                      <a:pPr algn="l" fontAlgn="ct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1">
                        <a:lumMod val="60000"/>
                        <a:lumOff val="40000"/>
                      </a:schemeClr>
                    </a:solidFill>
                  </a:tcPr>
                </a:tc>
                <a:tc vMerge="1">
                  <a:txBody>
                    <a:bodyPr/>
                    <a:lstStyle/>
                    <a:p>
                      <a:pPr algn="l" fontAlgn="ct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1">
                        <a:lumMod val="60000"/>
                        <a:lumOff val="40000"/>
                      </a:schemeClr>
                    </a:solidFill>
                  </a:tcPr>
                </a:tc>
                <a:tc>
                  <a:txBody>
                    <a:bodyPr/>
                    <a:lstStyle/>
                    <a:p>
                      <a:pPr algn="l" fontAlgn="ctr"/>
                      <a:r>
                        <a:rPr lang="en-IN" sz="800" b="0" i="0" u="none" strike="noStrike" dirty="0">
                          <a:effectLst/>
                          <a:latin typeface="Avenir Next" panose="020B0503020202020204" pitchFamily="34" charset="0"/>
                        </a:rPr>
                        <a:t>10000000</a:t>
                      </a: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60000"/>
                        <a:lumOff val="40000"/>
                      </a:schemeClr>
                    </a:solidFill>
                  </a:tcPr>
                </a:tc>
                <a:tc>
                  <a:txBody>
                    <a:bodyPr/>
                    <a:lstStyle/>
                    <a:p>
                      <a:pPr algn="l" fontAlgn="ctr"/>
                      <a:r>
                        <a:rPr lang="en-IN" sz="800" b="0" i="0" u="none" strike="noStrike" dirty="0">
                          <a:effectLst/>
                          <a:latin typeface="Avenir Next" panose="020B0503020202020204" pitchFamily="34" charset="0"/>
                        </a:rPr>
                        <a:t>3000000</a:t>
                      </a: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60000"/>
                        <a:lumOff val="40000"/>
                      </a:schemeClr>
                    </a:solidFill>
                  </a:tcPr>
                </a:tc>
                <a:tc>
                  <a:txBody>
                    <a:bodyPr/>
                    <a:lstStyle/>
                    <a:p>
                      <a:pPr algn="l" fontAlgn="ctr"/>
                      <a:r>
                        <a:rPr lang="en-IN" sz="800" b="0" i="0" u="none" strike="noStrike" dirty="0">
                          <a:effectLst/>
                          <a:latin typeface="Avenir Next" panose="020B0503020202020204" pitchFamily="34" charset="0"/>
                        </a:rPr>
                        <a:t>29040000</a:t>
                      </a:r>
                      <a:endParaRPr lang="en-IN" sz="800" b="0" i="0" u="none" strike="noStrike" dirty="0">
                        <a:solidFill>
                          <a:srgbClr val="000000"/>
                        </a:solidFill>
                        <a:effectLst/>
                        <a:latin typeface="Avenir Next" panose="020B0503020202020204" pitchFamily="34" charset="0"/>
                      </a:endParaRPr>
                    </a:p>
                  </a:txBody>
                  <a:tcPr marL="4626" marR="4626" marT="4626" marB="0" anchor="ctr">
                    <a:solidFill>
                      <a:schemeClr val="accent2">
                        <a:lumMod val="60000"/>
                        <a:lumOff val="40000"/>
                      </a:schemeClr>
                    </a:solidFill>
                  </a:tcPr>
                </a:tc>
                <a:tc>
                  <a:txBody>
                    <a:bodyPr/>
                    <a:lstStyle/>
                    <a:p>
                      <a:pPr algn="l" fontAlgn="ctr"/>
                      <a:r>
                        <a:rPr lang="en-IN" sz="800" b="0" i="0" u="none" strike="noStrike" kern="1200" dirty="0">
                          <a:solidFill>
                            <a:schemeClr val="dk1"/>
                          </a:solidFill>
                          <a:effectLst/>
                          <a:latin typeface="Avenir Next" panose="020B0503020202020204" pitchFamily="34" charset="0"/>
                          <a:ea typeface="+mn-ea"/>
                          <a:cs typeface="+mn-cs"/>
                        </a:rPr>
                        <a:t>20000</a:t>
                      </a:r>
                    </a:p>
                  </a:txBody>
                  <a:tcPr marL="4626" marR="4626" marT="4626" marB="0" anchor="ctr">
                    <a:solidFill>
                      <a:schemeClr val="accent2">
                        <a:lumMod val="60000"/>
                        <a:lumOff val="40000"/>
                      </a:schemeClr>
                    </a:solidFill>
                  </a:tcPr>
                </a:tc>
                <a:tc>
                  <a:txBody>
                    <a:bodyPr/>
                    <a:lstStyle/>
                    <a:p>
                      <a:pPr algn="l" fontAlgn="ctr"/>
                      <a:r>
                        <a:rPr lang="en-IN" sz="800" b="0" i="0" u="none" strike="noStrike" kern="1200" dirty="0">
                          <a:solidFill>
                            <a:schemeClr val="dk1"/>
                          </a:solidFill>
                          <a:effectLst/>
                          <a:latin typeface="Avenir Next" panose="020B0503020202020204" pitchFamily="34" charset="0"/>
                          <a:ea typeface="+mn-ea"/>
                          <a:cs typeface="+mn-cs"/>
                        </a:rPr>
                        <a:t>1113200</a:t>
                      </a:r>
                    </a:p>
                  </a:txBody>
                  <a:tcPr marL="9525" marR="9525" marT="9525" marB="0" anchor="ctr">
                    <a:solidFill>
                      <a:schemeClr val="accent2">
                        <a:lumMod val="60000"/>
                        <a:lumOff val="40000"/>
                      </a:schemeClr>
                    </a:solidFill>
                  </a:tcPr>
                </a:tc>
                <a:tc>
                  <a:txBody>
                    <a:bodyPr/>
                    <a:lstStyle/>
                    <a:p>
                      <a:pPr algn="l" fontAlgn="ctr"/>
                      <a:r>
                        <a:rPr lang="en-IN" sz="800" b="0" i="0" u="none" strike="noStrike" kern="1200" dirty="0">
                          <a:solidFill>
                            <a:schemeClr val="dk1"/>
                          </a:solidFill>
                          <a:effectLst/>
                          <a:latin typeface="Avenir Next" panose="020B0503020202020204" pitchFamily="34" charset="0"/>
                          <a:ea typeface="+mn-ea"/>
                          <a:cs typeface="+mn-cs"/>
                        </a:rPr>
                        <a:t>500000</a:t>
                      </a:r>
                    </a:p>
                  </a:txBody>
                  <a:tcPr marL="9525" marR="9525" marT="9525" marB="0" anchor="ctr">
                    <a:solidFill>
                      <a:schemeClr val="accent2">
                        <a:lumMod val="60000"/>
                        <a:lumOff val="40000"/>
                      </a:schemeClr>
                    </a:solidFill>
                  </a:tcPr>
                </a:tc>
                <a:tc>
                  <a:txBody>
                    <a:bodyPr/>
                    <a:lstStyle/>
                    <a:p>
                      <a:pPr algn="l" fontAlgn="ctr"/>
                      <a:r>
                        <a:rPr lang="en-IN" sz="800" b="0" i="0" u="none" strike="noStrike" kern="1200" dirty="0">
                          <a:solidFill>
                            <a:schemeClr val="dk1"/>
                          </a:solidFill>
                          <a:effectLst/>
                          <a:latin typeface="Avenir Next" panose="020B0503020202020204" pitchFamily="34" charset="0"/>
                          <a:ea typeface="+mn-ea"/>
                          <a:cs typeface="+mn-cs"/>
                        </a:rPr>
                        <a:t>2,50,000</a:t>
                      </a:r>
                    </a:p>
                  </a:txBody>
                  <a:tcPr marL="9525" marR="9525" marT="9525" marB="0" anchor="ctr">
                    <a:solidFill>
                      <a:schemeClr val="accent2">
                        <a:lumMod val="60000"/>
                        <a:lumOff val="40000"/>
                      </a:schemeClr>
                    </a:solidFill>
                  </a:tcPr>
                </a:tc>
                <a:tc>
                  <a:txBody>
                    <a:bodyPr/>
                    <a:lstStyle/>
                    <a:p>
                      <a:pPr algn="l" fontAlgn="ctr"/>
                      <a:r>
                        <a:rPr lang="en-IN" sz="900" b="0" i="0" u="none" strike="noStrike" kern="1200" dirty="0">
                          <a:solidFill>
                            <a:schemeClr val="dk1"/>
                          </a:solidFill>
                          <a:effectLst/>
                          <a:latin typeface="Avenir Next" panose="020B0503020202020204" pitchFamily="34" charset="0"/>
                          <a:ea typeface="+mn-ea"/>
                          <a:cs typeface="+mn-cs"/>
                        </a:rPr>
                        <a:t>$43.92 M</a:t>
                      </a:r>
                    </a:p>
                  </a:txBody>
                  <a:tcPr marL="9525" marR="9525" marT="9525" marB="0" anchor="ctr">
                    <a:solidFill>
                      <a:schemeClr val="accent2">
                        <a:lumMod val="60000"/>
                        <a:lumOff val="40000"/>
                      </a:schemeClr>
                    </a:solidFill>
                  </a:tcPr>
                </a:tc>
                <a:tc>
                  <a:txBody>
                    <a:bodyPr/>
                    <a:lstStyle/>
                    <a:p>
                      <a:pPr marL="0" algn="l" defTabSz="914400" rtl="0" eaLnBrk="1" fontAlgn="ctr" latinLnBrk="0" hangingPunct="1"/>
                      <a:r>
                        <a:rPr lang="en-IN" sz="1000" b="1" i="0" u="none" strike="noStrike" kern="1200" dirty="0">
                          <a:solidFill>
                            <a:schemeClr val="dk1"/>
                          </a:solidFill>
                          <a:effectLst/>
                          <a:latin typeface="Avenir Next Demi Bold" panose="020B0503020202020204" pitchFamily="34" charset="0"/>
                          <a:ea typeface="+mn-ea"/>
                          <a:cs typeface="+mn-cs"/>
                        </a:rPr>
                        <a:t>$67.5 M</a:t>
                      </a:r>
                    </a:p>
                  </a:txBody>
                  <a:tcPr marL="9525" marR="9525" marT="9525" marB="0" anchor="ctr">
                    <a:solidFill>
                      <a:schemeClr val="accent2">
                        <a:lumMod val="60000"/>
                        <a:lumOff val="40000"/>
                      </a:schemeClr>
                    </a:solidFill>
                  </a:tcPr>
                </a:tc>
                <a:tc>
                  <a:txBody>
                    <a:bodyPr/>
                    <a:lstStyle/>
                    <a:p>
                      <a:pPr algn="l" fontAlgn="ctr"/>
                      <a:r>
                        <a:rPr lang="en-IN" sz="900" b="0" i="0" u="none" strike="noStrike" kern="1200" dirty="0">
                          <a:solidFill>
                            <a:schemeClr val="dk1"/>
                          </a:solidFill>
                          <a:effectLst/>
                          <a:latin typeface="Avenir Next" panose="020B0503020202020204" pitchFamily="34" charset="0"/>
                          <a:ea typeface="+mn-ea"/>
                          <a:cs typeface="+mn-cs"/>
                        </a:rPr>
                        <a:t>   153.68%</a:t>
                      </a:r>
                    </a:p>
                  </a:txBody>
                  <a:tcPr marL="9525" marR="9525" marT="9525" marB="0" anchor="ctr">
                    <a:solidFill>
                      <a:schemeClr val="accent2">
                        <a:lumMod val="60000"/>
                        <a:lumOff val="40000"/>
                      </a:schemeClr>
                    </a:solidFill>
                  </a:tcPr>
                </a:tc>
                <a:tc>
                  <a:txBody>
                    <a:bodyPr/>
                    <a:lstStyle/>
                    <a:p>
                      <a:pPr algn="l" fontAlgn="ctr"/>
                      <a:r>
                        <a:rPr lang="en-IN" sz="1000" b="1" i="0" u="none" strike="noStrike" kern="1200" dirty="0">
                          <a:solidFill>
                            <a:schemeClr val="dk1"/>
                          </a:solidFill>
                          <a:effectLst/>
                          <a:latin typeface="Avenir Next Demi Bold" panose="020B0503020202020204" pitchFamily="34" charset="0"/>
                          <a:ea typeface="+mn-ea"/>
                          <a:cs typeface="+mn-cs"/>
                        </a:rPr>
                        <a:t>$23.58 M</a:t>
                      </a:r>
                    </a:p>
                  </a:txBody>
                  <a:tcPr marL="9525" marR="9525" marT="9525" marB="0" anchor="ctr">
                    <a:solidFill>
                      <a:schemeClr val="accent2">
                        <a:lumMod val="60000"/>
                        <a:lumOff val="40000"/>
                      </a:schemeClr>
                    </a:solidFill>
                  </a:tcPr>
                </a:tc>
                <a:extLst>
                  <a:ext uri="{0D108BD9-81ED-4DB2-BD59-A6C34878D82A}">
                    <a16:rowId xmlns:a16="http://schemas.microsoft.com/office/drawing/2014/main" val="3113923818"/>
                  </a:ext>
                </a:extLst>
              </a:tr>
            </a:tbl>
          </a:graphicData>
        </a:graphic>
      </p:graphicFrame>
      <p:sp>
        <p:nvSpPr>
          <p:cNvPr id="8" name="TextBox 7">
            <a:extLst>
              <a:ext uri="{FF2B5EF4-FFF2-40B4-BE49-F238E27FC236}">
                <a16:creationId xmlns:a16="http://schemas.microsoft.com/office/drawing/2014/main" id="{AAAF95E8-514E-4443-877A-9B9F19D4D362}"/>
              </a:ext>
            </a:extLst>
          </p:cNvPr>
          <p:cNvSpPr txBox="1"/>
          <p:nvPr/>
        </p:nvSpPr>
        <p:spPr>
          <a:xfrm>
            <a:off x="163349" y="175695"/>
            <a:ext cx="8606077" cy="584775"/>
          </a:xfrm>
          <a:prstGeom prst="rect">
            <a:avLst/>
          </a:prstGeom>
          <a:noFill/>
        </p:spPr>
        <p:txBody>
          <a:bodyPr wrap="square" rtlCol="0">
            <a:spAutoFit/>
          </a:bodyPr>
          <a:lstStyle/>
          <a:p>
            <a:r>
              <a:rPr lang="en-US" sz="3200" dirty="0">
                <a:latin typeface="Avenir Next" panose="020B0503020202020204" pitchFamily="34" charset="0"/>
              </a:rPr>
              <a:t>FINANCIAL PROJECTIONS </a:t>
            </a:r>
            <a:r>
              <a:rPr lang="en-US" sz="3200" b="1" dirty="0">
                <a:solidFill>
                  <a:srgbClr val="C00000"/>
                </a:solidFill>
                <a:latin typeface="Avenir Next Demi Bold" panose="020B0503020202020204" pitchFamily="34" charset="0"/>
              </a:rPr>
              <a:t>| US BUSINESS</a:t>
            </a:r>
          </a:p>
        </p:txBody>
      </p:sp>
      <p:sp>
        <p:nvSpPr>
          <p:cNvPr id="7" name="TextBox 6">
            <a:extLst>
              <a:ext uri="{FF2B5EF4-FFF2-40B4-BE49-F238E27FC236}">
                <a16:creationId xmlns:a16="http://schemas.microsoft.com/office/drawing/2014/main" id="{F0A68557-267F-3047-8C5D-AC01DAAEAB12}"/>
              </a:ext>
            </a:extLst>
          </p:cNvPr>
          <p:cNvSpPr txBox="1"/>
          <p:nvPr/>
        </p:nvSpPr>
        <p:spPr>
          <a:xfrm>
            <a:off x="163349" y="632942"/>
            <a:ext cx="2311627" cy="281458"/>
          </a:xfrm>
          <a:prstGeom prst="rect">
            <a:avLst/>
          </a:prstGeom>
          <a:noFill/>
        </p:spPr>
        <p:txBody>
          <a:bodyPr wrap="square" rtlCol="0">
            <a:spAutoFit/>
          </a:bodyPr>
          <a:lstStyle/>
          <a:p>
            <a:r>
              <a:rPr lang="en-US" sz="1200" i="1" dirty="0">
                <a:solidFill>
                  <a:srgbClr val="C00000"/>
                </a:solidFill>
                <a:latin typeface="Avenir Next" panose="020B0503020202020204" pitchFamily="34" charset="0"/>
              </a:rPr>
              <a:t>When teacher: student || 1: 25</a:t>
            </a:r>
          </a:p>
        </p:txBody>
      </p:sp>
    </p:spTree>
    <p:extLst>
      <p:ext uri="{BB962C8B-B14F-4D97-AF65-F5344CB8AC3E}">
        <p14:creationId xmlns:p14="http://schemas.microsoft.com/office/powerpoint/2010/main" val="33909945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66446</TotalTime>
  <Words>8491</Words>
  <Application>Microsoft Macintosh PowerPoint</Application>
  <PresentationFormat>Widescreen</PresentationFormat>
  <Paragraphs>1171</Paragraphs>
  <Slides>35</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Avenir Next</vt:lpstr>
      <vt:lpstr>Avenir Next Demi Bold</vt:lpstr>
      <vt:lpstr>Avenir Next Medium</vt:lpstr>
      <vt:lpstr>Calibri</vt:lpstr>
      <vt:lpstr>Calibri Light</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mukul gautam</dc:creator>
  <cp:lastModifiedBy>mukul gautam</cp:lastModifiedBy>
  <cp:revision>367</cp:revision>
  <dcterms:created xsi:type="dcterms:W3CDTF">2020-01-17T10:52:32Z</dcterms:created>
  <dcterms:modified xsi:type="dcterms:W3CDTF">2020-11-09T10:47:26Z</dcterms:modified>
</cp:coreProperties>
</file>